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61"/>
  </p:notesMasterIdLst>
  <p:sldIdLst>
    <p:sldId id="349" r:id="rId4"/>
    <p:sldId id="259" r:id="rId5"/>
    <p:sldId id="422" r:id="rId6"/>
    <p:sldId id="424" r:id="rId7"/>
    <p:sldId id="317" r:id="rId8"/>
    <p:sldId id="299" r:id="rId9"/>
    <p:sldId id="425" r:id="rId10"/>
    <p:sldId id="308" r:id="rId11"/>
    <p:sldId id="428" r:id="rId12"/>
    <p:sldId id="427" r:id="rId13"/>
    <p:sldId id="396" r:id="rId14"/>
    <p:sldId id="311" r:id="rId15"/>
    <p:sldId id="298" r:id="rId16"/>
    <p:sldId id="321" r:id="rId17"/>
    <p:sldId id="444" r:id="rId18"/>
    <p:sldId id="445" r:id="rId19"/>
    <p:sldId id="446" r:id="rId20"/>
    <p:sldId id="447" r:id="rId21"/>
    <p:sldId id="448" r:id="rId22"/>
    <p:sldId id="449" r:id="rId23"/>
    <p:sldId id="450" r:id="rId24"/>
    <p:sldId id="451" r:id="rId25"/>
    <p:sldId id="329" r:id="rId26"/>
    <p:sldId id="429" r:id="rId27"/>
    <p:sldId id="453" r:id="rId28"/>
    <p:sldId id="452" r:id="rId29"/>
    <p:sldId id="430" r:id="rId30"/>
    <p:sldId id="431" r:id="rId31"/>
    <p:sldId id="432" r:id="rId32"/>
    <p:sldId id="433" r:id="rId33"/>
    <p:sldId id="434" r:id="rId34"/>
    <p:sldId id="435" r:id="rId35"/>
    <p:sldId id="436" r:id="rId36"/>
    <p:sldId id="440" r:id="rId37"/>
    <p:sldId id="454" r:id="rId38"/>
    <p:sldId id="437" r:id="rId39"/>
    <p:sldId id="439" r:id="rId40"/>
    <p:sldId id="410" r:id="rId41"/>
    <p:sldId id="335" r:id="rId42"/>
    <p:sldId id="455" r:id="rId43"/>
    <p:sldId id="456" r:id="rId44"/>
    <p:sldId id="323" r:id="rId45"/>
    <p:sldId id="313" r:id="rId46"/>
    <p:sldId id="415" r:id="rId47"/>
    <p:sldId id="340" r:id="rId48"/>
    <p:sldId id="457" r:id="rId49"/>
    <p:sldId id="458" r:id="rId50"/>
    <p:sldId id="459" r:id="rId51"/>
    <p:sldId id="460" r:id="rId52"/>
    <p:sldId id="461" r:id="rId53"/>
    <p:sldId id="316" r:id="rId54"/>
    <p:sldId id="307" r:id="rId55"/>
    <p:sldId id="462" r:id="rId56"/>
    <p:sldId id="421" r:id="rId57"/>
    <p:sldId id="463" r:id="rId58"/>
    <p:sldId id="319" r:id="rId59"/>
    <p:sldId id="42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51" autoAdjust="0"/>
    <p:restoredTop sz="94564" autoAdjust="0"/>
  </p:normalViewPr>
  <p:slideViewPr>
    <p:cSldViewPr snapToGrid="0" showGuides="1">
      <p:cViewPr varScale="1">
        <p:scale>
          <a:sx n="80" d="100"/>
          <a:sy n="80" d="100"/>
        </p:scale>
        <p:origin x="941" y="67"/>
      </p:cViewPr>
      <p:guideLst>
        <p:guide orient="horz" pos="242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8/1/2022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CF1678-ABE6-4DF1-92C9-331A124F5CC7}"/>
              </a:ext>
            </a:extLst>
          </p:cNvPr>
          <p:cNvSpPr/>
          <p:nvPr userDrawn="1"/>
        </p:nvSpPr>
        <p:spPr>
          <a:xfrm>
            <a:off x="1" y="0"/>
            <a:ext cx="388402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5">
            <a:extLst>
              <a:ext uri="{FF2B5EF4-FFF2-40B4-BE49-F238E27FC236}">
                <a16:creationId xmlns:a16="http://schemas.microsoft.com/office/drawing/2014/main" id="{B97310DF-B6B0-4C3C-BA3E-489420A32181}"/>
              </a:ext>
            </a:extLst>
          </p:cNvPr>
          <p:cNvGrpSpPr/>
          <p:nvPr userDrawn="1"/>
        </p:nvGrpSpPr>
        <p:grpSpPr>
          <a:xfrm>
            <a:off x="4484680" y="2739753"/>
            <a:ext cx="2029599" cy="3505672"/>
            <a:chOff x="1438761" y="2033015"/>
            <a:chExt cx="1980000" cy="3420000"/>
          </a:xfrm>
        </p:grpSpPr>
        <p:sp>
          <p:nvSpPr>
            <p:cNvPr id="4" name="Rounded Rectangle 41">
              <a:extLst>
                <a:ext uri="{FF2B5EF4-FFF2-40B4-BE49-F238E27FC236}">
                  <a16:creationId xmlns:a16="http://schemas.microsoft.com/office/drawing/2014/main" id="{B61CE415-73B8-4D2A-A1AB-DABC4F7BB2AD}"/>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2">
              <a:extLst>
                <a:ext uri="{FF2B5EF4-FFF2-40B4-BE49-F238E27FC236}">
                  <a16:creationId xmlns:a16="http://schemas.microsoft.com/office/drawing/2014/main" id="{EDF8955B-0866-490C-9582-2B8E2224663D}"/>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6">
              <a:extLst>
                <a:ext uri="{FF2B5EF4-FFF2-40B4-BE49-F238E27FC236}">
                  <a16:creationId xmlns:a16="http://schemas.microsoft.com/office/drawing/2014/main" id="{E0A25EC8-F7AE-4ED5-9EB2-E3252715F40B}"/>
                </a:ext>
              </a:extLst>
            </p:cNvPr>
            <p:cNvGrpSpPr/>
            <p:nvPr userDrawn="1"/>
          </p:nvGrpSpPr>
          <p:grpSpPr>
            <a:xfrm>
              <a:off x="2332851" y="5138854"/>
              <a:ext cx="191820" cy="211002"/>
              <a:chOff x="2453209" y="5151638"/>
              <a:chExt cx="191820" cy="211002"/>
            </a:xfrm>
          </p:grpSpPr>
          <p:sp>
            <p:nvSpPr>
              <p:cNvPr id="7" name="Oval 44">
                <a:extLst>
                  <a:ext uri="{FF2B5EF4-FFF2-40B4-BE49-F238E27FC236}">
                    <a16:creationId xmlns:a16="http://schemas.microsoft.com/office/drawing/2014/main" id="{10A58890-DAC1-4D69-85FC-B98A820AC9E0}"/>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45">
                <a:extLst>
                  <a:ext uri="{FF2B5EF4-FFF2-40B4-BE49-F238E27FC236}">
                    <a16:creationId xmlns:a16="http://schemas.microsoft.com/office/drawing/2014/main" id="{71D5B425-6479-4E5A-8B5B-DF3F830F719D}"/>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9" name="Group 5">
            <a:extLst>
              <a:ext uri="{FF2B5EF4-FFF2-40B4-BE49-F238E27FC236}">
                <a16:creationId xmlns:a16="http://schemas.microsoft.com/office/drawing/2014/main" id="{F22F0D01-3528-4D20-92A5-9D0EBA7F8C2E}"/>
              </a:ext>
            </a:extLst>
          </p:cNvPr>
          <p:cNvGrpSpPr/>
          <p:nvPr userDrawn="1"/>
        </p:nvGrpSpPr>
        <p:grpSpPr>
          <a:xfrm>
            <a:off x="6976148" y="2739753"/>
            <a:ext cx="2029599" cy="3505672"/>
            <a:chOff x="1438761" y="2033015"/>
            <a:chExt cx="1980000" cy="3420000"/>
          </a:xfrm>
        </p:grpSpPr>
        <p:sp>
          <p:nvSpPr>
            <p:cNvPr id="10" name="Rounded Rectangle 41">
              <a:extLst>
                <a:ext uri="{FF2B5EF4-FFF2-40B4-BE49-F238E27FC236}">
                  <a16:creationId xmlns:a16="http://schemas.microsoft.com/office/drawing/2014/main" id="{21AFB044-FD6E-4AF8-96AB-745B59DDD5A4}"/>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2">
              <a:extLst>
                <a:ext uri="{FF2B5EF4-FFF2-40B4-BE49-F238E27FC236}">
                  <a16:creationId xmlns:a16="http://schemas.microsoft.com/office/drawing/2014/main" id="{6409FE8E-D06A-4B35-BFD3-DD184A079BB7}"/>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6">
              <a:extLst>
                <a:ext uri="{FF2B5EF4-FFF2-40B4-BE49-F238E27FC236}">
                  <a16:creationId xmlns:a16="http://schemas.microsoft.com/office/drawing/2014/main" id="{5CA207E7-E95E-46F5-A8A1-AD533B809BE8}"/>
                </a:ext>
              </a:extLst>
            </p:cNvPr>
            <p:cNvGrpSpPr/>
            <p:nvPr userDrawn="1"/>
          </p:nvGrpSpPr>
          <p:grpSpPr>
            <a:xfrm>
              <a:off x="2332851" y="5138854"/>
              <a:ext cx="191820" cy="211002"/>
              <a:chOff x="2453209" y="5151638"/>
              <a:chExt cx="191820" cy="211002"/>
            </a:xfrm>
          </p:grpSpPr>
          <p:sp>
            <p:nvSpPr>
              <p:cNvPr id="13" name="Oval 44">
                <a:extLst>
                  <a:ext uri="{FF2B5EF4-FFF2-40B4-BE49-F238E27FC236}">
                    <a16:creationId xmlns:a16="http://schemas.microsoft.com/office/drawing/2014/main" id="{D196795B-533F-443E-A9FD-AEB2894BFF76}"/>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45">
                <a:extLst>
                  <a:ext uri="{FF2B5EF4-FFF2-40B4-BE49-F238E27FC236}">
                    <a16:creationId xmlns:a16="http://schemas.microsoft.com/office/drawing/2014/main" id="{7FC5C28D-04C0-4401-B217-13CA4F8A91D1}"/>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5" name="Group 5">
            <a:extLst>
              <a:ext uri="{FF2B5EF4-FFF2-40B4-BE49-F238E27FC236}">
                <a16:creationId xmlns:a16="http://schemas.microsoft.com/office/drawing/2014/main" id="{820ACAAC-DC01-4142-B3A4-08464EFC2E95}"/>
              </a:ext>
            </a:extLst>
          </p:cNvPr>
          <p:cNvGrpSpPr/>
          <p:nvPr userDrawn="1"/>
        </p:nvGrpSpPr>
        <p:grpSpPr>
          <a:xfrm>
            <a:off x="9467615" y="2739753"/>
            <a:ext cx="2029599" cy="3505672"/>
            <a:chOff x="1438761" y="2033015"/>
            <a:chExt cx="1980000" cy="3420000"/>
          </a:xfrm>
        </p:grpSpPr>
        <p:sp>
          <p:nvSpPr>
            <p:cNvPr id="16" name="Rounded Rectangle 41">
              <a:extLst>
                <a:ext uri="{FF2B5EF4-FFF2-40B4-BE49-F238E27FC236}">
                  <a16:creationId xmlns:a16="http://schemas.microsoft.com/office/drawing/2014/main" id="{F4A599C3-B53A-47D9-B643-0693601665B7}"/>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42">
              <a:extLst>
                <a:ext uri="{FF2B5EF4-FFF2-40B4-BE49-F238E27FC236}">
                  <a16:creationId xmlns:a16="http://schemas.microsoft.com/office/drawing/2014/main" id="{C8297C35-1867-4E31-A4CB-1E056B27E393}"/>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6">
              <a:extLst>
                <a:ext uri="{FF2B5EF4-FFF2-40B4-BE49-F238E27FC236}">
                  <a16:creationId xmlns:a16="http://schemas.microsoft.com/office/drawing/2014/main" id="{981654CC-984C-4EB6-8C63-81F1A125D1F1}"/>
                </a:ext>
              </a:extLst>
            </p:cNvPr>
            <p:cNvGrpSpPr/>
            <p:nvPr userDrawn="1"/>
          </p:nvGrpSpPr>
          <p:grpSpPr>
            <a:xfrm>
              <a:off x="2332851" y="5138854"/>
              <a:ext cx="191820" cy="211002"/>
              <a:chOff x="2453209" y="5151638"/>
              <a:chExt cx="191820" cy="211002"/>
            </a:xfrm>
          </p:grpSpPr>
          <p:sp>
            <p:nvSpPr>
              <p:cNvPr id="19" name="Oval 44">
                <a:extLst>
                  <a:ext uri="{FF2B5EF4-FFF2-40B4-BE49-F238E27FC236}">
                    <a16:creationId xmlns:a16="http://schemas.microsoft.com/office/drawing/2014/main" id="{6F17D607-F1C4-4364-874B-335B32EAE676}"/>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45">
                <a:extLst>
                  <a:ext uri="{FF2B5EF4-FFF2-40B4-BE49-F238E27FC236}">
                    <a16:creationId xmlns:a16="http://schemas.microsoft.com/office/drawing/2014/main" id="{44F5E29D-F731-4A5B-986D-4229461BC256}"/>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9A1695C9-85F6-4760-8539-3631CCA00268}"/>
              </a:ext>
            </a:extLst>
          </p:cNvPr>
          <p:cNvSpPr>
            <a:spLocks noGrp="1"/>
          </p:cNvSpPr>
          <p:nvPr>
            <p:ph type="pic" idx="16" hasCustomPrompt="1"/>
          </p:nvPr>
        </p:nvSpPr>
        <p:spPr>
          <a:xfrm>
            <a:off x="4583669" y="3080025"/>
            <a:ext cx="1834384" cy="273762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0" name="Picture Placeholder 2">
            <a:extLst>
              <a:ext uri="{FF2B5EF4-FFF2-40B4-BE49-F238E27FC236}">
                <a16:creationId xmlns:a16="http://schemas.microsoft.com/office/drawing/2014/main" id="{ACBD4965-6F82-47DB-8F4B-43A1E51F48A5}"/>
              </a:ext>
            </a:extLst>
          </p:cNvPr>
          <p:cNvSpPr>
            <a:spLocks noGrp="1"/>
          </p:cNvSpPr>
          <p:nvPr>
            <p:ph type="pic" idx="17" hasCustomPrompt="1"/>
          </p:nvPr>
        </p:nvSpPr>
        <p:spPr>
          <a:xfrm>
            <a:off x="7074446" y="3080025"/>
            <a:ext cx="1834384" cy="273762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1" name="Picture Placeholder 2">
            <a:extLst>
              <a:ext uri="{FF2B5EF4-FFF2-40B4-BE49-F238E27FC236}">
                <a16:creationId xmlns:a16="http://schemas.microsoft.com/office/drawing/2014/main" id="{60E75232-41AF-4527-9D75-F5DCBC0B6766}"/>
              </a:ext>
            </a:extLst>
          </p:cNvPr>
          <p:cNvSpPr>
            <a:spLocks noGrp="1"/>
          </p:cNvSpPr>
          <p:nvPr>
            <p:ph type="pic" idx="18" hasCustomPrompt="1"/>
          </p:nvPr>
        </p:nvSpPr>
        <p:spPr>
          <a:xfrm>
            <a:off x="9565222" y="3080025"/>
            <a:ext cx="1834384" cy="273762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6867033" y="2900833"/>
            <a:ext cx="5172000" cy="3827280"/>
          </a:xfrm>
          <a:prstGeom prst="rect">
            <a:avLst/>
          </a:prstGeom>
          <a:noFill/>
          <a:ln>
            <a:noFill/>
          </a:ln>
        </p:spPr>
      </p:pic>
      <p:sp>
        <p:nvSpPr>
          <p:cNvPr id="14" name="Google Shape;14;p3"/>
          <p:cNvSpPr txBox="1">
            <a:spLocks noGrp="1"/>
          </p:cNvSpPr>
          <p:nvPr>
            <p:ph type="ctrTitle"/>
          </p:nvPr>
        </p:nvSpPr>
        <p:spPr>
          <a:xfrm>
            <a:off x="914400" y="2415933"/>
            <a:ext cx="66308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4193133"/>
            <a:ext cx="33248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1800"/>
              <a:buNone/>
              <a:defRPr sz="2400">
                <a:solidFill>
                  <a:schemeClr val="accent5"/>
                </a:solidFill>
              </a:defRPr>
            </a:lvl1pPr>
            <a:lvl2pPr lvl="1" rtl="0">
              <a:spcBef>
                <a:spcPts val="0"/>
              </a:spcBef>
              <a:spcAft>
                <a:spcPts val="0"/>
              </a:spcAft>
              <a:buSzPts val="1800"/>
              <a:buNone/>
              <a:defRPr sz="2400">
                <a:solidFill>
                  <a:schemeClr val="accent5"/>
                </a:solidFill>
              </a:defRPr>
            </a:lvl2pPr>
            <a:lvl3pPr lvl="2" rtl="0">
              <a:spcBef>
                <a:spcPts val="0"/>
              </a:spcBef>
              <a:spcAft>
                <a:spcPts val="0"/>
              </a:spcAft>
              <a:buClr>
                <a:schemeClr val="accent5"/>
              </a:buClr>
              <a:buSzPts val="1800"/>
              <a:buNone/>
              <a:defRPr sz="2400">
                <a:solidFill>
                  <a:schemeClr val="accent5"/>
                </a:solidFill>
              </a:defRPr>
            </a:lvl3pPr>
            <a:lvl4pPr lvl="3" rtl="0">
              <a:spcBef>
                <a:spcPts val="0"/>
              </a:spcBef>
              <a:spcAft>
                <a:spcPts val="0"/>
              </a:spcAft>
              <a:buClr>
                <a:schemeClr val="accent5"/>
              </a:buClr>
              <a:buSzPts val="1800"/>
              <a:buNone/>
              <a:defRPr sz="2400">
                <a:solidFill>
                  <a:schemeClr val="accent5"/>
                </a:solidFill>
              </a:defRPr>
            </a:lvl4pPr>
            <a:lvl5pPr lvl="4" rtl="0">
              <a:spcBef>
                <a:spcPts val="0"/>
              </a:spcBef>
              <a:spcAft>
                <a:spcPts val="0"/>
              </a:spcAft>
              <a:buClr>
                <a:schemeClr val="accent5"/>
              </a:buClr>
              <a:buSzPts val="1800"/>
              <a:buNone/>
              <a:defRPr sz="2400">
                <a:solidFill>
                  <a:schemeClr val="accent5"/>
                </a:solidFill>
              </a:defRPr>
            </a:lvl5pPr>
            <a:lvl6pPr lvl="5" rtl="0">
              <a:spcBef>
                <a:spcPts val="0"/>
              </a:spcBef>
              <a:spcAft>
                <a:spcPts val="0"/>
              </a:spcAft>
              <a:buClr>
                <a:schemeClr val="accent5"/>
              </a:buClr>
              <a:buSzPts val="1800"/>
              <a:buNone/>
              <a:defRPr sz="2400">
                <a:solidFill>
                  <a:schemeClr val="accent5"/>
                </a:solidFill>
              </a:defRPr>
            </a:lvl6pPr>
            <a:lvl7pPr lvl="6" rtl="0">
              <a:spcBef>
                <a:spcPts val="0"/>
              </a:spcBef>
              <a:spcAft>
                <a:spcPts val="0"/>
              </a:spcAft>
              <a:buClr>
                <a:schemeClr val="accent5"/>
              </a:buClr>
              <a:buSzPts val="1800"/>
              <a:buNone/>
              <a:defRPr sz="2400">
                <a:solidFill>
                  <a:schemeClr val="accent5"/>
                </a:solidFill>
              </a:defRPr>
            </a:lvl7pPr>
            <a:lvl8pPr lvl="7" rtl="0">
              <a:spcBef>
                <a:spcPts val="0"/>
              </a:spcBef>
              <a:spcAft>
                <a:spcPts val="0"/>
              </a:spcAft>
              <a:buClr>
                <a:schemeClr val="accent5"/>
              </a:buClr>
              <a:buSzPts val="1800"/>
              <a:buNone/>
              <a:defRPr sz="2400">
                <a:solidFill>
                  <a:schemeClr val="accent5"/>
                </a:solidFill>
              </a:defRPr>
            </a:lvl8pPr>
            <a:lvl9pPr lvl="8" rtl="0">
              <a:spcBef>
                <a:spcPts val="0"/>
              </a:spcBef>
              <a:spcAft>
                <a:spcPts val="0"/>
              </a:spcAft>
              <a:buClr>
                <a:schemeClr val="accent5"/>
              </a:buClr>
              <a:buSzPts val="1800"/>
              <a:buNone/>
              <a:defRPr sz="2400">
                <a:solidFill>
                  <a:schemeClr val="accent5"/>
                </a:solidFill>
              </a:defRPr>
            </a:lvl9pPr>
          </a:lstStyle>
          <a:p>
            <a:endParaRPr/>
          </a:p>
        </p:txBody>
      </p:sp>
    </p:spTree>
    <p:extLst>
      <p:ext uri="{BB962C8B-B14F-4D97-AF65-F5344CB8AC3E}">
        <p14:creationId xmlns:p14="http://schemas.microsoft.com/office/powerpoint/2010/main" val="3963748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A695027E-AB95-49DD-8397-858A506841D3}"/>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0394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87630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2FE957E-B654-4424-ACDA-8DED4BC6F6D5}"/>
              </a:ext>
            </a:extLst>
          </p:cNvPr>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8500073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1E93549-A536-46DF-8B6E-8D91F138F656}"/>
              </a:ext>
            </a:extLst>
          </p:cNvPr>
          <p:cNvSpPr>
            <a:spLocks noGrp="1"/>
          </p:cNvSpPr>
          <p:nvPr>
            <p:ph type="pic" sz="quarter" idx="11" hasCustomPrompt="1"/>
          </p:nvPr>
        </p:nvSpPr>
        <p:spPr>
          <a:xfrm>
            <a:off x="1016127" y="508591"/>
            <a:ext cx="4380956" cy="5840819"/>
          </a:xfrm>
          <a:prstGeom prst="rect">
            <a:avLst/>
          </a:pr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8" name="Frame 7">
            <a:extLst>
              <a:ext uri="{FF2B5EF4-FFF2-40B4-BE49-F238E27FC236}">
                <a16:creationId xmlns:a16="http://schemas.microsoft.com/office/drawing/2014/main" id="{107E2758-DA4A-4008-80CB-93DDF97EEA84}"/>
              </a:ext>
            </a:extLst>
          </p:cNvPr>
          <p:cNvSpPr/>
          <p:nvPr userDrawn="1"/>
        </p:nvSpPr>
        <p:spPr>
          <a:xfrm>
            <a:off x="6096000" y="1134290"/>
            <a:ext cx="5529944"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그림 개체 틀 2">
            <a:extLst>
              <a:ext uri="{FF2B5EF4-FFF2-40B4-BE49-F238E27FC236}">
                <a16:creationId xmlns:a16="http://schemas.microsoft.com/office/drawing/2014/main" id="{5BCE13DB-8AC7-4602-9142-AE7EF8EAB5B4}"/>
              </a:ext>
            </a:extLst>
          </p:cNvPr>
          <p:cNvSpPr>
            <a:spLocks noGrp="1"/>
          </p:cNvSpPr>
          <p:nvPr>
            <p:ph type="pic" sz="quarter" idx="15" hasCustomPrompt="1"/>
          </p:nvPr>
        </p:nvSpPr>
        <p:spPr>
          <a:xfrm>
            <a:off x="8299269" y="-1"/>
            <a:ext cx="3017520"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42414214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6725E0BD-61A5-4FFA-865C-940D100A09A4}"/>
              </a:ext>
            </a:extLst>
          </p:cNvPr>
          <p:cNvSpPr>
            <a:spLocks noGrp="1"/>
          </p:cNvSpPr>
          <p:nvPr>
            <p:ph type="pic" idx="15" hasCustomPrompt="1"/>
          </p:nvPr>
        </p:nvSpPr>
        <p:spPr>
          <a:xfrm>
            <a:off x="0" y="3959525"/>
            <a:ext cx="2812211" cy="2898475"/>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18FFEBA-0F02-4AE7-9B68-4CBE6F986B78}"/>
              </a:ext>
            </a:extLst>
          </p:cNvPr>
          <p:cNvSpPr>
            <a:spLocks noGrp="1"/>
          </p:cNvSpPr>
          <p:nvPr>
            <p:ph type="pic" idx="16" hasCustomPrompt="1"/>
          </p:nvPr>
        </p:nvSpPr>
        <p:spPr>
          <a:xfrm>
            <a:off x="2938732" y="3959525"/>
            <a:ext cx="2812211" cy="2898475"/>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EBD3096E-D895-4651-A641-CDD403904CEC}"/>
              </a:ext>
            </a:extLst>
          </p:cNvPr>
          <p:cNvSpPr>
            <a:spLocks noGrp="1"/>
          </p:cNvSpPr>
          <p:nvPr>
            <p:ph type="pic" idx="17" hasCustomPrompt="1"/>
          </p:nvPr>
        </p:nvSpPr>
        <p:spPr>
          <a:xfrm>
            <a:off x="5877464" y="3959525"/>
            <a:ext cx="2812211" cy="2898475"/>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1BAEE0-A4ED-444D-A1A7-ACD7E81AD045}"/>
              </a:ext>
            </a:extLst>
          </p:cNvPr>
          <p:cNvGrpSpPr/>
          <p:nvPr userDrawn="1"/>
        </p:nvGrpSpPr>
        <p:grpSpPr>
          <a:xfrm>
            <a:off x="580088" y="2536288"/>
            <a:ext cx="5265908" cy="2893260"/>
            <a:chOff x="-548507" y="477868"/>
            <a:chExt cx="11570449" cy="6357177"/>
          </a:xfrm>
        </p:grpSpPr>
        <p:sp>
          <p:nvSpPr>
            <p:cNvPr id="3" name="Freeform: Shape 2">
              <a:extLst>
                <a:ext uri="{FF2B5EF4-FFF2-40B4-BE49-F238E27FC236}">
                  <a16:creationId xmlns:a16="http://schemas.microsoft.com/office/drawing/2014/main" id="{79062AFE-B9CB-431B-BC38-A289DB772C0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C99FED08-9F34-4CEB-9CD9-D808346EC0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F4BD188-CC50-4158-98A4-AAC9609C12D1}"/>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A15DB1C-FF77-4E6F-9E3C-7F5B13BD5B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97AD2396-1849-4318-A0B4-40A89BBF45F5}"/>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B8764B3D-37D2-41EC-900D-8AF407CA428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0A3753AC-05A2-4A25-8665-2221B1F761D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088FA50-6991-4AF6-8E7E-FD83F946723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2CC9944-EDE5-48AE-980F-7BBBF97BD087}"/>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123EFC7A-B461-4CF2-9489-0E5ACD82B61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5E4FF21-96D3-4707-98F7-6753D8EAD399}"/>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B536C619-4F62-438C-B42D-16EF24F9E307}"/>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0E489B28-E610-4693-A003-DD91CC0488A4}"/>
              </a:ext>
            </a:extLst>
          </p:cNvPr>
          <p:cNvSpPr>
            <a:spLocks noGrp="1"/>
          </p:cNvSpPr>
          <p:nvPr>
            <p:ph type="pic" sz="quarter" idx="14" hasCustomPrompt="1"/>
          </p:nvPr>
        </p:nvSpPr>
        <p:spPr>
          <a:xfrm>
            <a:off x="1287579" y="2692223"/>
            <a:ext cx="3879644" cy="235170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2F09EACF-7301-4216-9D42-E5392B36C1C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79" r:id="rId6"/>
    <p:sldLayoutId id="2147483680" r:id="rId7"/>
    <p:sldLayoutId id="2147483682" r:id="rId8"/>
    <p:sldLayoutId id="2147483683" r:id="rId9"/>
    <p:sldLayoutId id="2147483684" r:id="rId10"/>
    <p:sldLayoutId id="2147483686" r:id="rId11"/>
    <p:sldLayoutId id="2147483687" r:id="rId12"/>
    <p:sldLayoutId id="2147483688" r:id="rId13"/>
    <p:sldLayoutId id="2147483671" r:id="rId14"/>
    <p:sldLayoutId id="2147483672" r:id="rId15"/>
    <p:sldLayoutId id="2147483694" r:id="rId16"/>
    <p:sldLayoutId id="2147483695" r:id="rId17"/>
    <p:sldLayoutId id="2147483696" r:id="rId18"/>
    <p:sldLayoutId id="2147483697" r:id="rId19"/>
    <p:sldLayoutId id="2147483698" r:id="rId20"/>
    <p:sldLayoutId id="214748369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14.png"/><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8.jpg"/><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ahulSingh409/Fraud_Detection"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mailto:rahulsingh409@gmail.com" TargetMode="Externa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6096000" y="143435"/>
            <a:ext cx="5741457" cy="2585323"/>
          </a:xfrm>
          <a:prstGeom prst="rect">
            <a:avLst/>
          </a:prstGeom>
          <a:noFill/>
        </p:spPr>
        <p:txBody>
          <a:bodyPr wrap="square" rtlCol="0" anchor="ctr">
            <a:spAutoFit/>
          </a:bodyPr>
          <a:lstStyle/>
          <a:p>
            <a:pPr algn="r"/>
            <a:r>
              <a:rPr lang="en-US" sz="5400" b="1" dirty="0">
                <a:solidFill>
                  <a:schemeClr val="bg1"/>
                </a:solidFill>
                <a:latin typeface="+mj-lt"/>
              </a:rPr>
              <a:t>PROJECT- FRAUDULENT TRANSACTIONS</a:t>
            </a:r>
            <a:endParaRPr lang="ko-KR" altLang="en-US" sz="5400" b="1" dirty="0">
              <a:solidFill>
                <a:schemeClr val="bg1"/>
              </a:solidFill>
              <a:latin typeface="+mj-lt"/>
              <a:cs typeface="Arial" pitchFamily="34" charset="0"/>
            </a:endParaRPr>
          </a:p>
        </p:txBody>
      </p:sp>
      <p:sp>
        <p:nvSpPr>
          <p:cNvPr id="16" name="Google Shape;733;p43">
            <a:extLst>
              <a:ext uri="{FF2B5EF4-FFF2-40B4-BE49-F238E27FC236}">
                <a16:creationId xmlns:a16="http://schemas.microsoft.com/office/drawing/2014/main" id="{41517A1C-1599-C4F2-3A08-8D5FA5C6D576}"/>
              </a:ext>
            </a:extLst>
          </p:cNvPr>
          <p:cNvSpPr txBox="1">
            <a:spLocks/>
          </p:cNvSpPr>
          <p:nvPr/>
        </p:nvSpPr>
        <p:spPr>
          <a:xfrm>
            <a:off x="6507842" y="2696387"/>
            <a:ext cx="5469005"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300"/>
              <a:buFont typeface="Roboto"/>
              <a:buNone/>
              <a:defRPr sz="1600" b="0" i="0" u="none" strike="noStrike" cap="none">
                <a:solidFill>
                  <a:schemeClr val="lt2"/>
                </a:solidFill>
                <a:latin typeface="Lato"/>
                <a:ea typeface="Lato"/>
                <a:cs typeface="Lato"/>
                <a:sym typeface="Lato"/>
              </a:defRPr>
            </a:lvl1pPr>
            <a:lvl2pPr marL="914400" marR="0" lvl="1" indent="-317500" algn="ctr" rtl="0">
              <a:lnSpc>
                <a:spcPct val="100000"/>
              </a:lnSpc>
              <a:spcBef>
                <a:spcPts val="0"/>
              </a:spcBef>
              <a:spcAft>
                <a:spcPts val="0"/>
              </a:spcAft>
              <a:buClr>
                <a:schemeClr val="lt2"/>
              </a:buClr>
              <a:buSzPts val="2800"/>
              <a:buFont typeface="Lato"/>
              <a:buNone/>
              <a:defRPr sz="2800" b="0" i="0" u="none" strike="noStrike" cap="none">
                <a:solidFill>
                  <a:schemeClr val="lt2"/>
                </a:solidFill>
                <a:latin typeface="Lato"/>
                <a:ea typeface="Lato"/>
                <a:cs typeface="Lato"/>
                <a:sym typeface="Lato"/>
              </a:defRPr>
            </a:lvl2pPr>
            <a:lvl3pPr marL="1371600" marR="0" lvl="2" indent="-317500" algn="ctr" rtl="0">
              <a:lnSpc>
                <a:spcPct val="100000"/>
              </a:lnSpc>
              <a:spcBef>
                <a:spcPts val="0"/>
              </a:spcBef>
              <a:spcAft>
                <a:spcPts val="0"/>
              </a:spcAft>
              <a:buClr>
                <a:schemeClr val="lt2"/>
              </a:buClr>
              <a:buSzPts val="2800"/>
              <a:buFont typeface="Lato"/>
              <a:buNone/>
              <a:defRPr sz="2800" b="0" i="0" u="none" strike="noStrike" cap="none">
                <a:solidFill>
                  <a:schemeClr val="lt2"/>
                </a:solidFill>
                <a:latin typeface="Lato"/>
                <a:ea typeface="Lato"/>
                <a:cs typeface="Lato"/>
                <a:sym typeface="Lato"/>
              </a:defRPr>
            </a:lvl3pPr>
            <a:lvl4pPr marL="1828800" marR="0" lvl="3" indent="-317500" algn="ctr" rtl="0">
              <a:lnSpc>
                <a:spcPct val="100000"/>
              </a:lnSpc>
              <a:spcBef>
                <a:spcPts val="0"/>
              </a:spcBef>
              <a:spcAft>
                <a:spcPts val="0"/>
              </a:spcAft>
              <a:buClr>
                <a:schemeClr val="lt2"/>
              </a:buClr>
              <a:buSzPts val="2800"/>
              <a:buFont typeface="Lato"/>
              <a:buNone/>
              <a:defRPr sz="2800" b="0" i="0" u="none" strike="noStrike" cap="none">
                <a:solidFill>
                  <a:schemeClr val="lt2"/>
                </a:solidFill>
                <a:latin typeface="Lato"/>
                <a:ea typeface="Lato"/>
                <a:cs typeface="Lato"/>
                <a:sym typeface="Lato"/>
              </a:defRPr>
            </a:lvl4pPr>
            <a:lvl5pPr marL="2286000" marR="0" lvl="4" indent="-317500" algn="ctr" rtl="0">
              <a:lnSpc>
                <a:spcPct val="100000"/>
              </a:lnSpc>
              <a:spcBef>
                <a:spcPts val="0"/>
              </a:spcBef>
              <a:spcAft>
                <a:spcPts val="0"/>
              </a:spcAft>
              <a:buClr>
                <a:schemeClr val="lt2"/>
              </a:buClr>
              <a:buSzPts val="2800"/>
              <a:buFont typeface="Lato"/>
              <a:buNone/>
              <a:defRPr sz="2800" b="0" i="0" u="none" strike="noStrike" cap="none">
                <a:solidFill>
                  <a:schemeClr val="lt2"/>
                </a:solidFill>
                <a:latin typeface="Lato"/>
                <a:ea typeface="Lato"/>
                <a:cs typeface="Lato"/>
                <a:sym typeface="Lato"/>
              </a:defRPr>
            </a:lvl5pPr>
            <a:lvl6pPr marL="2743200" marR="0" lvl="5" indent="-317500" algn="ctr" rtl="0">
              <a:lnSpc>
                <a:spcPct val="100000"/>
              </a:lnSpc>
              <a:spcBef>
                <a:spcPts val="0"/>
              </a:spcBef>
              <a:spcAft>
                <a:spcPts val="0"/>
              </a:spcAft>
              <a:buClr>
                <a:schemeClr val="lt2"/>
              </a:buClr>
              <a:buSzPts val="2800"/>
              <a:buFont typeface="Lato"/>
              <a:buNone/>
              <a:defRPr sz="2800" b="0" i="0" u="none" strike="noStrike" cap="none">
                <a:solidFill>
                  <a:schemeClr val="lt2"/>
                </a:solidFill>
                <a:latin typeface="Lato"/>
                <a:ea typeface="Lato"/>
                <a:cs typeface="Lato"/>
                <a:sym typeface="Lato"/>
              </a:defRPr>
            </a:lvl6pPr>
            <a:lvl7pPr marL="3200400" marR="0" lvl="6" indent="-317500" algn="ctr" rtl="0">
              <a:lnSpc>
                <a:spcPct val="100000"/>
              </a:lnSpc>
              <a:spcBef>
                <a:spcPts val="0"/>
              </a:spcBef>
              <a:spcAft>
                <a:spcPts val="0"/>
              </a:spcAft>
              <a:buClr>
                <a:schemeClr val="lt2"/>
              </a:buClr>
              <a:buSzPts val="2800"/>
              <a:buFont typeface="Lato"/>
              <a:buNone/>
              <a:defRPr sz="2800" b="0" i="0" u="none" strike="noStrike" cap="none">
                <a:solidFill>
                  <a:schemeClr val="lt2"/>
                </a:solidFill>
                <a:latin typeface="Lato"/>
                <a:ea typeface="Lato"/>
                <a:cs typeface="Lato"/>
                <a:sym typeface="Lato"/>
              </a:defRPr>
            </a:lvl7pPr>
            <a:lvl8pPr marL="3657600" marR="0" lvl="7" indent="-317500" algn="ctr" rtl="0">
              <a:lnSpc>
                <a:spcPct val="100000"/>
              </a:lnSpc>
              <a:spcBef>
                <a:spcPts val="0"/>
              </a:spcBef>
              <a:spcAft>
                <a:spcPts val="0"/>
              </a:spcAft>
              <a:buClr>
                <a:schemeClr val="lt2"/>
              </a:buClr>
              <a:buSzPts val="2800"/>
              <a:buFont typeface="Lato"/>
              <a:buNone/>
              <a:defRPr sz="2800" b="0" i="0" u="none" strike="noStrike" cap="none">
                <a:solidFill>
                  <a:schemeClr val="lt2"/>
                </a:solidFill>
                <a:latin typeface="Lato"/>
                <a:ea typeface="Lato"/>
                <a:cs typeface="Lato"/>
                <a:sym typeface="Lato"/>
              </a:defRPr>
            </a:lvl8pPr>
            <a:lvl9pPr marL="4114800" marR="0" lvl="8" indent="-317500" algn="ctr" rtl="0">
              <a:lnSpc>
                <a:spcPct val="100000"/>
              </a:lnSpc>
              <a:spcBef>
                <a:spcPts val="0"/>
              </a:spcBef>
              <a:spcAft>
                <a:spcPts val="0"/>
              </a:spcAft>
              <a:buClr>
                <a:schemeClr val="lt2"/>
              </a:buClr>
              <a:buSzPts val="2800"/>
              <a:buFont typeface="Lato"/>
              <a:buNone/>
              <a:defRPr sz="2800" b="0" i="0" u="none" strike="noStrike" cap="none">
                <a:solidFill>
                  <a:schemeClr val="lt2"/>
                </a:solidFill>
                <a:latin typeface="Lato"/>
                <a:ea typeface="Lato"/>
                <a:cs typeface="Lato"/>
                <a:sym typeface="Lato"/>
              </a:defRPr>
            </a:lvl9pPr>
          </a:lstStyle>
          <a:p>
            <a:pPr marL="0" indent="0" algn="r"/>
            <a:r>
              <a:rPr lang="en-US" b="1" u="sng" dirty="0"/>
              <a:t>Aiming at detecting fraud transactions and helps to create machine learning model to predict fraud. </a:t>
            </a:r>
          </a:p>
        </p:txBody>
      </p:sp>
      <p:sp>
        <p:nvSpPr>
          <p:cNvPr id="17" name="TextBox 16">
            <a:extLst>
              <a:ext uri="{FF2B5EF4-FFF2-40B4-BE49-F238E27FC236}">
                <a16:creationId xmlns:a16="http://schemas.microsoft.com/office/drawing/2014/main" id="{0D5362A5-0F64-2EF5-8001-A3CD160CDE15}"/>
              </a:ext>
            </a:extLst>
          </p:cNvPr>
          <p:cNvSpPr txBox="1"/>
          <p:nvPr/>
        </p:nvSpPr>
        <p:spPr>
          <a:xfrm>
            <a:off x="6507842" y="3918920"/>
            <a:ext cx="5585989" cy="1938992"/>
          </a:xfrm>
          <a:prstGeom prst="rect">
            <a:avLst/>
          </a:prstGeom>
          <a:noFill/>
        </p:spPr>
        <p:txBody>
          <a:bodyPr wrap="square" rtlCol="0" anchor="ctr">
            <a:spAutoFit/>
          </a:bodyPr>
          <a:lstStyle/>
          <a:p>
            <a:r>
              <a:rPr lang="en-US" sz="2000" dirty="0">
                <a:solidFill>
                  <a:schemeClr val="bg1"/>
                </a:solidFill>
              </a:rPr>
              <a:t>Project: P129 </a:t>
            </a:r>
          </a:p>
          <a:p>
            <a:r>
              <a:rPr lang="en-US" sz="2000" dirty="0">
                <a:solidFill>
                  <a:schemeClr val="bg1"/>
                </a:solidFill>
              </a:rPr>
              <a:t>Team Name: Group-1</a:t>
            </a:r>
          </a:p>
          <a:p>
            <a:r>
              <a:rPr lang="en-US" sz="2000" dirty="0">
                <a:solidFill>
                  <a:schemeClr val="bg1"/>
                </a:solidFill>
              </a:rPr>
              <a:t>Presenter: Mr. Rahul Kumar Singh</a:t>
            </a:r>
          </a:p>
          <a:p>
            <a:r>
              <a:rPr lang="en-US" sz="2000" dirty="0">
                <a:solidFill>
                  <a:schemeClr val="bg1"/>
                </a:solidFill>
              </a:rPr>
              <a:t>	</a:t>
            </a:r>
          </a:p>
          <a:p>
            <a:r>
              <a:rPr lang="en-US" sz="2000" dirty="0">
                <a:solidFill>
                  <a:schemeClr val="bg1"/>
                </a:solidFill>
              </a:rPr>
              <a:t>Mentor :  </a:t>
            </a:r>
            <a:r>
              <a:rPr lang="en-US" sz="2000" dirty="0" err="1">
                <a:solidFill>
                  <a:schemeClr val="bg1"/>
                </a:solidFill>
              </a:rPr>
              <a:t>Ritesh</a:t>
            </a:r>
            <a:r>
              <a:rPr lang="en-US" sz="2000" dirty="0">
                <a:solidFill>
                  <a:schemeClr val="bg1"/>
                </a:solidFill>
              </a:rPr>
              <a:t> Maury   </a:t>
            </a:r>
          </a:p>
          <a:p>
            <a:r>
              <a:rPr lang="en-US" sz="2000" dirty="0">
                <a:solidFill>
                  <a:schemeClr val="bg1"/>
                </a:solidFill>
              </a:rPr>
              <a:t>Date:          </a:t>
            </a:r>
          </a:p>
        </p:txBody>
      </p:sp>
    </p:spTree>
    <p:extLst>
      <p:ext uri="{BB962C8B-B14F-4D97-AF65-F5344CB8AC3E}">
        <p14:creationId xmlns:p14="http://schemas.microsoft.com/office/powerpoint/2010/main" val="3021173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r"/>
            <a:r>
              <a:rPr lang="en-US" altLang="ko-KR" sz="5400" dirty="0">
                <a:solidFill>
                  <a:schemeClr val="tx1">
                    <a:lumMod val="75000"/>
                    <a:lumOff val="25000"/>
                  </a:schemeClr>
                </a:solidFill>
                <a:latin typeface="+mj-lt"/>
              </a:rPr>
              <a:t>DATA </a:t>
            </a:r>
            <a:r>
              <a:rPr lang="en-US" altLang="ko-KR" sz="5400" dirty="0">
                <a:solidFill>
                  <a:schemeClr val="accent1"/>
                </a:solidFill>
                <a:latin typeface="+mj-lt"/>
              </a:rPr>
              <a:t>UNDERSTANDING</a:t>
            </a:r>
            <a:endParaRPr lang="ko-KR" altLang="en-US" sz="5400" dirty="0">
              <a:solidFill>
                <a:schemeClr val="accent1"/>
              </a:solidFill>
              <a:latin typeface="+mj-lt"/>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3998762" y="932329"/>
            <a:ext cx="8004980" cy="60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9B30EDE-2F88-9E92-B0A1-E39A1DEEAF50}"/>
              </a:ext>
            </a:extLst>
          </p:cNvPr>
          <p:cNvPicPr>
            <a:picLocks noChangeAspect="1"/>
          </p:cNvPicPr>
          <p:nvPr/>
        </p:nvPicPr>
        <p:blipFill>
          <a:blip r:embed="rId2"/>
          <a:stretch>
            <a:fillRect/>
          </a:stretch>
        </p:blipFill>
        <p:spPr>
          <a:xfrm>
            <a:off x="4350340" y="992934"/>
            <a:ext cx="7841660" cy="3696020"/>
          </a:xfrm>
          <a:prstGeom prst="rect">
            <a:avLst/>
          </a:prstGeom>
        </p:spPr>
      </p:pic>
      <p:sp>
        <p:nvSpPr>
          <p:cNvPr id="19" name="TextBox 18">
            <a:extLst>
              <a:ext uri="{FF2B5EF4-FFF2-40B4-BE49-F238E27FC236}">
                <a16:creationId xmlns:a16="http://schemas.microsoft.com/office/drawing/2014/main" id="{3BD207C8-03D3-49EE-424F-DEB8EC113BA1}"/>
              </a:ext>
            </a:extLst>
          </p:cNvPr>
          <p:cNvSpPr txBox="1"/>
          <p:nvPr/>
        </p:nvSpPr>
        <p:spPr>
          <a:xfrm>
            <a:off x="8164945" y="4518543"/>
            <a:ext cx="4027055" cy="2308324"/>
          </a:xfrm>
          <a:prstGeom prst="rect">
            <a:avLst/>
          </a:prstGeom>
          <a:noFill/>
        </p:spPr>
        <p:txBody>
          <a:bodyPr wrap="square" rtlCol="0">
            <a:spAutoFit/>
          </a:bodyPr>
          <a:lstStyle/>
          <a:p>
            <a:r>
              <a:rPr lang="en-US" sz="1200" b="1" dirty="0"/>
              <a:t>Inference:</a:t>
            </a:r>
          </a:p>
          <a:p>
            <a:pPr marL="171450" indent="-171450">
              <a:buFont typeface="Arial" panose="020B0604020202020204" pitchFamily="34" charset="0"/>
              <a:buChar char="•"/>
            </a:pPr>
            <a:r>
              <a:rPr lang="en-US" sz="1200" dirty="0"/>
              <a:t>We can see only </a:t>
            </a:r>
            <a:r>
              <a:rPr lang="en-US" sz="1200" dirty="0" err="1"/>
              <a:t>oldbalanceDest</a:t>
            </a:r>
            <a:r>
              <a:rPr lang="en-US" sz="1200" dirty="0"/>
              <a:t> and </a:t>
            </a:r>
            <a:r>
              <a:rPr lang="en-US" sz="1200" dirty="0" err="1"/>
              <a:t>newbalanceDest</a:t>
            </a:r>
            <a:r>
              <a:rPr lang="en-US" sz="1200" dirty="0"/>
              <a:t> have strong linear relationship. </a:t>
            </a:r>
            <a:r>
              <a:rPr lang="en-US" sz="1200" dirty="0" err="1"/>
              <a:t>oldbalanceOrg</a:t>
            </a:r>
            <a:r>
              <a:rPr lang="en-US" sz="1200" dirty="0"/>
              <a:t> and </a:t>
            </a:r>
            <a:r>
              <a:rPr lang="en-US" sz="1200" dirty="0" err="1"/>
              <a:t>newbalanceOrig</a:t>
            </a:r>
            <a:r>
              <a:rPr lang="en-US" sz="1200" dirty="0"/>
              <a:t> also have </a:t>
            </a:r>
            <a:r>
              <a:rPr lang="en-US" sz="1200" dirty="0" err="1"/>
              <a:t>stron</a:t>
            </a:r>
            <a:r>
              <a:rPr lang="en-US" sz="1200" dirty="0"/>
              <a:t> relationship. </a:t>
            </a:r>
          </a:p>
          <a:p>
            <a:pPr marL="171450" indent="-171450">
              <a:buFont typeface="Arial" panose="020B0604020202020204" pitchFamily="34" charset="0"/>
              <a:buChar char="•"/>
            </a:pPr>
            <a:r>
              <a:rPr lang="en-US" sz="1200" dirty="0" err="1"/>
              <a:t>newbalanceOrig</a:t>
            </a:r>
            <a:r>
              <a:rPr lang="en-US" sz="1200" dirty="0"/>
              <a:t>, </a:t>
            </a:r>
            <a:r>
              <a:rPr lang="en-US" sz="1200" dirty="0" err="1"/>
              <a:t>oldbalanceDest</a:t>
            </a:r>
            <a:r>
              <a:rPr lang="en-US" sz="1200" dirty="0"/>
              <a:t> are both negatively correlated with </a:t>
            </a:r>
            <a:r>
              <a:rPr lang="en-US" sz="1200" dirty="0" err="1"/>
              <a:t>isFraud</a:t>
            </a:r>
            <a:r>
              <a:rPr lang="en-US" sz="1200" dirty="0"/>
              <a:t>.</a:t>
            </a:r>
          </a:p>
          <a:p>
            <a:pPr marL="171450" indent="-171450">
              <a:buFont typeface="Arial" panose="020B0604020202020204" pitchFamily="34" charset="0"/>
              <a:buChar char="•"/>
            </a:pPr>
            <a:r>
              <a:rPr lang="en-US" sz="1200" dirty="0" err="1"/>
              <a:t>oldbalanceOrg</a:t>
            </a:r>
            <a:r>
              <a:rPr lang="en-US" sz="1200" dirty="0"/>
              <a:t>, </a:t>
            </a:r>
            <a:r>
              <a:rPr lang="en-US" sz="1200" dirty="0" err="1"/>
              <a:t>newbalanceOrig</a:t>
            </a:r>
            <a:r>
              <a:rPr lang="en-US" sz="1200" dirty="0"/>
              <a:t> have negative correlation with amount.</a:t>
            </a:r>
          </a:p>
          <a:p>
            <a:pPr marL="171450" indent="-171450">
              <a:buFont typeface="Arial" panose="020B0604020202020204" pitchFamily="34" charset="0"/>
              <a:buChar char="•"/>
            </a:pPr>
            <a:r>
              <a:rPr lang="en-US" sz="1200" dirty="0" err="1"/>
              <a:t>isFlaggedFraud</a:t>
            </a:r>
            <a:r>
              <a:rPr lang="en-US" sz="1200" dirty="0"/>
              <a:t>, step, </a:t>
            </a:r>
            <a:r>
              <a:rPr lang="en-US" sz="1200" dirty="0" err="1"/>
              <a:t>isFraud</a:t>
            </a:r>
            <a:r>
              <a:rPr lang="en-US" sz="1200" dirty="0"/>
              <a:t> are uniformly distributed and there is no correlation with other variable. This can all be because dataset is imbalanced.</a:t>
            </a:r>
          </a:p>
        </p:txBody>
      </p:sp>
      <p:pic>
        <p:nvPicPr>
          <p:cNvPr id="21" name="Picture 20">
            <a:extLst>
              <a:ext uri="{FF2B5EF4-FFF2-40B4-BE49-F238E27FC236}">
                <a16:creationId xmlns:a16="http://schemas.microsoft.com/office/drawing/2014/main" id="{B7222B5C-25C5-BF8B-D005-F01F05853A03}"/>
              </a:ext>
            </a:extLst>
          </p:cNvPr>
          <p:cNvPicPr>
            <a:picLocks noChangeAspect="1"/>
          </p:cNvPicPr>
          <p:nvPr/>
        </p:nvPicPr>
        <p:blipFill>
          <a:blip r:embed="rId3"/>
          <a:stretch>
            <a:fillRect/>
          </a:stretch>
        </p:blipFill>
        <p:spPr>
          <a:xfrm>
            <a:off x="135271" y="214593"/>
            <a:ext cx="3863491" cy="3214407"/>
          </a:xfrm>
          <a:prstGeom prst="rect">
            <a:avLst/>
          </a:prstGeom>
        </p:spPr>
      </p:pic>
      <p:sp>
        <p:nvSpPr>
          <p:cNvPr id="22" name="TextBox 21">
            <a:extLst>
              <a:ext uri="{FF2B5EF4-FFF2-40B4-BE49-F238E27FC236}">
                <a16:creationId xmlns:a16="http://schemas.microsoft.com/office/drawing/2014/main" id="{50F5FCF4-135D-2CEA-FD2D-1A8DD578A920}"/>
              </a:ext>
            </a:extLst>
          </p:cNvPr>
          <p:cNvSpPr txBox="1"/>
          <p:nvPr/>
        </p:nvSpPr>
        <p:spPr>
          <a:xfrm>
            <a:off x="135271" y="3489605"/>
            <a:ext cx="8148919" cy="3139321"/>
          </a:xfrm>
          <a:prstGeom prst="rect">
            <a:avLst/>
          </a:prstGeom>
          <a:noFill/>
        </p:spPr>
        <p:txBody>
          <a:bodyPr wrap="square" rtlCol="0">
            <a:spAutoFit/>
          </a:bodyPr>
          <a:lstStyle/>
          <a:p>
            <a:r>
              <a:rPr lang="en-US" sz="1100" b="1" dirty="0"/>
              <a:t>Inference:  Pandas Profiling Report</a:t>
            </a:r>
          </a:p>
          <a:p>
            <a:r>
              <a:rPr lang="en-US" sz="1100" b="1" dirty="0"/>
              <a:t>Profiling Report (Open file name: </a:t>
            </a:r>
            <a:r>
              <a:rPr lang="en-US" sz="1100" b="1" dirty="0" err="1"/>
              <a:t>Fraud_transaction</a:t>
            </a:r>
            <a:r>
              <a:rPr lang="en-US" sz="1100" b="1" dirty="0"/>
              <a:t> Profiling Report.html)</a:t>
            </a:r>
          </a:p>
          <a:p>
            <a:pPr marL="171450" indent="-171450">
              <a:buFont typeface="Arial" panose="020B0604020202020204" pitchFamily="34" charset="0"/>
              <a:buChar char="•"/>
            </a:pPr>
            <a:r>
              <a:rPr lang="en-US" sz="1100" dirty="0"/>
              <a:t>There are no missing cells in the dataset.</a:t>
            </a:r>
          </a:p>
          <a:p>
            <a:pPr marL="171450" indent="-171450">
              <a:buFont typeface="Arial" panose="020B0604020202020204" pitchFamily="34" charset="0"/>
              <a:buChar char="•"/>
            </a:pPr>
            <a:r>
              <a:rPr lang="en-US" sz="1100" dirty="0"/>
              <a:t>There are no duplicate rows.</a:t>
            </a:r>
          </a:p>
          <a:p>
            <a:pPr marL="171450" indent="-171450">
              <a:buFont typeface="Arial" panose="020B0604020202020204" pitchFamily="34" charset="0"/>
              <a:buChar char="•"/>
            </a:pPr>
            <a:r>
              <a:rPr lang="en-US" sz="1100" dirty="0"/>
              <a:t>There are 6 numerical and 5 categorical variable types.</a:t>
            </a:r>
          </a:p>
          <a:p>
            <a:pPr marL="171450" indent="-171450">
              <a:buFont typeface="Arial" panose="020B0604020202020204" pitchFamily="34" charset="0"/>
              <a:buChar char="•"/>
            </a:pPr>
            <a:r>
              <a:rPr lang="en-US" sz="1100" dirty="0" err="1"/>
              <a:t>NameOrig</a:t>
            </a:r>
            <a:r>
              <a:rPr lang="en-US" sz="1100" dirty="0"/>
              <a:t> has a high cardinality: 6353307 distinct values. </a:t>
            </a:r>
            <a:r>
              <a:rPr lang="en-US" sz="1100" dirty="0" err="1"/>
              <a:t>nameDest</a:t>
            </a:r>
            <a:r>
              <a:rPr lang="en-US" sz="1100" dirty="0"/>
              <a:t> has a high cardinality: 2722362 distinct values.</a:t>
            </a:r>
          </a:p>
          <a:p>
            <a:pPr marL="171450" indent="-171450">
              <a:buFont typeface="Arial" panose="020B0604020202020204" pitchFamily="34" charset="0"/>
              <a:buChar char="•"/>
            </a:pPr>
            <a:r>
              <a:rPr lang="en-US" sz="1100" dirty="0" err="1"/>
              <a:t>oldbalanceDest</a:t>
            </a:r>
            <a:r>
              <a:rPr lang="en-US" sz="1100" dirty="0"/>
              <a:t>, </a:t>
            </a:r>
            <a:r>
              <a:rPr lang="en-US" sz="1100" dirty="0" err="1"/>
              <a:t>newbalanceDest</a:t>
            </a:r>
            <a:r>
              <a:rPr lang="en-US" sz="1100" dirty="0"/>
              <a:t> is highly correlated with amount.</a:t>
            </a:r>
          </a:p>
          <a:p>
            <a:pPr marL="171450" indent="-171450">
              <a:buFont typeface="Arial" panose="020B0604020202020204" pitchFamily="34" charset="0"/>
              <a:buChar char="•"/>
            </a:pPr>
            <a:r>
              <a:rPr lang="en-US" sz="1100" dirty="0" err="1"/>
              <a:t>oldbalanceOrg</a:t>
            </a:r>
            <a:r>
              <a:rPr lang="en-US" sz="1100" dirty="0"/>
              <a:t> is highly correlated with </a:t>
            </a:r>
            <a:r>
              <a:rPr lang="en-US" sz="1100" dirty="0" err="1"/>
              <a:t>newbalanceOrig</a:t>
            </a:r>
            <a:endParaRPr lang="en-US" sz="1100" dirty="0"/>
          </a:p>
          <a:p>
            <a:pPr marL="171450" indent="-171450">
              <a:buFont typeface="Arial" panose="020B0604020202020204" pitchFamily="34" charset="0"/>
              <a:buChar char="•"/>
            </a:pPr>
            <a:r>
              <a:rPr lang="en-US" sz="1100" dirty="0" err="1"/>
              <a:t>oldbalanceDest</a:t>
            </a:r>
            <a:r>
              <a:rPr lang="en-US" sz="1100" dirty="0"/>
              <a:t> is highly correlated with </a:t>
            </a:r>
            <a:r>
              <a:rPr lang="en-US" sz="1100" dirty="0" err="1"/>
              <a:t>newbalanceDest</a:t>
            </a:r>
            <a:endParaRPr lang="en-US" sz="1100" dirty="0"/>
          </a:p>
          <a:p>
            <a:pPr marL="171450" indent="-171450">
              <a:buFont typeface="Arial" panose="020B0604020202020204" pitchFamily="34" charset="0"/>
              <a:buChar char="•"/>
            </a:pPr>
            <a:r>
              <a:rPr lang="en-US" sz="1100" dirty="0"/>
              <a:t>Type is highly correlated with </a:t>
            </a:r>
            <a:r>
              <a:rPr lang="en-US" sz="1100" dirty="0" err="1"/>
              <a:t>newbalanceOrig</a:t>
            </a:r>
            <a:endParaRPr lang="en-US" sz="1100" dirty="0"/>
          </a:p>
          <a:p>
            <a:pPr marL="171450" indent="-171450">
              <a:buFont typeface="Arial" panose="020B0604020202020204" pitchFamily="34" charset="0"/>
              <a:buChar char="•"/>
            </a:pPr>
            <a:r>
              <a:rPr lang="en-US" sz="1100" dirty="0"/>
              <a:t>amount is highly skewed (γ1 = 30.99394948)</a:t>
            </a:r>
          </a:p>
          <a:p>
            <a:pPr marL="171450" indent="-171450">
              <a:buFont typeface="Arial" panose="020B0604020202020204" pitchFamily="34" charset="0"/>
              <a:buChar char="•"/>
            </a:pPr>
            <a:r>
              <a:rPr lang="en-US" sz="1100" dirty="0" err="1"/>
              <a:t>nameOrig</a:t>
            </a:r>
            <a:r>
              <a:rPr lang="en-US" sz="1100" dirty="0"/>
              <a:t> is uniformly distributed</a:t>
            </a:r>
          </a:p>
          <a:p>
            <a:pPr marL="171450" indent="-171450">
              <a:buFont typeface="Arial" panose="020B0604020202020204" pitchFamily="34" charset="0"/>
              <a:buChar char="•"/>
            </a:pPr>
            <a:r>
              <a:rPr lang="en-US" sz="1100" dirty="0" err="1"/>
              <a:t>oldbalanceOrg</a:t>
            </a:r>
            <a:r>
              <a:rPr lang="en-US" sz="1100" dirty="0"/>
              <a:t> has 2102449 (33.0%) zeros</a:t>
            </a:r>
          </a:p>
          <a:p>
            <a:pPr marL="171450" indent="-171450">
              <a:buFont typeface="Arial" panose="020B0604020202020204" pitchFamily="34" charset="0"/>
              <a:buChar char="•"/>
            </a:pPr>
            <a:r>
              <a:rPr lang="en-US" sz="1100" dirty="0" err="1"/>
              <a:t>newbalanceOrig</a:t>
            </a:r>
            <a:r>
              <a:rPr lang="en-US" sz="1100" dirty="0"/>
              <a:t> has 3609566 (56.7%) zeros</a:t>
            </a:r>
          </a:p>
          <a:p>
            <a:pPr marL="171450" indent="-171450">
              <a:buFont typeface="Arial" panose="020B0604020202020204" pitchFamily="34" charset="0"/>
              <a:buChar char="•"/>
            </a:pPr>
            <a:r>
              <a:rPr lang="en-US" sz="1100" dirty="0" err="1"/>
              <a:t>oldbalanceDest</a:t>
            </a:r>
            <a:r>
              <a:rPr lang="en-US" sz="1100" dirty="0"/>
              <a:t> has 2704388 (42.5%) zeros</a:t>
            </a:r>
          </a:p>
          <a:p>
            <a:pPr marL="171450" indent="-171450">
              <a:buFont typeface="Arial" panose="020B0604020202020204" pitchFamily="34" charset="0"/>
              <a:buChar char="•"/>
            </a:pPr>
            <a:r>
              <a:rPr lang="en-US" sz="1100" dirty="0" err="1"/>
              <a:t>newbalanceDest</a:t>
            </a:r>
            <a:r>
              <a:rPr lang="en-US" sz="1100" dirty="0"/>
              <a:t> has 2439433 (38.3%) zeros</a:t>
            </a:r>
          </a:p>
          <a:p>
            <a:pPr marL="171450" indent="-171450">
              <a:buFont typeface="Arial" panose="020B0604020202020204" pitchFamily="34" charset="0"/>
              <a:buChar char="•"/>
            </a:pPr>
            <a:r>
              <a:rPr lang="en-US" sz="1100" dirty="0"/>
              <a:t>Fraud Transaction are 8213 which is very less with respect to the dataset.</a:t>
            </a:r>
          </a:p>
          <a:p>
            <a:pPr marL="171450" indent="-171450">
              <a:buFont typeface="Arial" panose="020B0604020202020204" pitchFamily="34" charset="0"/>
              <a:buChar char="•"/>
            </a:pPr>
            <a:r>
              <a:rPr lang="en-US" sz="1100" dirty="0"/>
              <a:t>Flagged Fraud Transaction are only 16 which is very less with respect to the dataset.</a:t>
            </a:r>
          </a:p>
        </p:txBody>
      </p:sp>
    </p:spTree>
    <p:extLst>
      <p:ext uri="{BB962C8B-B14F-4D97-AF65-F5344CB8AC3E}">
        <p14:creationId xmlns:p14="http://schemas.microsoft.com/office/powerpoint/2010/main" val="308362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B02CD-878C-619C-3089-391C0E568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88948"/>
            <a:ext cx="6858000" cy="6858000"/>
          </a:xfrm>
          <a:prstGeom prst="rect">
            <a:avLst/>
          </a:prstGeom>
        </p:spPr>
      </p:pic>
      <p:pic>
        <p:nvPicPr>
          <p:cNvPr id="31" name="Picture Placeholder 30">
            <a:extLst>
              <a:ext uri="{FF2B5EF4-FFF2-40B4-BE49-F238E27FC236}">
                <a16:creationId xmlns:a16="http://schemas.microsoft.com/office/drawing/2014/main" id="{4D4C9236-9437-21F2-ADB3-52A1F26D68AB}"/>
              </a:ext>
            </a:extLst>
          </p:cNvPr>
          <p:cNvPicPr>
            <a:picLocks noGrp="1" noChangeAspect="1"/>
          </p:cNvPicPr>
          <p:nvPr>
            <p:ph type="pic" sz="quarter" idx="65"/>
          </p:nvPr>
        </p:nvPicPr>
        <p:blipFill>
          <a:blip r:embed="rId3">
            <a:extLst>
              <a:ext uri="{28A0092B-C50C-407E-A947-70E740481C1C}">
                <a14:useLocalDpi xmlns:a14="http://schemas.microsoft.com/office/drawing/2010/main" val="0"/>
              </a:ext>
            </a:extLst>
          </a:blip>
          <a:srcRect l="6613" r="6613"/>
          <a:stretch/>
        </p:blipFill>
        <p:spPr>
          <a:xfrm>
            <a:off x="-1" y="0"/>
            <a:ext cx="10203255" cy="6858000"/>
          </a:xfrm>
        </p:spPr>
      </p:pic>
      <p:sp>
        <p:nvSpPr>
          <p:cNvPr id="2" name="Oval 91">
            <a:extLst>
              <a:ext uri="{FF2B5EF4-FFF2-40B4-BE49-F238E27FC236}">
                <a16:creationId xmlns:a16="http://schemas.microsoft.com/office/drawing/2014/main" id="{0DBBFDD1-F50C-4930-A888-1EC04B065F4C}"/>
              </a:ext>
            </a:extLst>
          </p:cNvPr>
          <p:cNvSpPr/>
          <p:nvPr/>
        </p:nvSpPr>
        <p:spPr>
          <a:xfrm flipH="1">
            <a:off x="6089034" y="1559422"/>
            <a:ext cx="563020" cy="563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94">
            <a:extLst>
              <a:ext uri="{FF2B5EF4-FFF2-40B4-BE49-F238E27FC236}">
                <a16:creationId xmlns:a16="http://schemas.microsoft.com/office/drawing/2014/main" id="{AA250AD1-03FA-4F77-B05E-9D0A3FCEEC3E}"/>
              </a:ext>
            </a:extLst>
          </p:cNvPr>
          <p:cNvSpPr/>
          <p:nvPr/>
        </p:nvSpPr>
        <p:spPr>
          <a:xfrm flipH="1">
            <a:off x="6823735" y="2538685"/>
            <a:ext cx="563020" cy="5630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 Same Side Corner Rectangle 11">
            <a:extLst>
              <a:ext uri="{FF2B5EF4-FFF2-40B4-BE49-F238E27FC236}">
                <a16:creationId xmlns:a16="http://schemas.microsoft.com/office/drawing/2014/main" id="{8B8974AB-AB26-46D7-9AE2-1061D85D8CD8}"/>
              </a:ext>
            </a:extLst>
          </p:cNvPr>
          <p:cNvSpPr>
            <a:spLocks noChangeAspect="1"/>
          </p:cNvSpPr>
          <p:nvPr/>
        </p:nvSpPr>
        <p:spPr>
          <a:xfrm rot="9900000">
            <a:off x="6260660" y="1722120"/>
            <a:ext cx="308325" cy="26186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 name="Oval 21">
            <a:extLst>
              <a:ext uri="{FF2B5EF4-FFF2-40B4-BE49-F238E27FC236}">
                <a16:creationId xmlns:a16="http://schemas.microsoft.com/office/drawing/2014/main" id="{93593F6F-DA5C-4A1C-92BA-C4E9B1B8B6D3}"/>
              </a:ext>
            </a:extLst>
          </p:cNvPr>
          <p:cNvSpPr>
            <a:spLocks noChangeAspect="1"/>
          </p:cNvSpPr>
          <p:nvPr/>
        </p:nvSpPr>
        <p:spPr>
          <a:xfrm>
            <a:off x="6956569" y="2685367"/>
            <a:ext cx="297352" cy="29983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 name="Oval 91">
            <a:extLst>
              <a:ext uri="{FF2B5EF4-FFF2-40B4-BE49-F238E27FC236}">
                <a16:creationId xmlns:a16="http://schemas.microsoft.com/office/drawing/2014/main" id="{6C027D85-01D6-4145-89B8-E313F993C9DC}"/>
              </a:ext>
            </a:extLst>
          </p:cNvPr>
          <p:cNvSpPr/>
          <p:nvPr/>
        </p:nvSpPr>
        <p:spPr>
          <a:xfrm flipH="1">
            <a:off x="5354333" y="580159"/>
            <a:ext cx="563020" cy="563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6">
            <a:extLst>
              <a:ext uri="{FF2B5EF4-FFF2-40B4-BE49-F238E27FC236}">
                <a16:creationId xmlns:a16="http://schemas.microsoft.com/office/drawing/2014/main" id="{814709B8-4490-4165-A7B6-103EDFD9E9F3}"/>
              </a:ext>
            </a:extLst>
          </p:cNvPr>
          <p:cNvSpPr/>
          <p:nvPr/>
        </p:nvSpPr>
        <p:spPr>
          <a:xfrm>
            <a:off x="5477022" y="766007"/>
            <a:ext cx="305764" cy="200952"/>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Oval 95">
            <a:extLst>
              <a:ext uri="{FF2B5EF4-FFF2-40B4-BE49-F238E27FC236}">
                <a16:creationId xmlns:a16="http://schemas.microsoft.com/office/drawing/2014/main" id="{AC0549B7-F8B3-45E4-9FD5-5359AF6136F3}"/>
              </a:ext>
            </a:extLst>
          </p:cNvPr>
          <p:cNvSpPr/>
          <p:nvPr/>
        </p:nvSpPr>
        <p:spPr>
          <a:xfrm>
            <a:off x="7558436" y="3517948"/>
            <a:ext cx="563020" cy="563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Parallelogram 30">
            <a:extLst>
              <a:ext uri="{FF2B5EF4-FFF2-40B4-BE49-F238E27FC236}">
                <a16:creationId xmlns:a16="http://schemas.microsoft.com/office/drawing/2014/main" id="{0AF3E797-F742-498C-AA8F-9A90DF6828DD}"/>
              </a:ext>
            </a:extLst>
          </p:cNvPr>
          <p:cNvSpPr/>
          <p:nvPr/>
        </p:nvSpPr>
        <p:spPr>
          <a:xfrm flipH="1">
            <a:off x="7703035" y="3683880"/>
            <a:ext cx="273823" cy="2745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TextBox 21">
            <a:extLst>
              <a:ext uri="{FF2B5EF4-FFF2-40B4-BE49-F238E27FC236}">
                <a16:creationId xmlns:a16="http://schemas.microsoft.com/office/drawing/2014/main" id="{85973855-65CF-4F7F-97CD-88CCF5C55363}"/>
              </a:ext>
            </a:extLst>
          </p:cNvPr>
          <p:cNvSpPr txBox="1"/>
          <p:nvPr/>
        </p:nvSpPr>
        <p:spPr>
          <a:xfrm>
            <a:off x="7253921" y="2155859"/>
            <a:ext cx="4752196" cy="1631216"/>
          </a:xfrm>
          <a:prstGeom prst="rect">
            <a:avLst/>
          </a:prstGeom>
          <a:noFill/>
        </p:spPr>
        <p:txBody>
          <a:bodyPr wrap="square" rtlCol="0" anchor="ctr">
            <a:spAutoFit/>
          </a:bodyPr>
          <a:lstStyle/>
          <a:p>
            <a:pPr algn="r">
              <a:buClr>
                <a:schemeClr val="dk1"/>
              </a:buClr>
              <a:buSzPts val="5000"/>
            </a:pPr>
            <a:r>
              <a:rPr lang="en-GB" altLang="ko-KR" sz="5000" dirty="0">
                <a:solidFill>
                  <a:srgbClr val="FFC000"/>
                </a:solidFill>
                <a:latin typeface="Anton"/>
                <a:sym typeface="Anton"/>
              </a:rPr>
              <a:t>DATA </a:t>
            </a:r>
          </a:p>
          <a:p>
            <a:pPr algn="r">
              <a:buClr>
                <a:schemeClr val="dk1"/>
              </a:buClr>
              <a:buSzPts val="5000"/>
            </a:pPr>
            <a:r>
              <a:rPr lang="en-GB" altLang="ko-KR" sz="5000" dirty="0">
                <a:solidFill>
                  <a:schemeClr val="dk1"/>
                </a:solidFill>
                <a:latin typeface="Anton"/>
                <a:sym typeface="Anton"/>
              </a:rPr>
              <a:t>PROCESSING</a:t>
            </a:r>
            <a:endParaRPr lang="ko-KR" altLang="en-US" sz="5000" dirty="0">
              <a:solidFill>
                <a:schemeClr val="dk1"/>
              </a:solidFill>
              <a:latin typeface="Anton"/>
              <a:sym typeface="Anton"/>
            </a:endParaRPr>
          </a:p>
        </p:txBody>
      </p:sp>
      <p:grpSp>
        <p:nvGrpSpPr>
          <p:cNvPr id="26" name="Group 25">
            <a:extLst>
              <a:ext uri="{FF2B5EF4-FFF2-40B4-BE49-F238E27FC236}">
                <a16:creationId xmlns:a16="http://schemas.microsoft.com/office/drawing/2014/main" id="{AD96EE11-E312-93DA-2B85-7B47DCC0A18A}"/>
              </a:ext>
            </a:extLst>
          </p:cNvPr>
          <p:cNvGrpSpPr/>
          <p:nvPr/>
        </p:nvGrpSpPr>
        <p:grpSpPr>
          <a:xfrm>
            <a:off x="9940454" y="208034"/>
            <a:ext cx="1957025" cy="1870289"/>
            <a:chOff x="6127601" y="487152"/>
            <a:chExt cx="999728" cy="994953"/>
          </a:xfrm>
        </p:grpSpPr>
        <p:sp>
          <p:nvSpPr>
            <p:cNvPr id="27" name="Oval 26">
              <a:extLst>
                <a:ext uri="{FF2B5EF4-FFF2-40B4-BE49-F238E27FC236}">
                  <a16:creationId xmlns:a16="http://schemas.microsoft.com/office/drawing/2014/main" id="{1D9AAFD7-0AAF-1E17-70D2-0556325368CC}"/>
                </a:ext>
              </a:extLst>
            </p:cNvPr>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Oval 27">
              <a:extLst>
                <a:ext uri="{FF2B5EF4-FFF2-40B4-BE49-F238E27FC236}">
                  <a16:creationId xmlns:a16="http://schemas.microsoft.com/office/drawing/2014/main" id="{DF5C47C6-98B3-9EE5-5207-350D869E91F0}"/>
                </a:ext>
              </a:extLst>
            </p:cNvPr>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CC677CD0-54DE-FA33-C79A-47BD29522735}"/>
                </a:ext>
              </a:extLst>
            </p:cNvPr>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0" name="Google Shape;864;p49">
            <a:extLst>
              <a:ext uri="{FF2B5EF4-FFF2-40B4-BE49-F238E27FC236}">
                <a16:creationId xmlns:a16="http://schemas.microsoft.com/office/drawing/2014/main" id="{B7BD88A2-A2A9-D0FD-7593-3BEC73F55D84}"/>
              </a:ext>
            </a:extLst>
          </p:cNvPr>
          <p:cNvSpPr txBox="1">
            <a:spLocks/>
          </p:cNvSpPr>
          <p:nvPr/>
        </p:nvSpPr>
        <p:spPr>
          <a:xfrm>
            <a:off x="9859703" y="755465"/>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03</a:t>
            </a:r>
          </a:p>
        </p:txBody>
      </p:sp>
      <p:pic>
        <p:nvPicPr>
          <p:cNvPr id="19" name="Google Shape;333;p1">
            <a:extLst>
              <a:ext uri="{FF2B5EF4-FFF2-40B4-BE49-F238E27FC236}">
                <a16:creationId xmlns:a16="http://schemas.microsoft.com/office/drawing/2014/main" id="{26E4C8E3-94E0-233E-76F3-FF47F1B7ADEC}"/>
              </a:ext>
            </a:extLst>
          </p:cNvPr>
          <p:cNvPicPr preferRelativeResize="0"/>
          <p:nvPr/>
        </p:nvPicPr>
        <p:blipFill rotWithShape="1">
          <a:blip r:embed="rId4">
            <a:alphaModFix/>
          </a:blip>
          <a:srcRect/>
          <a:stretch/>
        </p:blipFill>
        <p:spPr>
          <a:xfrm>
            <a:off x="10267069" y="109361"/>
            <a:ext cx="1739048" cy="527479"/>
          </a:xfrm>
          <a:prstGeom prst="rect">
            <a:avLst/>
          </a:prstGeom>
          <a:noFill/>
          <a:ln>
            <a:noFill/>
          </a:ln>
        </p:spPr>
      </p:pic>
    </p:spTree>
    <p:extLst>
      <p:ext uri="{BB962C8B-B14F-4D97-AF65-F5344CB8AC3E}">
        <p14:creationId xmlns:p14="http://schemas.microsoft.com/office/powerpoint/2010/main" val="105801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1890CDB-A53F-4715-B8E2-E1F285780E13}"/>
              </a:ext>
            </a:extLst>
          </p:cNvPr>
          <p:cNvGrpSpPr/>
          <p:nvPr/>
        </p:nvGrpSpPr>
        <p:grpSpPr>
          <a:xfrm>
            <a:off x="7491908" y="627957"/>
            <a:ext cx="4233526" cy="1569660"/>
            <a:chOff x="4651035" y="1744721"/>
            <a:chExt cx="4233526" cy="1842421"/>
          </a:xfrm>
        </p:grpSpPr>
        <p:sp>
          <p:nvSpPr>
            <p:cNvPr id="11" name="TextBox 10">
              <a:extLst>
                <a:ext uri="{FF2B5EF4-FFF2-40B4-BE49-F238E27FC236}">
                  <a16:creationId xmlns:a16="http://schemas.microsoft.com/office/drawing/2014/main" id="{4C2FA9EC-DFDA-4C9B-8988-45A0BC28A3B6}"/>
                </a:ext>
              </a:extLst>
            </p:cNvPr>
            <p:cNvSpPr txBox="1"/>
            <p:nvPr/>
          </p:nvSpPr>
          <p:spPr>
            <a:xfrm>
              <a:off x="5526261" y="1929411"/>
              <a:ext cx="3358300" cy="975400"/>
            </a:xfrm>
            <a:prstGeom prst="rect">
              <a:avLst/>
            </a:prstGeom>
            <a:noFill/>
          </p:spPr>
          <p:txBody>
            <a:bodyPr wrap="square" rtlCol="0" anchor="ctr">
              <a:spAutoFit/>
            </a:bodyPr>
            <a:lstStyle/>
            <a:p>
              <a:pPr algn="dist"/>
              <a:r>
                <a:rPr lang="en-US" altLang="ko-KR" sz="4800" b="1" dirty="0">
                  <a:solidFill>
                    <a:schemeClr val="bg1"/>
                  </a:solidFill>
                  <a:cs typeface="Arial" pitchFamily="34" charset="0"/>
                </a:rPr>
                <a:t>EATURE</a:t>
              </a:r>
              <a:endParaRPr lang="en-US" altLang="ko-KR" sz="4800" b="1" dirty="0">
                <a:solidFill>
                  <a:schemeClr val="bg1"/>
                </a:solidFill>
                <a:latin typeface="Arial Black" panose="020B0A04020102020204" pitchFamily="34" charset="0"/>
                <a:cs typeface="Arial" pitchFamily="34" charset="0"/>
              </a:endParaRPr>
            </a:p>
          </p:txBody>
        </p:sp>
        <p:sp>
          <p:nvSpPr>
            <p:cNvPr id="12" name="TextBox 11">
              <a:extLst>
                <a:ext uri="{FF2B5EF4-FFF2-40B4-BE49-F238E27FC236}">
                  <a16:creationId xmlns:a16="http://schemas.microsoft.com/office/drawing/2014/main" id="{201663D6-9D00-479D-B57C-ED8755E8AE08}"/>
                </a:ext>
              </a:extLst>
            </p:cNvPr>
            <p:cNvSpPr txBox="1"/>
            <p:nvPr/>
          </p:nvSpPr>
          <p:spPr>
            <a:xfrm>
              <a:off x="5526261" y="2670080"/>
              <a:ext cx="3358300" cy="686392"/>
            </a:xfrm>
            <a:prstGeom prst="rect">
              <a:avLst/>
            </a:prstGeom>
            <a:noFill/>
          </p:spPr>
          <p:txBody>
            <a:bodyPr wrap="square" rtlCol="0" anchor="ctr">
              <a:spAutoFit/>
            </a:bodyPr>
            <a:lstStyle/>
            <a:p>
              <a:pPr algn="dist"/>
              <a:r>
                <a:rPr lang="en-US" altLang="ko-KR" sz="3200" dirty="0">
                  <a:solidFill>
                    <a:schemeClr val="bg1"/>
                  </a:solidFill>
                  <a:cs typeface="Arial" pitchFamily="34" charset="0"/>
                </a:rPr>
                <a:t>ENGINEERING</a:t>
              </a:r>
              <a:endParaRPr lang="ko-KR" altLang="en-US" sz="3200" dirty="0">
                <a:solidFill>
                  <a:schemeClr val="bg1"/>
                </a:solidFill>
                <a:cs typeface="Arial" pitchFamily="34" charset="0"/>
              </a:endParaRPr>
            </a:p>
          </p:txBody>
        </p:sp>
        <p:sp>
          <p:nvSpPr>
            <p:cNvPr id="13" name="TextBox 12">
              <a:extLst>
                <a:ext uri="{FF2B5EF4-FFF2-40B4-BE49-F238E27FC236}">
                  <a16:creationId xmlns:a16="http://schemas.microsoft.com/office/drawing/2014/main" id="{9B4E693B-1C5E-44F2-A696-D4398EBC4788}"/>
                </a:ext>
              </a:extLst>
            </p:cNvPr>
            <p:cNvSpPr txBox="1"/>
            <p:nvPr/>
          </p:nvSpPr>
          <p:spPr>
            <a:xfrm>
              <a:off x="4651035" y="1744721"/>
              <a:ext cx="1021196" cy="1842421"/>
            </a:xfrm>
            <a:prstGeom prst="rect">
              <a:avLst/>
            </a:prstGeom>
            <a:noFill/>
          </p:spPr>
          <p:txBody>
            <a:bodyPr wrap="square" rtlCol="0" anchor="ctr">
              <a:spAutoFit/>
            </a:bodyPr>
            <a:lstStyle/>
            <a:p>
              <a:pPr algn="ctr"/>
              <a:r>
                <a:rPr lang="en-US" altLang="ko-KR" sz="9600" b="1" dirty="0">
                  <a:solidFill>
                    <a:schemeClr val="bg1"/>
                  </a:solidFill>
                  <a:cs typeface="Arial" pitchFamily="34" charset="0"/>
                </a:rPr>
                <a:t>F</a:t>
              </a:r>
            </a:p>
          </p:txBody>
        </p:sp>
      </p:grpSp>
      <p:sp>
        <p:nvSpPr>
          <p:cNvPr id="14" name="TextBox 13">
            <a:extLst>
              <a:ext uri="{FF2B5EF4-FFF2-40B4-BE49-F238E27FC236}">
                <a16:creationId xmlns:a16="http://schemas.microsoft.com/office/drawing/2014/main" id="{4F9E933C-EBD4-3834-085B-F5A6EED14A9F}"/>
              </a:ext>
            </a:extLst>
          </p:cNvPr>
          <p:cNvSpPr txBox="1"/>
          <p:nvPr/>
        </p:nvSpPr>
        <p:spPr>
          <a:xfrm>
            <a:off x="7356765" y="2247318"/>
            <a:ext cx="4368669" cy="954107"/>
          </a:xfrm>
          <a:prstGeom prst="rect">
            <a:avLst/>
          </a:prstGeom>
          <a:noFill/>
        </p:spPr>
        <p:txBody>
          <a:bodyPr wrap="square" rtlCol="0" anchor="ctr">
            <a:spAutoFit/>
          </a:bodyPr>
          <a:lstStyle/>
          <a:p>
            <a:pPr algn="r"/>
            <a:r>
              <a:rPr lang="en-GB" altLang="ko-KR" sz="2800" dirty="0">
                <a:solidFill>
                  <a:schemeClr val="accent2"/>
                </a:solidFill>
                <a:cs typeface="Arial" pitchFamily="34" charset="0"/>
              </a:rPr>
              <a:t>ON DIFFERENT</a:t>
            </a:r>
            <a:r>
              <a:rPr lang="en-GB" altLang="ko-KR" sz="2800" dirty="0">
                <a:cs typeface="Arial" pitchFamily="34" charset="0"/>
              </a:rPr>
              <a:t> </a:t>
            </a:r>
          </a:p>
          <a:p>
            <a:pPr algn="r"/>
            <a:r>
              <a:rPr lang="en-GB" altLang="ko-KR" sz="2800" dirty="0">
                <a:solidFill>
                  <a:schemeClr val="bg1"/>
                </a:solidFill>
                <a:cs typeface="Arial" pitchFamily="34" charset="0"/>
              </a:rPr>
              <a:t>Types Of Transactions</a:t>
            </a:r>
          </a:p>
        </p:txBody>
      </p:sp>
      <p:pic>
        <p:nvPicPr>
          <p:cNvPr id="15" name="Google Shape;333;p1">
            <a:extLst>
              <a:ext uri="{FF2B5EF4-FFF2-40B4-BE49-F238E27FC236}">
                <a16:creationId xmlns:a16="http://schemas.microsoft.com/office/drawing/2014/main" id="{6EDA3824-016A-6189-B0D0-48387235111D}"/>
              </a:ext>
            </a:extLst>
          </p:cNvPr>
          <p:cNvPicPr preferRelativeResize="0"/>
          <p:nvPr/>
        </p:nvPicPr>
        <p:blipFill rotWithShape="1">
          <a:blip r:embed="rId2">
            <a:alphaModFix/>
          </a:blip>
          <a:srcRect/>
          <a:stretch/>
        </p:blipFill>
        <p:spPr>
          <a:xfrm>
            <a:off x="10267069" y="109361"/>
            <a:ext cx="1739048" cy="527479"/>
          </a:xfrm>
          <a:prstGeom prst="rect">
            <a:avLst/>
          </a:prstGeom>
          <a:noFill/>
          <a:ln>
            <a:noFill/>
          </a:ln>
        </p:spPr>
      </p:pic>
    </p:spTree>
    <p:extLst>
      <p:ext uri="{BB962C8B-B14F-4D97-AF65-F5344CB8AC3E}">
        <p14:creationId xmlns:p14="http://schemas.microsoft.com/office/powerpoint/2010/main" val="249816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20997"/>
            <a:ext cx="11573197" cy="724247"/>
          </a:xfrm>
        </p:spPr>
        <p:txBody>
          <a:bodyPr/>
          <a:lstStyle/>
          <a:p>
            <a:r>
              <a:rPr lang="en-US" dirty="0"/>
              <a:t>Feature Engineering </a:t>
            </a:r>
          </a:p>
        </p:txBody>
      </p:sp>
      <p:grpSp>
        <p:nvGrpSpPr>
          <p:cNvPr id="105" name="Group 104">
            <a:extLst>
              <a:ext uri="{FF2B5EF4-FFF2-40B4-BE49-F238E27FC236}">
                <a16:creationId xmlns:a16="http://schemas.microsoft.com/office/drawing/2014/main" id="{D6DD64A9-1E77-48FC-ABEE-15D75ADF9C78}"/>
              </a:ext>
            </a:extLst>
          </p:cNvPr>
          <p:cNvGrpSpPr/>
          <p:nvPr/>
        </p:nvGrpSpPr>
        <p:grpSpPr>
          <a:xfrm>
            <a:off x="106689" y="136151"/>
            <a:ext cx="2732202" cy="6219824"/>
            <a:chOff x="676286" y="638174"/>
            <a:chExt cx="2732202" cy="6219824"/>
          </a:xfrm>
        </p:grpSpPr>
        <p:sp>
          <p:nvSpPr>
            <p:cNvPr id="5" name="Freeform: Shape 4">
              <a:extLst>
                <a:ext uri="{FF2B5EF4-FFF2-40B4-BE49-F238E27FC236}">
                  <a16:creationId xmlns:a16="http://schemas.microsoft.com/office/drawing/2014/main" id="{C4EF643E-D5C4-4489-ADBB-D64277286060}"/>
                </a:ext>
              </a:extLst>
            </p:cNvPr>
            <p:cNvSpPr/>
            <p:nvPr/>
          </p:nvSpPr>
          <p:spPr>
            <a:xfrm>
              <a:off x="676286" y="2203381"/>
              <a:ext cx="2446279" cy="2770339"/>
            </a:xfrm>
            <a:custGeom>
              <a:avLst/>
              <a:gdLst>
                <a:gd name="connsiteX0" fmla="*/ 2446280 w 2446279"/>
                <a:gd name="connsiteY0" fmla="*/ 791645 h 2770339"/>
                <a:gd name="connsiteX1" fmla="*/ 2440463 w 2446279"/>
                <a:gd name="connsiteY1" fmla="*/ 621983 h 2770339"/>
                <a:gd name="connsiteX2" fmla="*/ 2418176 w 2446279"/>
                <a:gd name="connsiteY2" fmla="*/ 442183 h 2770339"/>
                <a:gd name="connsiteX3" fmla="*/ 2259052 w 2446279"/>
                <a:gd name="connsiteY3" fmla="*/ 219134 h 2770339"/>
                <a:gd name="connsiteX4" fmla="*/ 1713377 w 2446279"/>
                <a:gd name="connsiteY4" fmla="*/ 0 h 2770339"/>
                <a:gd name="connsiteX5" fmla="*/ 1584604 w 2446279"/>
                <a:gd name="connsiteY5" fmla="*/ 155956 h 2770339"/>
                <a:gd name="connsiteX6" fmla="*/ 1341397 w 2446279"/>
                <a:gd name="connsiteY6" fmla="*/ 235777 h 2770339"/>
                <a:gd name="connsiteX7" fmla="*/ 1003511 w 2446279"/>
                <a:gd name="connsiteY7" fmla="*/ 184176 h 2770339"/>
                <a:gd name="connsiteX8" fmla="*/ 759325 w 2446279"/>
                <a:gd name="connsiteY8" fmla="*/ 48664 h 2770339"/>
                <a:gd name="connsiteX9" fmla="*/ 444994 w 2446279"/>
                <a:gd name="connsiteY9" fmla="*/ 214930 h 2770339"/>
                <a:gd name="connsiteX10" fmla="*/ 295545 w 2446279"/>
                <a:gd name="connsiteY10" fmla="*/ 270965 h 2770339"/>
                <a:gd name="connsiteX11" fmla="*/ 101233 w 2446279"/>
                <a:gd name="connsiteY11" fmla="*/ 509968 h 2770339"/>
                <a:gd name="connsiteX12" fmla="*/ 5459 w 2446279"/>
                <a:gd name="connsiteY12" fmla="*/ 1156254 h 2770339"/>
                <a:gd name="connsiteX13" fmla="*/ 10527 w 2446279"/>
                <a:gd name="connsiteY13" fmla="*/ 1377000 h 2770339"/>
                <a:gd name="connsiteX14" fmla="*/ 7705 w 2446279"/>
                <a:gd name="connsiteY14" fmla="*/ 1529904 h 2770339"/>
                <a:gd name="connsiteX15" fmla="*/ 852 w 2446279"/>
                <a:gd name="connsiteY15" fmla="*/ 1735907 h 2770339"/>
                <a:gd name="connsiteX16" fmla="*/ 10642 w 2446279"/>
                <a:gd name="connsiteY16" fmla="*/ 1939319 h 2770339"/>
                <a:gd name="connsiteX17" fmla="*/ 19569 w 2446279"/>
                <a:gd name="connsiteY17" fmla="*/ 2150044 h 2770339"/>
                <a:gd name="connsiteX18" fmla="*/ 101521 w 2446279"/>
                <a:gd name="connsiteY18" fmla="*/ 2362382 h 2770339"/>
                <a:gd name="connsiteX19" fmla="*/ 218949 w 2446279"/>
                <a:gd name="connsiteY19" fmla="*/ 2421067 h 2770339"/>
                <a:gd name="connsiteX20" fmla="*/ 378937 w 2446279"/>
                <a:gd name="connsiteY20" fmla="*/ 2420146 h 2770339"/>
                <a:gd name="connsiteX21" fmla="*/ 468375 w 2446279"/>
                <a:gd name="connsiteY21" fmla="*/ 2424753 h 2770339"/>
                <a:gd name="connsiteX22" fmla="*/ 494176 w 2446279"/>
                <a:gd name="connsiteY22" fmla="*/ 2439151 h 2770339"/>
                <a:gd name="connsiteX23" fmla="*/ 549464 w 2446279"/>
                <a:gd name="connsiteY23" fmla="*/ 2519951 h 2770339"/>
                <a:gd name="connsiteX24" fmla="*/ 552861 w 2446279"/>
                <a:gd name="connsiteY24" fmla="*/ 2542296 h 2770339"/>
                <a:gd name="connsiteX25" fmla="*/ 558448 w 2446279"/>
                <a:gd name="connsiteY25" fmla="*/ 2567463 h 2770339"/>
                <a:gd name="connsiteX26" fmla="*/ 557354 w 2446279"/>
                <a:gd name="connsiteY26" fmla="*/ 2674179 h 2770339"/>
                <a:gd name="connsiteX27" fmla="*/ 604578 w 2446279"/>
                <a:gd name="connsiteY27" fmla="*/ 2721289 h 2770339"/>
                <a:gd name="connsiteX28" fmla="*/ 860570 w 2446279"/>
                <a:gd name="connsiteY28" fmla="*/ 2729409 h 2770339"/>
                <a:gd name="connsiteX29" fmla="*/ 1357177 w 2446279"/>
                <a:gd name="connsiteY29" fmla="*/ 2763964 h 2770339"/>
                <a:gd name="connsiteX30" fmla="*/ 2372967 w 2446279"/>
                <a:gd name="connsiteY30" fmla="*/ 2708273 h 2770339"/>
                <a:gd name="connsiteX31" fmla="*/ 2286350 w 2446279"/>
                <a:gd name="connsiteY31" fmla="*/ 2417151 h 2770339"/>
                <a:gd name="connsiteX32" fmla="*/ 2442709 w 2446279"/>
                <a:gd name="connsiteY32" fmla="*/ 796022 h 2770339"/>
                <a:gd name="connsiteX33" fmla="*/ 2446280 w 2446279"/>
                <a:gd name="connsiteY33" fmla="*/ 791645 h 2770339"/>
                <a:gd name="connsiteX34" fmla="*/ 2446280 w 2446279"/>
                <a:gd name="connsiteY34" fmla="*/ 791645 h 2770339"/>
                <a:gd name="connsiteX35" fmla="*/ 682038 w 2446279"/>
                <a:gd name="connsiteY35" fmla="*/ 1872398 h 2770339"/>
                <a:gd name="connsiteX36" fmla="*/ 593118 w 2446279"/>
                <a:gd name="connsiteY36" fmla="*/ 1880633 h 2770339"/>
                <a:gd name="connsiteX37" fmla="*/ 573249 w 2446279"/>
                <a:gd name="connsiteY37" fmla="*/ 1861455 h 2770339"/>
                <a:gd name="connsiteX38" fmla="*/ 521762 w 2446279"/>
                <a:gd name="connsiteY38" fmla="*/ 1753127 h 2770339"/>
                <a:gd name="connsiteX39" fmla="*/ 498784 w 2446279"/>
                <a:gd name="connsiteY39" fmla="*/ 1655107 h 2770339"/>
                <a:gd name="connsiteX40" fmla="*/ 524239 w 2446279"/>
                <a:gd name="connsiteY40" fmla="*/ 1482104 h 2770339"/>
                <a:gd name="connsiteX41" fmla="*/ 550558 w 2446279"/>
                <a:gd name="connsiteY41" fmla="*/ 1441790 h 2770339"/>
                <a:gd name="connsiteX42" fmla="*/ 576474 w 2446279"/>
                <a:gd name="connsiteY42" fmla="*/ 1473811 h 2770339"/>
                <a:gd name="connsiteX43" fmla="*/ 651054 w 2446279"/>
                <a:gd name="connsiteY43" fmla="*/ 1672096 h 2770339"/>
                <a:gd name="connsiteX44" fmla="*/ 666028 w 2446279"/>
                <a:gd name="connsiteY44" fmla="*/ 1707630 h 2770339"/>
                <a:gd name="connsiteX45" fmla="*/ 704326 w 2446279"/>
                <a:gd name="connsiteY45" fmla="*/ 1843487 h 2770339"/>
                <a:gd name="connsiteX46" fmla="*/ 682038 w 2446279"/>
                <a:gd name="connsiteY46" fmla="*/ 1872398 h 2770339"/>
                <a:gd name="connsiteX47" fmla="*/ 682038 w 2446279"/>
                <a:gd name="connsiteY47" fmla="*/ 1872398 h 277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46279" h="2770339">
                  <a:moveTo>
                    <a:pt x="2446280" y="791645"/>
                  </a:moveTo>
                  <a:cubicBezTo>
                    <a:pt x="2444552" y="735091"/>
                    <a:pt x="2444955" y="678364"/>
                    <a:pt x="2440463" y="621983"/>
                  </a:cubicBezTo>
                  <a:cubicBezTo>
                    <a:pt x="2435683" y="561858"/>
                    <a:pt x="2429982" y="501329"/>
                    <a:pt x="2418176" y="442183"/>
                  </a:cubicBezTo>
                  <a:cubicBezTo>
                    <a:pt x="2398767" y="345028"/>
                    <a:pt x="2328852" y="286861"/>
                    <a:pt x="2259052" y="219134"/>
                  </a:cubicBezTo>
                  <a:cubicBezTo>
                    <a:pt x="2142718" y="106371"/>
                    <a:pt x="1879757" y="34209"/>
                    <a:pt x="1713377" y="0"/>
                  </a:cubicBezTo>
                  <a:cubicBezTo>
                    <a:pt x="1703759" y="24073"/>
                    <a:pt x="1588981" y="152155"/>
                    <a:pt x="1584604" y="155956"/>
                  </a:cubicBezTo>
                  <a:cubicBezTo>
                    <a:pt x="1514631" y="216484"/>
                    <a:pt x="1430087" y="232725"/>
                    <a:pt x="1341397" y="235777"/>
                  </a:cubicBezTo>
                  <a:cubicBezTo>
                    <a:pt x="1278105" y="237908"/>
                    <a:pt x="1051023" y="205830"/>
                    <a:pt x="1003511" y="184176"/>
                  </a:cubicBezTo>
                  <a:cubicBezTo>
                    <a:pt x="949721" y="159642"/>
                    <a:pt x="841162" y="112590"/>
                    <a:pt x="759325" y="48664"/>
                  </a:cubicBezTo>
                  <a:cubicBezTo>
                    <a:pt x="707263" y="93009"/>
                    <a:pt x="568872" y="162522"/>
                    <a:pt x="444994" y="214930"/>
                  </a:cubicBezTo>
                  <a:cubicBezTo>
                    <a:pt x="395984" y="235662"/>
                    <a:pt x="343461" y="247353"/>
                    <a:pt x="295545" y="270965"/>
                  </a:cubicBezTo>
                  <a:cubicBezTo>
                    <a:pt x="194242" y="320782"/>
                    <a:pt x="135788" y="404289"/>
                    <a:pt x="101233" y="509968"/>
                  </a:cubicBezTo>
                  <a:cubicBezTo>
                    <a:pt x="32585" y="720290"/>
                    <a:pt x="4480" y="936026"/>
                    <a:pt x="5459" y="1156254"/>
                  </a:cubicBezTo>
                  <a:cubicBezTo>
                    <a:pt x="5805" y="1229855"/>
                    <a:pt x="8972" y="1303456"/>
                    <a:pt x="10527" y="1377000"/>
                  </a:cubicBezTo>
                  <a:cubicBezTo>
                    <a:pt x="11621" y="1427968"/>
                    <a:pt x="10930" y="1478879"/>
                    <a:pt x="7705" y="1529904"/>
                  </a:cubicBezTo>
                  <a:cubicBezTo>
                    <a:pt x="3386" y="1598495"/>
                    <a:pt x="-2143" y="1667028"/>
                    <a:pt x="852" y="1735907"/>
                  </a:cubicBezTo>
                  <a:cubicBezTo>
                    <a:pt x="3789" y="1803692"/>
                    <a:pt x="4595" y="1871764"/>
                    <a:pt x="10642" y="1939319"/>
                  </a:cubicBezTo>
                  <a:cubicBezTo>
                    <a:pt x="16977" y="2009522"/>
                    <a:pt x="9375" y="2080186"/>
                    <a:pt x="19569" y="2150044"/>
                  </a:cubicBezTo>
                  <a:cubicBezTo>
                    <a:pt x="30799" y="2227043"/>
                    <a:pt x="53893" y="2299550"/>
                    <a:pt x="101521" y="2362382"/>
                  </a:cubicBezTo>
                  <a:cubicBezTo>
                    <a:pt x="130835" y="2401141"/>
                    <a:pt x="166656" y="2424580"/>
                    <a:pt x="218949" y="2421067"/>
                  </a:cubicBezTo>
                  <a:cubicBezTo>
                    <a:pt x="272048" y="2417554"/>
                    <a:pt x="325607" y="2420318"/>
                    <a:pt x="378937" y="2420146"/>
                  </a:cubicBezTo>
                  <a:cubicBezTo>
                    <a:pt x="408826" y="2420030"/>
                    <a:pt x="438659" y="2420146"/>
                    <a:pt x="468375" y="2424753"/>
                  </a:cubicBezTo>
                  <a:cubicBezTo>
                    <a:pt x="479145" y="2426423"/>
                    <a:pt x="491239" y="2427748"/>
                    <a:pt x="494176" y="2439151"/>
                  </a:cubicBezTo>
                  <a:cubicBezTo>
                    <a:pt x="502872" y="2473129"/>
                    <a:pt x="525218" y="2496857"/>
                    <a:pt x="549464" y="2519951"/>
                  </a:cubicBezTo>
                  <a:cubicBezTo>
                    <a:pt x="555280" y="2525479"/>
                    <a:pt x="563401" y="2533139"/>
                    <a:pt x="552861" y="2542296"/>
                  </a:cubicBezTo>
                  <a:cubicBezTo>
                    <a:pt x="560175" y="2549437"/>
                    <a:pt x="558505" y="2558767"/>
                    <a:pt x="558448" y="2567463"/>
                  </a:cubicBezTo>
                  <a:cubicBezTo>
                    <a:pt x="558275" y="2603055"/>
                    <a:pt x="557354" y="2638588"/>
                    <a:pt x="557354" y="2674179"/>
                  </a:cubicBezTo>
                  <a:cubicBezTo>
                    <a:pt x="557354" y="2721058"/>
                    <a:pt x="558621" y="2723074"/>
                    <a:pt x="604578" y="2721289"/>
                  </a:cubicBezTo>
                  <a:cubicBezTo>
                    <a:pt x="690158" y="2718006"/>
                    <a:pt x="735137" y="2722325"/>
                    <a:pt x="860570" y="2729409"/>
                  </a:cubicBezTo>
                  <a:cubicBezTo>
                    <a:pt x="986003" y="2736493"/>
                    <a:pt x="1199147" y="2757110"/>
                    <a:pt x="1357177" y="2763964"/>
                  </a:cubicBezTo>
                  <a:cubicBezTo>
                    <a:pt x="2068310" y="2803817"/>
                    <a:pt x="2353328" y="2641122"/>
                    <a:pt x="2372967" y="2708273"/>
                  </a:cubicBezTo>
                  <a:cubicBezTo>
                    <a:pt x="2395254" y="2683279"/>
                    <a:pt x="2319810" y="2487182"/>
                    <a:pt x="2286350" y="2417151"/>
                  </a:cubicBezTo>
                  <a:lnTo>
                    <a:pt x="2442709" y="796022"/>
                  </a:lnTo>
                  <a:cubicBezTo>
                    <a:pt x="2443919" y="794755"/>
                    <a:pt x="2445186" y="793373"/>
                    <a:pt x="2446280" y="791645"/>
                  </a:cubicBezTo>
                  <a:lnTo>
                    <a:pt x="2446280" y="791645"/>
                  </a:lnTo>
                  <a:close/>
                  <a:moveTo>
                    <a:pt x="682038" y="1872398"/>
                  </a:moveTo>
                  <a:cubicBezTo>
                    <a:pt x="652667" y="1878733"/>
                    <a:pt x="623065" y="1880806"/>
                    <a:pt x="593118" y="1880633"/>
                  </a:cubicBezTo>
                  <a:cubicBezTo>
                    <a:pt x="579353" y="1880518"/>
                    <a:pt x="573767" y="1873089"/>
                    <a:pt x="573249" y="1861455"/>
                  </a:cubicBezTo>
                  <a:cubicBezTo>
                    <a:pt x="571291" y="1817917"/>
                    <a:pt x="553380" y="1783592"/>
                    <a:pt x="521762" y="1753127"/>
                  </a:cubicBezTo>
                  <a:cubicBezTo>
                    <a:pt x="497574" y="1729860"/>
                    <a:pt x="500396" y="1695363"/>
                    <a:pt x="498784" y="1655107"/>
                  </a:cubicBezTo>
                  <a:cubicBezTo>
                    <a:pt x="508689" y="1603390"/>
                    <a:pt x="509092" y="1541710"/>
                    <a:pt x="524239" y="1482104"/>
                  </a:cubicBezTo>
                  <a:cubicBezTo>
                    <a:pt x="528385" y="1465748"/>
                    <a:pt x="534029" y="1444324"/>
                    <a:pt x="550558" y="1441790"/>
                  </a:cubicBezTo>
                  <a:cubicBezTo>
                    <a:pt x="562191" y="1440005"/>
                    <a:pt x="570254" y="1461198"/>
                    <a:pt x="576474" y="1473811"/>
                  </a:cubicBezTo>
                  <a:cubicBezTo>
                    <a:pt x="607918" y="1537333"/>
                    <a:pt x="641724" y="1600165"/>
                    <a:pt x="651054" y="1672096"/>
                  </a:cubicBezTo>
                  <a:cubicBezTo>
                    <a:pt x="652724" y="1685112"/>
                    <a:pt x="659865" y="1696285"/>
                    <a:pt x="666028" y="1707630"/>
                  </a:cubicBezTo>
                  <a:cubicBezTo>
                    <a:pt x="689122" y="1750017"/>
                    <a:pt x="704729" y="1794362"/>
                    <a:pt x="704326" y="1843487"/>
                  </a:cubicBezTo>
                  <a:cubicBezTo>
                    <a:pt x="704268" y="1860016"/>
                    <a:pt x="698451" y="1868885"/>
                    <a:pt x="682038" y="1872398"/>
                  </a:cubicBezTo>
                  <a:lnTo>
                    <a:pt x="682038" y="1872398"/>
                  </a:lnTo>
                  <a:close/>
                </a:path>
              </a:pathLst>
            </a:custGeom>
            <a:solidFill>
              <a:srgbClr val="F79320"/>
            </a:solidFill>
            <a:ln w="5747"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51D8E3C-AE91-4428-8339-E8463446586B}"/>
                </a:ext>
              </a:extLst>
            </p:cNvPr>
            <p:cNvSpPr/>
            <p:nvPr/>
          </p:nvSpPr>
          <p:spPr>
            <a:xfrm>
              <a:off x="1934102" y="4347260"/>
              <a:ext cx="1353709" cy="413274"/>
            </a:xfrm>
            <a:custGeom>
              <a:avLst/>
              <a:gdLst>
                <a:gd name="connsiteX0" fmla="*/ 1353462 w 1353709"/>
                <a:gd name="connsiteY0" fmla="*/ 110864 h 413274"/>
                <a:gd name="connsiteX1" fmla="*/ 1353462 w 1353709"/>
                <a:gd name="connsiteY1" fmla="*/ 110750 h 413274"/>
                <a:gd name="connsiteX2" fmla="*/ 1353462 w 1353709"/>
                <a:gd name="connsiteY2" fmla="*/ 110634 h 413274"/>
                <a:gd name="connsiteX3" fmla="*/ 1337740 w 1353709"/>
                <a:gd name="connsiteY3" fmla="*/ 10369 h 413274"/>
                <a:gd name="connsiteX4" fmla="*/ 1304510 w 1353709"/>
                <a:gd name="connsiteY4" fmla="*/ 175 h 413274"/>
                <a:gd name="connsiteX5" fmla="*/ 1157423 w 1353709"/>
                <a:gd name="connsiteY5" fmla="*/ 13881 h 413274"/>
                <a:gd name="connsiteX6" fmla="*/ 669915 w 1353709"/>
                <a:gd name="connsiteY6" fmla="*/ 51604 h 413274"/>
                <a:gd name="connsiteX7" fmla="*/ 501289 w 1353709"/>
                <a:gd name="connsiteY7" fmla="*/ 66059 h 413274"/>
                <a:gd name="connsiteX8" fmla="*/ 362091 w 1353709"/>
                <a:gd name="connsiteY8" fmla="*/ 97273 h 413274"/>
                <a:gd name="connsiteX9" fmla="*/ 11247 w 1353709"/>
                <a:gd name="connsiteY9" fmla="*/ 177728 h 413274"/>
                <a:gd name="connsiteX10" fmla="*/ 4682 w 1353709"/>
                <a:gd name="connsiteY10" fmla="*/ 199267 h 413274"/>
                <a:gd name="connsiteX11" fmla="*/ 15106 w 1353709"/>
                <a:gd name="connsiteY11" fmla="*/ 389029 h 413274"/>
                <a:gd name="connsiteX12" fmla="*/ 23514 w 1353709"/>
                <a:gd name="connsiteY12" fmla="*/ 413275 h 413274"/>
                <a:gd name="connsiteX13" fmla="*/ 465582 w 1353709"/>
                <a:gd name="connsiteY13" fmla="*/ 339731 h 413274"/>
                <a:gd name="connsiteX14" fmla="*/ 955797 w 1353709"/>
                <a:gd name="connsiteY14" fmla="*/ 309899 h 413274"/>
                <a:gd name="connsiteX15" fmla="*/ 1086586 w 1353709"/>
                <a:gd name="connsiteY15" fmla="*/ 291758 h 413274"/>
                <a:gd name="connsiteX16" fmla="*/ 1316028 w 1353709"/>
                <a:gd name="connsiteY16" fmla="*/ 256051 h 413274"/>
                <a:gd name="connsiteX17" fmla="*/ 1346436 w 1353709"/>
                <a:gd name="connsiteY17" fmla="*/ 233764 h 413274"/>
                <a:gd name="connsiteX18" fmla="*/ 1353462 w 1353709"/>
                <a:gd name="connsiteY18" fmla="*/ 110864 h 41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3709" h="413274">
                  <a:moveTo>
                    <a:pt x="1353462" y="110864"/>
                  </a:moveTo>
                  <a:lnTo>
                    <a:pt x="1353462" y="110750"/>
                  </a:lnTo>
                  <a:lnTo>
                    <a:pt x="1353462" y="110634"/>
                  </a:lnTo>
                  <a:cubicBezTo>
                    <a:pt x="1352426" y="77059"/>
                    <a:pt x="1347991" y="43598"/>
                    <a:pt x="1337740" y="10369"/>
                  </a:cubicBezTo>
                  <a:cubicBezTo>
                    <a:pt x="1328929" y="-401"/>
                    <a:pt x="1316777" y="-344"/>
                    <a:pt x="1304510" y="175"/>
                  </a:cubicBezTo>
                  <a:cubicBezTo>
                    <a:pt x="1255270" y="2248"/>
                    <a:pt x="1206317" y="8180"/>
                    <a:pt x="1157423" y="13881"/>
                  </a:cubicBezTo>
                  <a:cubicBezTo>
                    <a:pt x="995362" y="32771"/>
                    <a:pt x="832897" y="44578"/>
                    <a:pt x="669915" y="51604"/>
                  </a:cubicBezTo>
                  <a:cubicBezTo>
                    <a:pt x="613649" y="54080"/>
                    <a:pt x="556921" y="56153"/>
                    <a:pt x="501289" y="66059"/>
                  </a:cubicBezTo>
                  <a:cubicBezTo>
                    <a:pt x="454525" y="74410"/>
                    <a:pt x="408452" y="86677"/>
                    <a:pt x="362091" y="97273"/>
                  </a:cubicBezTo>
                  <a:cubicBezTo>
                    <a:pt x="357426" y="98367"/>
                    <a:pt x="22017" y="173351"/>
                    <a:pt x="11247" y="177728"/>
                  </a:cubicBezTo>
                  <a:cubicBezTo>
                    <a:pt x="-559" y="182565"/>
                    <a:pt x="-3611" y="188901"/>
                    <a:pt x="4682" y="199267"/>
                  </a:cubicBezTo>
                  <a:cubicBezTo>
                    <a:pt x="10959" y="198806"/>
                    <a:pt x="19367" y="388914"/>
                    <a:pt x="15106" y="389029"/>
                  </a:cubicBezTo>
                  <a:cubicBezTo>
                    <a:pt x="10153" y="399856"/>
                    <a:pt x="11247" y="408552"/>
                    <a:pt x="23514" y="413275"/>
                  </a:cubicBezTo>
                  <a:cubicBezTo>
                    <a:pt x="52828" y="407976"/>
                    <a:pt x="465582" y="339731"/>
                    <a:pt x="465582" y="339731"/>
                  </a:cubicBezTo>
                  <a:cubicBezTo>
                    <a:pt x="465582" y="339731"/>
                    <a:pt x="823913" y="309669"/>
                    <a:pt x="955797" y="309899"/>
                  </a:cubicBezTo>
                  <a:cubicBezTo>
                    <a:pt x="983843" y="314679"/>
                    <a:pt x="1070057" y="294407"/>
                    <a:pt x="1086586" y="291758"/>
                  </a:cubicBezTo>
                  <a:cubicBezTo>
                    <a:pt x="1163009" y="279491"/>
                    <a:pt x="1239547" y="268030"/>
                    <a:pt x="1316028" y="256051"/>
                  </a:cubicBezTo>
                  <a:cubicBezTo>
                    <a:pt x="1329677" y="253921"/>
                    <a:pt x="1344478" y="251387"/>
                    <a:pt x="1346436" y="233764"/>
                  </a:cubicBezTo>
                  <a:cubicBezTo>
                    <a:pt x="1350928" y="192644"/>
                    <a:pt x="1354729" y="151639"/>
                    <a:pt x="1353462" y="110864"/>
                  </a:cubicBezTo>
                  <a:close/>
                </a:path>
              </a:pathLst>
            </a:custGeom>
            <a:solidFill>
              <a:srgbClr val="AB1F46"/>
            </a:solidFill>
            <a:ln w="574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BA51852-4067-4091-93CC-4BF7EDEED246}"/>
                </a:ext>
              </a:extLst>
            </p:cNvPr>
            <p:cNvSpPr/>
            <p:nvPr/>
          </p:nvSpPr>
          <p:spPr>
            <a:xfrm>
              <a:off x="1130808" y="4897618"/>
              <a:ext cx="1907460" cy="1960380"/>
            </a:xfrm>
            <a:custGeom>
              <a:avLst/>
              <a:gdLst>
                <a:gd name="connsiteX0" fmla="*/ 195381 w 1907460"/>
                <a:gd name="connsiteY0" fmla="*/ 1960380 h 1960380"/>
                <a:gd name="connsiteX1" fmla="*/ 173727 w 1907460"/>
                <a:gd name="connsiteY1" fmla="*/ 1819628 h 1960380"/>
                <a:gd name="connsiteX2" fmla="*/ 112335 w 1907460"/>
                <a:gd name="connsiteY2" fmla="*/ 1568128 h 1960380"/>
                <a:gd name="connsiteX3" fmla="*/ 28770 w 1907460"/>
                <a:gd name="connsiteY3" fmla="*/ 1222006 h 1960380"/>
                <a:gd name="connsiteX4" fmla="*/ 13393 w 1907460"/>
                <a:gd name="connsiteY4" fmla="*/ 700059 h 1960380"/>
                <a:gd name="connsiteX5" fmla="*/ 60042 w 1907460"/>
                <a:gd name="connsiteY5" fmla="*/ 341671 h 1960380"/>
                <a:gd name="connsiteX6" fmla="*/ 112277 w 1907460"/>
                <a:gd name="connsiteY6" fmla="*/ 10465 h 1960380"/>
                <a:gd name="connsiteX7" fmla="*/ 292998 w 1907460"/>
                <a:gd name="connsiteY7" fmla="*/ 15879 h 1960380"/>
                <a:gd name="connsiteX8" fmla="*/ 442331 w 1907460"/>
                <a:gd name="connsiteY8" fmla="*/ 26590 h 1960380"/>
                <a:gd name="connsiteX9" fmla="*/ 702527 w 1907460"/>
                <a:gd name="connsiteY9" fmla="*/ 48590 h 1960380"/>
                <a:gd name="connsiteX10" fmla="*/ 931566 w 1907460"/>
                <a:gd name="connsiteY10" fmla="*/ 65061 h 1960380"/>
                <a:gd name="connsiteX11" fmla="*/ 1305850 w 1907460"/>
                <a:gd name="connsiteY11" fmla="*/ 62412 h 1960380"/>
                <a:gd name="connsiteX12" fmla="*/ 1697814 w 1907460"/>
                <a:gd name="connsiteY12" fmla="*/ 23365 h 1960380"/>
                <a:gd name="connsiteX13" fmla="*/ 1869954 w 1907460"/>
                <a:gd name="connsiteY13" fmla="*/ 99 h 1960380"/>
                <a:gd name="connsiteX14" fmla="*/ 1901513 w 1907460"/>
                <a:gd name="connsiteY14" fmla="*/ 12423 h 1960380"/>
                <a:gd name="connsiteX15" fmla="*/ 1880608 w 1907460"/>
                <a:gd name="connsiteY15" fmla="*/ 834189 h 1960380"/>
                <a:gd name="connsiteX16" fmla="*/ 1827509 w 1907460"/>
                <a:gd name="connsiteY16" fmla="*/ 1156929 h 1960380"/>
                <a:gd name="connsiteX17" fmla="*/ 1667867 w 1907460"/>
                <a:gd name="connsiteY17" fmla="*/ 1782366 h 1960380"/>
                <a:gd name="connsiteX18" fmla="*/ 1626459 w 1907460"/>
                <a:gd name="connsiteY18" fmla="*/ 1929108 h 1960380"/>
                <a:gd name="connsiteX19" fmla="*/ 1625595 w 1907460"/>
                <a:gd name="connsiteY19" fmla="*/ 1960380 h 1960380"/>
                <a:gd name="connsiteX20" fmla="*/ 195381 w 1907460"/>
                <a:gd name="connsiteY20" fmla="*/ 1960380 h 1960380"/>
                <a:gd name="connsiteX21" fmla="*/ 195381 w 1907460"/>
                <a:gd name="connsiteY21" fmla="*/ 1960380 h 196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7460" h="1960380">
                  <a:moveTo>
                    <a:pt x="195381" y="1960380"/>
                  </a:moveTo>
                  <a:cubicBezTo>
                    <a:pt x="197742" y="1912004"/>
                    <a:pt x="180580" y="1866564"/>
                    <a:pt x="173727" y="1819628"/>
                  </a:cubicBezTo>
                  <a:cubicBezTo>
                    <a:pt x="161114" y="1733760"/>
                    <a:pt x="127999" y="1652787"/>
                    <a:pt x="112335" y="1568128"/>
                  </a:cubicBezTo>
                  <a:cubicBezTo>
                    <a:pt x="90680" y="1451046"/>
                    <a:pt x="52555" y="1338340"/>
                    <a:pt x="28770" y="1222006"/>
                  </a:cubicBezTo>
                  <a:cubicBezTo>
                    <a:pt x="-6648" y="1048946"/>
                    <a:pt x="-6360" y="874618"/>
                    <a:pt x="13393" y="700059"/>
                  </a:cubicBezTo>
                  <a:cubicBezTo>
                    <a:pt x="26985" y="580385"/>
                    <a:pt x="41959" y="460769"/>
                    <a:pt x="60042" y="341671"/>
                  </a:cubicBezTo>
                  <a:cubicBezTo>
                    <a:pt x="75649" y="239044"/>
                    <a:pt x="103523" y="113553"/>
                    <a:pt x="112277" y="10465"/>
                  </a:cubicBezTo>
                  <a:cubicBezTo>
                    <a:pt x="179946" y="6376"/>
                    <a:pt x="240763" y="25669"/>
                    <a:pt x="292998" y="15879"/>
                  </a:cubicBezTo>
                  <a:cubicBezTo>
                    <a:pt x="343159" y="10696"/>
                    <a:pt x="392630" y="21811"/>
                    <a:pt x="442331" y="26590"/>
                  </a:cubicBezTo>
                  <a:cubicBezTo>
                    <a:pt x="529005" y="34884"/>
                    <a:pt x="615853" y="40816"/>
                    <a:pt x="702527" y="48590"/>
                  </a:cubicBezTo>
                  <a:cubicBezTo>
                    <a:pt x="778777" y="55444"/>
                    <a:pt x="855201" y="59705"/>
                    <a:pt x="931566" y="65061"/>
                  </a:cubicBezTo>
                  <a:cubicBezTo>
                    <a:pt x="939341" y="67192"/>
                    <a:pt x="1189113" y="67365"/>
                    <a:pt x="1305850" y="62412"/>
                  </a:cubicBezTo>
                  <a:cubicBezTo>
                    <a:pt x="1437100" y="56883"/>
                    <a:pt x="1568235" y="46171"/>
                    <a:pt x="1697814" y="23365"/>
                  </a:cubicBezTo>
                  <a:cubicBezTo>
                    <a:pt x="1755002" y="13287"/>
                    <a:pt x="1811326" y="-1341"/>
                    <a:pt x="1869954" y="99"/>
                  </a:cubicBezTo>
                  <a:cubicBezTo>
                    <a:pt x="1881645" y="387"/>
                    <a:pt x="1894891" y="-1687"/>
                    <a:pt x="1901513" y="12423"/>
                  </a:cubicBezTo>
                  <a:cubicBezTo>
                    <a:pt x="1913550" y="286844"/>
                    <a:pt x="1907676" y="560977"/>
                    <a:pt x="1880608" y="834189"/>
                  </a:cubicBezTo>
                  <a:cubicBezTo>
                    <a:pt x="1869896" y="942460"/>
                    <a:pt x="1841964" y="1048888"/>
                    <a:pt x="1827509" y="1156929"/>
                  </a:cubicBezTo>
                  <a:cubicBezTo>
                    <a:pt x="1798771" y="1371916"/>
                    <a:pt x="1732887" y="1576882"/>
                    <a:pt x="1667867" y="1782366"/>
                  </a:cubicBezTo>
                  <a:cubicBezTo>
                    <a:pt x="1652548" y="1830801"/>
                    <a:pt x="1639993" y="1880156"/>
                    <a:pt x="1626459" y="1929108"/>
                  </a:cubicBezTo>
                  <a:cubicBezTo>
                    <a:pt x="1623637" y="1939302"/>
                    <a:pt x="1623176" y="1949899"/>
                    <a:pt x="1625595" y="1960380"/>
                  </a:cubicBezTo>
                  <a:cubicBezTo>
                    <a:pt x="1148915" y="1960380"/>
                    <a:pt x="672177" y="1960380"/>
                    <a:pt x="195381" y="1960380"/>
                  </a:cubicBezTo>
                  <a:lnTo>
                    <a:pt x="195381" y="1960380"/>
                  </a:lnTo>
                  <a:close/>
                </a:path>
              </a:pathLst>
            </a:custGeom>
            <a:solidFill>
              <a:srgbClr val="13173A"/>
            </a:solidFill>
            <a:ln w="5747"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DAA666B-9A4D-4850-8AEC-A79D60E30617}"/>
                </a:ext>
              </a:extLst>
            </p:cNvPr>
            <p:cNvSpPr/>
            <p:nvPr/>
          </p:nvSpPr>
          <p:spPr>
            <a:xfrm>
              <a:off x="1864762" y="3368718"/>
              <a:ext cx="1360243" cy="398298"/>
            </a:xfrm>
            <a:custGeom>
              <a:avLst/>
              <a:gdLst>
                <a:gd name="connsiteX0" fmla="*/ 68435 w 1360243"/>
                <a:gd name="connsiteY0" fmla="*/ 242532 h 398298"/>
                <a:gd name="connsiteX1" fmla="*/ 67053 w 1360243"/>
                <a:gd name="connsiteY1" fmla="*/ 229516 h 398298"/>
                <a:gd name="connsiteX2" fmla="*/ 82833 w 1360243"/>
                <a:gd name="connsiteY2" fmla="*/ 214427 h 398298"/>
                <a:gd name="connsiteX3" fmla="*/ 324542 w 1360243"/>
                <a:gd name="connsiteY3" fmla="*/ 153669 h 398298"/>
                <a:gd name="connsiteX4" fmla="*/ 710862 w 1360243"/>
                <a:gd name="connsiteY4" fmla="*/ 87094 h 398298"/>
                <a:gd name="connsiteX5" fmla="*/ 1230160 w 1360243"/>
                <a:gd name="connsiteY5" fmla="*/ 6179 h 398298"/>
                <a:gd name="connsiteX6" fmla="*/ 1284872 w 1360243"/>
                <a:gd name="connsiteY6" fmla="*/ 2608 h 398298"/>
                <a:gd name="connsiteX7" fmla="*/ 1332672 w 1360243"/>
                <a:gd name="connsiteY7" fmla="*/ 4278 h 398298"/>
                <a:gd name="connsiteX8" fmla="*/ 1358876 w 1360243"/>
                <a:gd name="connsiteY8" fmla="*/ 35550 h 398298"/>
                <a:gd name="connsiteX9" fmla="*/ 1311882 w 1360243"/>
                <a:gd name="connsiteY9" fmla="*/ 134261 h 398298"/>
                <a:gd name="connsiteX10" fmla="*/ 1293798 w 1360243"/>
                <a:gd name="connsiteY10" fmla="*/ 160580 h 398298"/>
                <a:gd name="connsiteX11" fmla="*/ 1327719 w 1360243"/>
                <a:gd name="connsiteY11" fmla="*/ 162308 h 398298"/>
                <a:gd name="connsiteX12" fmla="*/ 1304280 w 1360243"/>
                <a:gd name="connsiteY12" fmla="*/ 173538 h 398298"/>
                <a:gd name="connsiteX13" fmla="*/ 1039707 w 1360243"/>
                <a:gd name="connsiteY13" fmla="*/ 207229 h 398298"/>
                <a:gd name="connsiteX14" fmla="*/ 472205 w 1360243"/>
                <a:gd name="connsiteY14" fmla="*/ 297013 h 398298"/>
                <a:gd name="connsiteX15" fmla="*/ 144974 w 1360243"/>
                <a:gd name="connsiteY15" fmla="*/ 377295 h 398298"/>
                <a:gd name="connsiteX16" fmla="*/ 80587 w 1360243"/>
                <a:gd name="connsiteY16" fmla="*/ 384148 h 398298"/>
                <a:gd name="connsiteX17" fmla="*/ 22017 w 1360243"/>
                <a:gd name="connsiteY17" fmla="*/ 396070 h 398298"/>
                <a:gd name="connsiteX18" fmla="*/ 939 w 1360243"/>
                <a:gd name="connsiteY18" fmla="*/ 378965 h 398298"/>
                <a:gd name="connsiteX19" fmla="*/ 40619 w 1360243"/>
                <a:gd name="connsiteY19" fmla="*/ 359614 h 398298"/>
                <a:gd name="connsiteX20" fmla="*/ 171235 w 1360243"/>
                <a:gd name="connsiteY20" fmla="*/ 334793 h 398298"/>
                <a:gd name="connsiteX21" fmla="*/ 495415 w 1360243"/>
                <a:gd name="connsiteY21" fmla="*/ 246794 h 398298"/>
                <a:gd name="connsiteX22" fmla="*/ 525708 w 1360243"/>
                <a:gd name="connsiteY22" fmla="*/ 238443 h 398298"/>
                <a:gd name="connsiteX23" fmla="*/ 945546 w 1360243"/>
                <a:gd name="connsiteY23" fmla="*/ 178376 h 398298"/>
                <a:gd name="connsiteX24" fmla="*/ 1207412 w 1360243"/>
                <a:gd name="connsiteY24" fmla="*/ 141805 h 398298"/>
                <a:gd name="connsiteX25" fmla="*/ 1229066 w 1360243"/>
                <a:gd name="connsiteY25" fmla="*/ 139444 h 398298"/>
                <a:gd name="connsiteX26" fmla="*/ 1325358 w 1360243"/>
                <a:gd name="connsiteY26" fmla="*/ 53230 h 398298"/>
                <a:gd name="connsiteX27" fmla="*/ 1305892 w 1360243"/>
                <a:gd name="connsiteY27" fmla="*/ 35895 h 398298"/>
                <a:gd name="connsiteX28" fmla="*/ 1138245 w 1360243"/>
                <a:gd name="connsiteY28" fmla="*/ 58068 h 398298"/>
                <a:gd name="connsiteX29" fmla="*/ 734302 w 1360243"/>
                <a:gd name="connsiteY29" fmla="*/ 120381 h 398298"/>
                <a:gd name="connsiteX30" fmla="*/ 468405 w 1360243"/>
                <a:gd name="connsiteY30" fmla="*/ 158622 h 398298"/>
                <a:gd name="connsiteX31" fmla="*/ 238156 w 1360243"/>
                <a:gd name="connsiteY31" fmla="*/ 217825 h 398298"/>
                <a:gd name="connsiteX32" fmla="*/ 98095 w 1360243"/>
                <a:gd name="connsiteY32" fmla="*/ 247024 h 398298"/>
                <a:gd name="connsiteX33" fmla="*/ 68435 w 1360243"/>
                <a:gd name="connsiteY33" fmla="*/ 242532 h 398298"/>
                <a:gd name="connsiteX34" fmla="*/ 68435 w 1360243"/>
                <a:gd name="connsiteY34" fmla="*/ 242532 h 39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60243" h="398298">
                  <a:moveTo>
                    <a:pt x="68435" y="242532"/>
                  </a:moveTo>
                  <a:cubicBezTo>
                    <a:pt x="67975" y="238213"/>
                    <a:pt x="67514" y="233836"/>
                    <a:pt x="67053" y="229516"/>
                  </a:cubicBezTo>
                  <a:cubicBezTo>
                    <a:pt x="66880" y="218804"/>
                    <a:pt x="75173" y="215176"/>
                    <a:pt x="82833" y="214427"/>
                  </a:cubicBezTo>
                  <a:cubicBezTo>
                    <a:pt x="166397" y="206192"/>
                    <a:pt x="243972" y="173711"/>
                    <a:pt x="324542" y="153669"/>
                  </a:cubicBezTo>
                  <a:cubicBezTo>
                    <a:pt x="451818" y="121994"/>
                    <a:pt x="580995" y="103507"/>
                    <a:pt x="710862" y="87094"/>
                  </a:cubicBezTo>
                  <a:cubicBezTo>
                    <a:pt x="884730" y="65267"/>
                    <a:pt x="1057100" y="33592"/>
                    <a:pt x="1230160" y="6179"/>
                  </a:cubicBezTo>
                  <a:cubicBezTo>
                    <a:pt x="1248071" y="3357"/>
                    <a:pt x="1266155" y="-3842"/>
                    <a:pt x="1284872" y="2608"/>
                  </a:cubicBezTo>
                  <a:cubicBezTo>
                    <a:pt x="1300594" y="8482"/>
                    <a:pt x="1316720" y="3529"/>
                    <a:pt x="1332672" y="4278"/>
                  </a:cubicBezTo>
                  <a:cubicBezTo>
                    <a:pt x="1356860" y="5487"/>
                    <a:pt x="1363483" y="11822"/>
                    <a:pt x="1358876" y="35550"/>
                  </a:cubicBezTo>
                  <a:cubicBezTo>
                    <a:pt x="1351735" y="72293"/>
                    <a:pt x="1339180" y="106848"/>
                    <a:pt x="1311882" y="134261"/>
                  </a:cubicBezTo>
                  <a:cubicBezTo>
                    <a:pt x="1304741" y="141460"/>
                    <a:pt x="1296736" y="148371"/>
                    <a:pt x="1293798" y="160580"/>
                  </a:cubicBezTo>
                  <a:cubicBezTo>
                    <a:pt x="1305662" y="161213"/>
                    <a:pt x="1316662" y="161732"/>
                    <a:pt x="1327719" y="162308"/>
                  </a:cubicBezTo>
                  <a:cubicBezTo>
                    <a:pt x="1324322" y="175151"/>
                    <a:pt x="1312688" y="172501"/>
                    <a:pt x="1304280" y="173538"/>
                  </a:cubicBezTo>
                  <a:cubicBezTo>
                    <a:pt x="1215993" y="183962"/>
                    <a:pt x="1127360" y="193119"/>
                    <a:pt x="1039707" y="207229"/>
                  </a:cubicBezTo>
                  <a:cubicBezTo>
                    <a:pt x="850578" y="237694"/>
                    <a:pt x="658224" y="248061"/>
                    <a:pt x="472205" y="297013"/>
                  </a:cubicBezTo>
                  <a:cubicBezTo>
                    <a:pt x="363531" y="325578"/>
                    <a:pt x="255203" y="355180"/>
                    <a:pt x="144974" y="377295"/>
                  </a:cubicBezTo>
                  <a:cubicBezTo>
                    <a:pt x="123723" y="381557"/>
                    <a:pt x="102472" y="386164"/>
                    <a:pt x="80587" y="384148"/>
                  </a:cubicBezTo>
                  <a:cubicBezTo>
                    <a:pt x="59912" y="382017"/>
                    <a:pt x="41022" y="390368"/>
                    <a:pt x="22017" y="396070"/>
                  </a:cubicBezTo>
                  <a:cubicBezTo>
                    <a:pt x="4452" y="401310"/>
                    <a:pt x="-2747" y="397970"/>
                    <a:pt x="939" y="378965"/>
                  </a:cubicBezTo>
                  <a:cubicBezTo>
                    <a:pt x="9520" y="363070"/>
                    <a:pt x="25876" y="362206"/>
                    <a:pt x="40619" y="359614"/>
                  </a:cubicBezTo>
                  <a:cubicBezTo>
                    <a:pt x="84273" y="351955"/>
                    <a:pt x="127696" y="343316"/>
                    <a:pt x="171235" y="334793"/>
                  </a:cubicBezTo>
                  <a:cubicBezTo>
                    <a:pt x="281407" y="313311"/>
                    <a:pt x="387259" y="275762"/>
                    <a:pt x="495415" y="246794"/>
                  </a:cubicBezTo>
                  <a:cubicBezTo>
                    <a:pt x="505493" y="244087"/>
                    <a:pt x="515514" y="241034"/>
                    <a:pt x="525708" y="238443"/>
                  </a:cubicBezTo>
                  <a:cubicBezTo>
                    <a:pt x="664962" y="213852"/>
                    <a:pt x="805081" y="195077"/>
                    <a:pt x="945546" y="178376"/>
                  </a:cubicBezTo>
                  <a:cubicBezTo>
                    <a:pt x="1033026" y="167952"/>
                    <a:pt x="1119931" y="152402"/>
                    <a:pt x="1207412" y="141805"/>
                  </a:cubicBezTo>
                  <a:cubicBezTo>
                    <a:pt x="1214611" y="140941"/>
                    <a:pt x="1221810" y="139790"/>
                    <a:pt x="1229066" y="139444"/>
                  </a:cubicBezTo>
                  <a:cubicBezTo>
                    <a:pt x="1276175" y="137140"/>
                    <a:pt x="1317123" y="100052"/>
                    <a:pt x="1325358" y="53230"/>
                  </a:cubicBezTo>
                  <a:cubicBezTo>
                    <a:pt x="1328411" y="35665"/>
                    <a:pt x="1319196" y="33995"/>
                    <a:pt x="1305892" y="35895"/>
                  </a:cubicBezTo>
                  <a:cubicBezTo>
                    <a:pt x="1248762" y="33937"/>
                    <a:pt x="1193878" y="49372"/>
                    <a:pt x="1138245" y="58068"/>
                  </a:cubicBezTo>
                  <a:cubicBezTo>
                    <a:pt x="1003655" y="79089"/>
                    <a:pt x="869007" y="99821"/>
                    <a:pt x="734302" y="120381"/>
                  </a:cubicBezTo>
                  <a:cubicBezTo>
                    <a:pt x="645785" y="133858"/>
                    <a:pt x="556000" y="139502"/>
                    <a:pt x="468405" y="158622"/>
                  </a:cubicBezTo>
                  <a:cubicBezTo>
                    <a:pt x="391002" y="175496"/>
                    <a:pt x="315328" y="199569"/>
                    <a:pt x="238156" y="217825"/>
                  </a:cubicBezTo>
                  <a:cubicBezTo>
                    <a:pt x="191680" y="228768"/>
                    <a:pt x="145319" y="239768"/>
                    <a:pt x="98095" y="247024"/>
                  </a:cubicBezTo>
                  <a:cubicBezTo>
                    <a:pt x="87728" y="248579"/>
                    <a:pt x="77016" y="252207"/>
                    <a:pt x="68435" y="242532"/>
                  </a:cubicBezTo>
                  <a:lnTo>
                    <a:pt x="68435" y="242532"/>
                  </a:lnTo>
                  <a:close/>
                </a:path>
              </a:pathLst>
            </a:custGeom>
            <a:solidFill>
              <a:srgbClr val="E7CA77"/>
            </a:solidFill>
            <a:ln w="574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7BCC3DC-998E-46FB-A37A-4974731B66D3}"/>
                </a:ext>
              </a:extLst>
            </p:cNvPr>
            <p:cNvSpPr/>
            <p:nvPr/>
          </p:nvSpPr>
          <p:spPr>
            <a:xfrm>
              <a:off x="1781970" y="3168771"/>
              <a:ext cx="1441249" cy="456236"/>
            </a:xfrm>
            <a:custGeom>
              <a:avLst/>
              <a:gdLst>
                <a:gd name="connsiteX0" fmla="*/ 1366972 w 1441249"/>
                <a:gd name="connsiteY0" fmla="*/ 202958 h 456236"/>
                <a:gd name="connsiteX1" fmla="*/ 1183776 w 1441249"/>
                <a:gd name="connsiteY1" fmla="*/ 234575 h 456236"/>
                <a:gd name="connsiteX2" fmla="*/ 825387 w 1441249"/>
                <a:gd name="connsiteY2" fmla="*/ 290496 h 456236"/>
                <a:gd name="connsiteX3" fmla="*/ 602510 w 1441249"/>
                <a:gd name="connsiteY3" fmla="*/ 320674 h 456236"/>
                <a:gd name="connsiteX4" fmla="*/ 264451 w 1441249"/>
                <a:gd name="connsiteY4" fmla="*/ 402856 h 456236"/>
                <a:gd name="connsiteX5" fmla="*/ 179101 w 1441249"/>
                <a:gd name="connsiteY5" fmla="*/ 419442 h 456236"/>
                <a:gd name="connsiteX6" fmla="*/ 150363 w 1441249"/>
                <a:gd name="connsiteY6" fmla="*/ 430672 h 456236"/>
                <a:gd name="connsiteX7" fmla="*/ 27637 w 1441249"/>
                <a:gd name="connsiteY7" fmla="*/ 454227 h 456236"/>
                <a:gd name="connsiteX8" fmla="*/ 339 w 1441249"/>
                <a:gd name="connsiteY8" fmla="*/ 447662 h 456236"/>
                <a:gd name="connsiteX9" fmla="*/ 20438 w 1441249"/>
                <a:gd name="connsiteY9" fmla="*/ 430442 h 456236"/>
                <a:gd name="connsiteX10" fmla="*/ 83154 w 1441249"/>
                <a:gd name="connsiteY10" fmla="*/ 415756 h 456236"/>
                <a:gd name="connsiteX11" fmla="*/ 440449 w 1441249"/>
                <a:gd name="connsiteY11" fmla="*/ 328218 h 456236"/>
                <a:gd name="connsiteX12" fmla="*/ 617541 w 1441249"/>
                <a:gd name="connsiteY12" fmla="*/ 288595 h 456236"/>
                <a:gd name="connsiteX13" fmla="*/ 1172373 w 1441249"/>
                <a:gd name="connsiteY13" fmla="*/ 207162 h 456236"/>
                <a:gd name="connsiteX14" fmla="*/ 1313413 w 1441249"/>
                <a:gd name="connsiteY14" fmla="*/ 185047 h 456236"/>
                <a:gd name="connsiteX15" fmla="*/ 1403427 w 1441249"/>
                <a:gd name="connsiteY15" fmla="*/ 108681 h 456236"/>
                <a:gd name="connsiteX16" fmla="*/ 1359428 w 1441249"/>
                <a:gd name="connsiteY16" fmla="*/ 46713 h 456236"/>
                <a:gd name="connsiteX17" fmla="*/ 1345203 w 1441249"/>
                <a:gd name="connsiteY17" fmla="*/ 49305 h 456236"/>
                <a:gd name="connsiteX18" fmla="*/ 1018202 w 1441249"/>
                <a:gd name="connsiteY18" fmla="*/ 102634 h 456236"/>
                <a:gd name="connsiteX19" fmla="*/ 701048 w 1441249"/>
                <a:gd name="connsiteY19" fmla="*/ 156482 h 456236"/>
                <a:gd name="connsiteX20" fmla="*/ 363738 w 1441249"/>
                <a:gd name="connsiteY20" fmla="*/ 246324 h 456236"/>
                <a:gd name="connsiteX21" fmla="*/ 126924 w 1441249"/>
                <a:gd name="connsiteY21" fmla="*/ 308868 h 456236"/>
                <a:gd name="connsiteX22" fmla="*/ 98934 w 1441249"/>
                <a:gd name="connsiteY22" fmla="*/ 309040 h 456236"/>
                <a:gd name="connsiteX23" fmla="*/ 83385 w 1441249"/>
                <a:gd name="connsiteY23" fmla="*/ 300574 h 456236"/>
                <a:gd name="connsiteX24" fmla="*/ 97322 w 1441249"/>
                <a:gd name="connsiteY24" fmla="*/ 286753 h 456236"/>
                <a:gd name="connsiteX25" fmla="*/ 171787 w 1441249"/>
                <a:gd name="connsiteY25" fmla="*/ 259858 h 456236"/>
                <a:gd name="connsiteX26" fmla="*/ 192232 w 1441249"/>
                <a:gd name="connsiteY26" fmla="*/ 248167 h 456236"/>
                <a:gd name="connsiteX27" fmla="*/ 722126 w 1441249"/>
                <a:gd name="connsiteY27" fmla="*/ 112655 h 456236"/>
                <a:gd name="connsiteX28" fmla="*/ 1177441 w 1441249"/>
                <a:gd name="connsiteY28" fmla="*/ 33122 h 456236"/>
                <a:gd name="connsiteX29" fmla="*/ 1356203 w 1441249"/>
                <a:gd name="connsiteY29" fmla="*/ 1965 h 456236"/>
                <a:gd name="connsiteX30" fmla="*/ 1401009 w 1441249"/>
                <a:gd name="connsiteY30" fmla="*/ 11640 h 456236"/>
                <a:gd name="connsiteX31" fmla="*/ 1427040 w 1441249"/>
                <a:gd name="connsiteY31" fmla="*/ 127974 h 456236"/>
                <a:gd name="connsiteX32" fmla="*/ 1366972 w 1441249"/>
                <a:gd name="connsiteY32" fmla="*/ 202958 h 456236"/>
                <a:gd name="connsiteX33" fmla="*/ 1366972 w 1441249"/>
                <a:gd name="connsiteY33" fmla="*/ 202958 h 45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41249" h="456236">
                  <a:moveTo>
                    <a:pt x="1366972" y="202958"/>
                  </a:moveTo>
                  <a:cubicBezTo>
                    <a:pt x="1305926" y="213554"/>
                    <a:pt x="1244937" y="224727"/>
                    <a:pt x="1183776" y="234575"/>
                  </a:cubicBezTo>
                  <a:cubicBezTo>
                    <a:pt x="1064389" y="253695"/>
                    <a:pt x="944946" y="272643"/>
                    <a:pt x="825387" y="290496"/>
                  </a:cubicBezTo>
                  <a:cubicBezTo>
                    <a:pt x="751210" y="301553"/>
                    <a:pt x="676399" y="308292"/>
                    <a:pt x="602510" y="320674"/>
                  </a:cubicBezTo>
                  <a:cubicBezTo>
                    <a:pt x="487961" y="339852"/>
                    <a:pt x="375256" y="367610"/>
                    <a:pt x="264451" y="402856"/>
                  </a:cubicBezTo>
                  <a:cubicBezTo>
                    <a:pt x="236634" y="411725"/>
                    <a:pt x="207954" y="416447"/>
                    <a:pt x="179101" y="419442"/>
                  </a:cubicBezTo>
                  <a:cubicBezTo>
                    <a:pt x="168274" y="420594"/>
                    <a:pt x="158599" y="423301"/>
                    <a:pt x="150363" y="430672"/>
                  </a:cubicBezTo>
                  <a:cubicBezTo>
                    <a:pt x="109243" y="437641"/>
                    <a:pt x="69333" y="451002"/>
                    <a:pt x="27637" y="454227"/>
                  </a:cubicBezTo>
                  <a:cubicBezTo>
                    <a:pt x="18365" y="454918"/>
                    <a:pt x="3621" y="461080"/>
                    <a:pt x="339" y="447662"/>
                  </a:cubicBezTo>
                  <a:cubicBezTo>
                    <a:pt x="-2541" y="435741"/>
                    <a:pt x="13700" y="436489"/>
                    <a:pt x="20438" y="430442"/>
                  </a:cubicBezTo>
                  <a:cubicBezTo>
                    <a:pt x="39558" y="418118"/>
                    <a:pt x="62364" y="419557"/>
                    <a:pt x="83154" y="415756"/>
                  </a:cubicBezTo>
                  <a:cubicBezTo>
                    <a:pt x="203980" y="393469"/>
                    <a:pt x="321120" y="356207"/>
                    <a:pt x="440449" y="328218"/>
                  </a:cubicBezTo>
                  <a:cubicBezTo>
                    <a:pt x="499364" y="314396"/>
                    <a:pt x="557819" y="298847"/>
                    <a:pt x="617541" y="288595"/>
                  </a:cubicBezTo>
                  <a:cubicBezTo>
                    <a:pt x="804885" y="277769"/>
                    <a:pt x="987736" y="235900"/>
                    <a:pt x="1172373" y="207162"/>
                  </a:cubicBezTo>
                  <a:cubicBezTo>
                    <a:pt x="1219367" y="199905"/>
                    <a:pt x="1266476" y="193110"/>
                    <a:pt x="1313413" y="185047"/>
                  </a:cubicBezTo>
                  <a:cubicBezTo>
                    <a:pt x="1358507" y="177215"/>
                    <a:pt x="1386553" y="149225"/>
                    <a:pt x="1403427" y="108681"/>
                  </a:cubicBezTo>
                  <a:cubicBezTo>
                    <a:pt x="1420762" y="66928"/>
                    <a:pt x="1404579" y="44986"/>
                    <a:pt x="1359428" y="46713"/>
                  </a:cubicBezTo>
                  <a:cubicBezTo>
                    <a:pt x="1354533" y="46886"/>
                    <a:pt x="1349868" y="47980"/>
                    <a:pt x="1345203" y="49305"/>
                  </a:cubicBezTo>
                  <a:cubicBezTo>
                    <a:pt x="1236126" y="66525"/>
                    <a:pt x="1127106" y="84436"/>
                    <a:pt x="1018202" y="102634"/>
                  </a:cubicBezTo>
                  <a:cubicBezTo>
                    <a:pt x="912407" y="120315"/>
                    <a:pt x="806497" y="137016"/>
                    <a:pt x="701048" y="156482"/>
                  </a:cubicBezTo>
                  <a:cubicBezTo>
                    <a:pt x="586442" y="177618"/>
                    <a:pt x="476213" y="216607"/>
                    <a:pt x="363738" y="246324"/>
                  </a:cubicBezTo>
                  <a:cubicBezTo>
                    <a:pt x="284780" y="267172"/>
                    <a:pt x="205938" y="288423"/>
                    <a:pt x="126924" y="308868"/>
                  </a:cubicBezTo>
                  <a:cubicBezTo>
                    <a:pt x="117767" y="311229"/>
                    <a:pt x="108264" y="315433"/>
                    <a:pt x="98934" y="309040"/>
                  </a:cubicBezTo>
                  <a:cubicBezTo>
                    <a:pt x="92945" y="307543"/>
                    <a:pt x="84537" y="308868"/>
                    <a:pt x="83385" y="300574"/>
                  </a:cubicBezTo>
                  <a:cubicBezTo>
                    <a:pt x="82003" y="290957"/>
                    <a:pt x="90699" y="289171"/>
                    <a:pt x="97322" y="286753"/>
                  </a:cubicBezTo>
                  <a:cubicBezTo>
                    <a:pt x="122086" y="277653"/>
                    <a:pt x="146965" y="268842"/>
                    <a:pt x="171787" y="259858"/>
                  </a:cubicBezTo>
                  <a:cubicBezTo>
                    <a:pt x="176394" y="252140"/>
                    <a:pt x="184457" y="249952"/>
                    <a:pt x="192232" y="248167"/>
                  </a:cubicBezTo>
                  <a:cubicBezTo>
                    <a:pt x="369842" y="206701"/>
                    <a:pt x="543537" y="149110"/>
                    <a:pt x="722126" y="112655"/>
                  </a:cubicBezTo>
                  <a:cubicBezTo>
                    <a:pt x="873015" y="81902"/>
                    <a:pt x="1026034" y="61572"/>
                    <a:pt x="1177441" y="33122"/>
                  </a:cubicBezTo>
                  <a:cubicBezTo>
                    <a:pt x="1236874" y="21949"/>
                    <a:pt x="1296884" y="13771"/>
                    <a:pt x="1356203" y="1965"/>
                  </a:cubicBezTo>
                  <a:cubicBezTo>
                    <a:pt x="1372443" y="-1260"/>
                    <a:pt x="1388339" y="-2009"/>
                    <a:pt x="1401009" y="11640"/>
                  </a:cubicBezTo>
                  <a:cubicBezTo>
                    <a:pt x="1446160" y="48844"/>
                    <a:pt x="1450998" y="73090"/>
                    <a:pt x="1427040" y="127974"/>
                  </a:cubicBezTo>
                  <a:cubicBezTo>
                    <a:pt x="1413679" y="158670"/>
                    <a:pt x="1390642" y="180843"/>
                    <a:pt x="1366972" y="202958"/>
                  </a:cubicBezTo>
                  <a:lnTo>
                    <a:pt x="1366972" y="202958"/>
                  </a:lnTo>
                  <a:close/>
                </a:path>
              </a:pathLst>
            </a:custGeom>
            <a:solidFill>
              <a:srgbClr val="7E4350"/>
            </a:solidFill>
            <a:ln w="574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A8A7909-2948-49D3-A7D0-8692EB1755CB}"/>
                </a:ext>
              </a:extLst>
            </p:cNvPr>
            <p:cNvSpPr/>
            <p:nvPr/>
          </p:nvSpPr>
          <p:spPr>
            <a:xfrm>
              <a:off x="1825057" y="2993543"/>
              <a:ext cx="1424727" cy="434682"/>
            </a:xfrm>
            <a:custGeom>
              <a:avLst/>
              <a:gdLst>
                <a:gd name="connsiteX0" fmla="*/ 1358441 w 1424727"/>
                <a:gd name="connsiteY0" fmla="*/ 187387 h 434682"/>
                <a:gd name="connsiteX1" fmla="*/ 1236866 w 1424727"/>
                <a:gd name="connsiteY1" fmla="*/ 198617 h 434682"/>
                <a:gd name="connsiteX2" fmla="*/ 707375 w 1424727"/>
                <a:gd name="connsiteY2" fmla="*/ 288689 h 434682"/>
                <a:gd name="connsiteX3" fmla="*/ 428289 w 1424727"/>
                <a:gd name="connsiteY3" fmla="*/ 358835 h 434682"/>
                <a:gd name="connsiteX4" fmla="*/ 128067 w 1424727"/>
                <a:gd name="connsiteY4" fmla="*/ 434682 h 434682"/>
                <a:gd name="connsiteX5" fmla="*/ 117125 w 1424727"/>
                <a:gd name="connsiteY5" fmla="*/ 420400 h 434682"/>
                <a:gd name="connsiteX6" fmla="*/ 133538 w 1424727"/>
                <a:gd name="connsiteY6" fmla="*/ 411128 h 434682"/>
                <a:gd name="connsiteX7" fmla="*/ 666312 w 1424727"/>
                <a:gd name="connsiteY7" fmla="*/ 267554 h 434682"/>
                <a:gd name="connsiteX8" fmla="*/ 915278 w 1424727"/>
                <a:gd name="connsiteY8" fmla="*/ 227528 h 434682"/>
                <a:gd name="connsiteX9" fmla="*/ 1350896 w 1424727"/>
                <a:gd name="connsiteY9" fmla="*/ 155712 h 434682"/>
                <a:gd name="connsiteX10" fmla="*/ 1367598 w 1424727"/>
                <a:gd name="connsiteY10" fmla="*/ 152832 h 434682"/>
                <a:gd name="connsiteX11" fmla="*/ 1389079 w 1424727"/>
                <a:gd name="connsiteY11" fmla="*/ 116492 h 434682"/>
                <a:gd name="connsiteX12" fmla="*/ 1337247 w 1424727"/>
                <a:gd name="connsiteY12" fmla="*/ 36326 h 434682"/>
                <a:gd name="connsiteX13" fmla="*/ 1310180 w 1424727"/>
                <a:gd name="connsiteY13" fmla="*/ 30509 h 434682"/>
                <a:gd name="connsiteX14" fmla="*/ 761107 w 1424727"/>
                <a:gd name="connsiteY14" fmla="*/ 121675 h 434682"/>
                <a:gd name="connsiteX15" fmla="*/ 221537 w 1424727"/>
                <a:gd name="connsiteY15" fmla="*/ 258627 h 434682"/>
                <a:gd name="connsiteX16" fmla="*/ 60743 w 1424727"/>
                <a:gd name="connsiteY16" fmla="*/ 304815 h 434682"/>
                <a:gd name="connsiteX17" fmla="*/ 29702 w 1424727"/>
                <a:gd name="connsiteY17" fmla="*/ 307637 h 434682"/>
                <a:gd name="connsiteX18" fmla="*/ 158 w 1424727"/>
                <a:gd name="connsiteY18" fmla="*/ 300783 h 434682"/>
                <a:gd name="connsiteX19" fmla="*/ 26131 w 1424727"/>
                <a:gd name="connsiteY19" fmla="*/ 284024 h 434682"/>
                <a:gd name="connsiteX20" fmla="*/ 491524 w 1424727"/>
                <a:gd name="connsiteY20" fmla="*/ 146728 h 434682"/>
                <a:gd name="connsiteX21" fmla="*/ 867535 w 1424727"/>
                <a:gd name="connsiteY21" fmla="*/ 74854 h 434682"/>
                <a:gd name="connsiteX22" fmla="*/ 1226039 w 1424727"/>
                <a:gd name="connsiteY22" fmla="*/ 13405 h 434682"/>
                <a:gd name="connsiteX23" fmla="*/ 1297337 w 1424727"/>
                <a:gd name="connsiteY23" fmla="*/ 1598 h 434682"/>
                <a:gd name="connsiteX24" fmla="*/ 1384645 w 1424727"/>
                <a:gd name="connsiteY24" fmla="*/ 43467 h 434682"/>
                <a:gd name="connsiteX25" fmla="*/ 1421042 w 1424727"/>
                <a:gd name="connsiteY25" fmla="*/ 119430 h 434682"/>
                <a:gd name="connsiteX26" fmla="*/ 1384760 w 1424727"/>
                <a:gd name="connsiteY26" fmla="*/ 176963 h 434682"/>
                <a:gd name="connsiteX27" fmla="*/ 1358441 w 1424727"/>
                <a:gd name="connsiteY27" fmla="*/ 187387 h 434682"/>
                <a:gd name="connsiteX28" fmla="*/ 1358441 w 1424727"/>
                <a:gd name="connsiteY28" fmla="*/ 187387 h 43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4727" h="434682">
                  <a:moveTo>
                    <a:pt x="1358441" y="187387"/>
                  </a:moveTo>
                  <a:cubicBezTo>
                    <a:pt x="1316457" y="174717"/>
                    <a:pt x="1276892" y="192167"/>
                    <a:pt x="1236866" y="198617"/>
                  </a:cubicBezTo>
                  <a:cubicBezTo>
                    <a:pt x="1060177" y="227297"/>
                    <a:pt x="884409" y="261794"/>
                    <a:pt x="707375" y="288689"/>
                  </a:cubicBezTo>
                  <a:cubicBezTo>
                    <a:pt x="612234" y="303145"/>
                    <a:pt x="521356" y="335453"/>
                    <a:pt x="428289" y="358835"/>
                  </a:cubicBezTo>
                  <a:cubicBezTo>
                    <a:pt x="328253" y="384060"/>
                    <a:pt x="228160" y="409400"/>
                    <a:pt x="128067" y="434682"/>
                  </a:cubicBezTo>
                  <a:cubicBezTo>
                    <a:pt x="118795" y="434279"/>
                    <a:pt x="117010" y="428060"/>
                    <a:pt x="117125" y="420400"/>
                  </a:cubicBezTo>
                  <a:cubicBezTo>
                    <a:pt x="120868" y="414238"/>
                    <a:pt x="127376" y="412798"/>
                    <a:pt x="133538" y="411128"/>
                  </a:cubicBezTo>
                  <a:cubicBezTo>
                    <a:pt x="311091" y="363327"/>
                    <a:pt x="488126" y="313223"/>
                    <a:pt x="666312" y="267554"/>
                  </a:cubicBezTo>
                  <a:cubicBezTo>
                    <a:pt x="749819" y="257302"/>
                    <a:pt x="832347" y="241004"/>
                    <a:pt x="915278" y="227528"/>
                  </a:cubicBezTo>
                  <a:cubicBezTo>
                    <a:pt x="1060523" y="203916"/>
                    <a:pt x="1205537" y="178633"/>
                    <a:pt x="1350896" y="155712"/>
                  </a:cubicBezTo>
                  <a:cubicBezTo>
                    <a:pt x="1356483" y="154848"/>
                    <a:pt x="1362069" y="154042"/>
                    <a:pt x="1367598" y="152832"/>
                  </a:cubicBezTo>
                  <a:cubicBezTo>
                    <a:pt x="1390865" y="147591"/>
                    <a:pt x="1395875" y="139874"/>
                    <a:pt x="1389079" y="116492"/>
                  </a:cubicBezTo>
                  <a:cubicBezTo>
                    <a:pt x="1379865" y="84702"/>
                    <a:pt x="1363797" y="57059"/>
                    <a:pt x="1337247" y="36326"/>
                  </a:cubicBezTo>
                  <a:cubicBezTo>
                    <a:pt x="1329242" y="29645"/>
                    <a:pt x="1320719" y="28781"/>
                    <a:pt x="1310180" y="30509"/>
                  </a:cubicBezTo>
                  <a:cubicBezTo>
                    <a:pt x="1127098" y="60572"/>
                    <a:pt x="944880" y="96969"/>
                    <a:pt x="761107" y="121675"/>
                  </a:cubicBezTo>
                  <a:cubicBezTo>
                    <a:pt x="575434" y="146612"/>
                    <a:pt x="400818" y="210999"/>
                    <a:pt x="221537" y="258627"/>
                  </a:cubicBezTo>
                  <a:cubicBezTo>
                    <a:pt x="167632" y="272909"/>
                    <a:pt x="114821" y="291051"/>
                    <a:pt x="60743" y="304815"/>
                  </a:cubicBezTo>
                  <a:cubicBezTo>
                    <a:pt x="50550" y="307406"/>
                    <a:pt x="40356" y="310113"/>
                    <a:pt x="29702" y="307637"/>
                  </a:cubicBezTo>
                  <a:cubicBezTo>
                    <a:pt x="19508" y="305045"/>
                    <a:pt x="2461" y="314893"/>
                    <a:pt x="158" y="300783"/>
                  </a:cubicBezTo>
                  <a:cubicBezTo>
                    <a:pt x="-1858" y="288229"/>
                    <a:pt x="15938" y="287019"/>
                    <a:pt x="26131" y="284024"/>
                  </a:cubicBezTo>
                  <a:cubicBezTo>
                    <a:pt x="181281" y="238240"/>
                    <a:pt x="337180" y="194989"/>
                    <a:pt x="491524" y="146728"/>
                  </a:cubicBezTo>
                  <a:cubicBezTo>
                    <a:pt x="614423" y="108315"/>
                    <a:pt x="742045" y="97891"/>
                    <a:pt x="867535" y="74854"/>
                  </a:cubicBezTo>
                  <a:cubicBezTo>
                    <a:pt x="986806" y="52969"/>
                    <a:pt x="1106480" y="33734"/>
                    <a:pt x="1226039" y="13405"/>
                  </a:cubicBezTo>
                  <a:cubicBezTo>
                    <a:pt x="1249767" y="9373"/>
                    <a:pt x="1273609" y="5515"/>
                    <a:pt x="1297337" y="1598"/>
                  </a:cubicBezTo>
                  <a:cubicBezTo>
                    <a:pt x="1336499" y="-5428"/>
                    <a:pt x="1363682" y="11101"/>
                    <a:pt x="1384645" y="43467"/>
                  </a:cubicBezTo>
                  <a:cubicBezTo>
                    <a:pt x="1400194" y="67367"/>
                    <a:pt x="1413901" y="91728"/>
                    <a:pt x="1421042" y="119430"/>
                  </a:cubicBezTo>
                  <a:cubicBezTo>
                    <a:pt x="1430717" y="156749"/>
                    <a:pt x="1422251" y="169994"/>
                    <a:pt x="1384760" y="176963"/>
                  </a:cubicBezTo>
                  <a:cubicBezTo>
                    <a:pt x="1375373" y="178633"/>
                    <a:pt x="1365640" y="179842"/>
                    <a:pt x="1358441" y="187387"/>
                  </a:cubicBezTo>
                  <a:lnTo>
                    <a:pt x="1358441" y="187387"/>
                  </a:lnTo>
                  <a:close/>
                </a:path>
              </a:pathLst>
            </a:custGeom>
            <a:solidFill>
              <a:srgbClr val="99C5BD"/>
            </a:solidFill>
            <a:ln w="574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D403B8F-DBBE-48E4-A3D8-D4EB2E788E80}"/>
                </a:ext>
              </a:extLst>
            </p:cNvPr>
            <p:cNvSpPr/>
            <p:nvPr/>
          </p:nvSpPr>
          <p:spPr>
            <a:xfrm>
              <a:off x="1985427" y="3679486"/>
              <a:ext cx="1423061" cy="315751"/>
            </a:xfrm>
            <a:custGeom>
              <a:avLst/>
              <a:gdLst>
                <a:gd name="connsiteX0" fmla="*/ 43256 w 1423061"/>
                <a:gd name="connsiteY0" fmla="*/ 245173 h 315751"/>
                <a:gd name="connsiteX1" fmla="*/ 19586 w 1423061"/>
                <a:gd name="connsiteY1" fmla="*/ 244252 h 315751"/>
                <a:gd name="connsiteX2" fmla="*/ 754 w 1423061"/>
                <a:gd name="connsiteY2" fmla="*/ 221734 h 315751"/>
                <a:gd name="connsiteX3" fmla="*/ 23733 w 1423061"/>
                <a:gd name="connsiteY3" fmla="*/ 210676 h 315751"/>
                <a:gd name="connsiteX4" fmla="*/ 498225 w 1423061"/>
                <a:gd name="connsiteY4" fmla="*/ 111620 h 315751"/>
                <a:gd name="connsiteX5" fmla="*/ 730547 w 1423061"/>
                <a:gd name="connsiteY5" fmla="*/ 77238 h 315751"/>
                <a:gd name="connsiteX6" fmla="*/ 1162940 w 1423061"/>
                <a:gd name="connsiteY6" fmla="*/ 21606 h 315751"/>
                <a:gd name="connsiteX7" fmla="*/ 1314174 w 1423061"/>
                <a:gd name="connsiteY7" fmla="*/ 873 h 315751"/>
                <a:gd name="connsiteX8" fmla="*/ 1333064 w 1423061"/>
                <a:gd name="connsiteY8" fmla="*/ 2543 h 315751"/>
                <a:gd name="connsiteX9" fmla="*/ 1356273 w 1423061"/>
                <a:gd name="connsiteY9" fmla="*/ 2370 h 315751"/>
                <a:gd name="connsiteX10" fmla="*/ 1422790 w 1423061"/>
                <a:gd name="connsiteY10" fmla="*/ 60307 h 315751"/>
                <a:gd name="connsiteX11" fmla="*/ 1364221 w 1423061"/>
                <a:gd name="connsiteY11" fmla="*/ 196106 h 315751"/>
                <a:gd name="connsiteX12" fmla="*/ 1350744 w 1423061"/>
                <a:gd name="connsiteY12" fmla="*/ 200425 h 315751"/>
                <a:gd name="connsiteX13" fmla="*/ 990916 w 1423061"/>
                <a:gd name="connsiteY13" fmla="*/ 225190 h 315751"/>
                <a:gd name="connsiteX14" fmla="*/ 629648 w 1423061"/>
                <a:gd name="connsiteY14" fmla="*/ 266597 h 315751"/>
                <a:gd name="connsiteX15" fmla="*/ 505942 w 1423061"/>
                <a:gd name="connsiteY15" fmla="*/ 300691 h 315751"/>
                <a:gd name="connsiteX16" fmla="*/ 435393 w 1423061"/>
                <a:gd name="connsiteY16" fmla="*/ 315147 h 315751"/>
                <a:gd name="connsiteX17" fmla="*/ 452325 w 1423061"/>
                <a:gd name="connsiteY17" fmla="*/ 278346 h 315751"/>
                <a:gd name="connsiteX18" fmla="*/ 648422 w 1423061"/>
                <a:gd name="connsiteY18" fmla="*/ 230891 h 315751"/>
                <a:gd name="connsiteX19" fmla="*/ 891111 w 1423061"/>
                <a:gd name="connsiteY19" fmla="*/ 202268 h 315751"/>
                <a:gd name="connsiteX20" fmla="*/ 1240285 w 1423061"/>
                <a:gd name="connsiteY20" fmla="*/ 168232 h 315751"/>
                <a:gd name="connsiteX21" fmla="*/ 1336922 w 1423061"/>
                <a:gd name="connsiteY21" fmla="*/ 165756 h 315751"/>
                <a:gd name="connsiteX22" fmla="*/ 1360650 w 1423061"/>
                <a:gd name="connsiteY22" fmla="*/ 155965 h 315751"/>
                <a:gd name="connsiteX23" fmla="*/ 1394974 w 1423061"/>
                <a:gd name="connsiteY23" fmla="*/ 52359 h 315751"/>
                <a:gd name="connsiteX24" fmla="*/ 1388985 w 1423061"/>
                <a:gd name="connsiteY24" fmla="*/ 39343 h 315751"/>
                <a:gd name="connsiteX25" fmla="*/ 1337901 w 1423061"/>
                <a:gd name="connsiteY25" fmla="*/ 33987 h 315751"/>
                <a:gd name="connsiteX26" fmla="*/ 999900 w 1423061"/>
                <a:gd name="connsiteY26" fmla="*/ 83285 h 315751"/>
                <a:gd name="connsiteX27" fmla="*/ 853273 w 1423061"/>
                <a:gd name="connsiteY27" fmla="*/ 99468 h 315751"/>
                <a:gd name="connsiteX28" fmla="*/ 393064 w 1423061"/>
                <a:gd name="connsiteY28" fmla="*/ 181190 h 315751"/>
                <a:gd name="connsiteX29" fmla="*/ 117376 w 1423061"/>
                <a:gd name="connsiteY29" fmla="*/ 237514 h 315751"/>
                <a:gd name="connsiteX30" fmla="*/ 43256 w 1423061"/>
                <a:gd name="connsiteY30" fmla="*/ 245173 h 315751"/>
                <a:gd name="connsiteX31" fmla="*/ 43256 w 1423061"/>
                <a:gd name="connsiteY31" fmla="*/ 245173 h 31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23061" h="315751">
                  <a:moveTo>
                    <a:pt x="43256" y="245173"/>
                  </a:moveTo>
                  <a:cubicBezTo>
                    <a:pt x="35366" y="244828"/>
                    <a:pt x="27476" y="244367"/>
                    <a:pt x="19586" y="244252"/>
                  </a:cubicBezTo>
                  <a:cubicBezTo>
                    <a:pt x="4498" y="244022"/>
                    <a:pt x="-2413" y="237111"/>
                    <a:pt x="754" y="221734"/>
                  </a:cubicBezTo>
                  <a:cubicBezTo>
                    <a:pt x="5649" y="212347"/>
                    <a:pt x="15325" y="212174"/>
                    <a:pt x="23733" y="210676"/>
                  </a:cubicBezTo>
                  <a:cubicBezTo>
                    <a:pt x="182972" y="182687"/>
                    <a:pt x="340080" y="144505"/>
                    <a:pt x="498225" y="111620"/>
                  </a:cubicBezTo>
                  <a:cubicBezTo>
                    <a:pt x="574994" y="95610"/>
                    <a:pt x="652742" y="86280"/>
                    <a:pt x="730547" y="77238"/>
                  </a:cubicBezTo>
                  <a:cubicBezTo>
                    <a:pt x="874928" y="60422"/>
                    <a:pt x="1019250" y="44066"/>
                    <a:pt x="1162940" y="21606"/>
                  </a:cubicBezTo>
                  <a:cubicBezTo>
                    <a:pt x="1213217" y="13773"/>
                    <a:pt x="1263955" y="9281"/>
                    <a:pt x="1314174" y="873"/>
                  </a:cubicBezTo>
                  <a:cubicBezTo>
                    <a:pt x="1320566" y="-222"/>
                    <a:pt x="1327017" y="-855"/>
                    <a:pt x="1333064" y="2543"/>
                  </a:cubicBezTo>
                  <a:cubicBezTo>
                    <a:pt x="1340839" y="7438"/>
                    <a:pt x="1348383" y="3810"/>
                    <a:pt x="1356273" y="2370"/>
                  </a:cubicBezTo>
                  <a:cubicBezTo>
                    <a:pt x="1400272" y="-5520"/>
                    <a:pt x="1426016" y="15213"/>
                    <a:pt x="1422790" y="60307"/>
                  </a:cubicBezTo>
                  <a:cubicBezTo>
                    <a:pt x="1419162" y="111678"/>
                    <a:pt x="1405974" y="160457"/>
                    <a:pt x="1364221" y="196106"/>
                  </a:cubicBezTo>
                  <a:cubicBezTo>
                    <a:pt x="1360362" y="199504"/>
                    <a:pt x="1355697" y="200771"/>
                    <a:pt x="1350744" y="200425"/>
                  </a:cubicBezTo>
                  <a:cubicBezTo>
                    <a:pt x="1229630" y="192075"/>
                    <a:pt x="1110648" y="213671"/>
                    <a:pt x="990916" y="225190"/>
                  </a:cubicBezTo>
                  <a:cubicBezTo>
                    <a:pt x="870205" y="236765"/>
                    <a:pt x="750761" y="258477"/>
                    <a:pt x="629648" y="266597"/>
                  </a:cubicBezTo>
                  <a:cubicBezTo>
                    <a:pt x="586512" y="269477"/>
                    <a:pt x="546947" y="288367"/>
                    <a:pt x="505942" y="300691"/>
                  </a:cubicBezTo>
                  <a:cubicBezTo>
                    <a:pt x="482963" y="307602"/>
                    <a:pt x="460561" y="318429"/>
                    <a:pt x="435393" y="315147"/>
                  </a:cubicBezTo>
                  <a:cubicBezTo>
                    <a:pt x="422608" y="294356"/>
                    <a:pt x="442822" y="288885"/>
                    <a:pt x="452325" y="278346"/>
                  </a:cubicBezTo>
                  <a:cubicBezTo>
                    <a:pt x="515905" y="255482"/>
                    <a:pt x="578277" y="231870"/>
                    <a:pt x="648422" y="230891"/>
                  </a:cubicBezTo>
                  <a:cubicBezTo>
                    <a:pt x="729798" y="229739"/>
                    <a:pt x="809965" y="209294"/>
                    <a:pt x="891111" y="202268"/>
                  </a:cubicBezTo>
                  <a:cubicBezTo>
                    <a:pt x="1007617" y="192190"/>
                    <a:pt x="1122569" y="167311"/>
                    <a:pt x="1240285" y="168232"/>
                  </a:cubicBezTo>
                  <a:cubicBezTo>
                    <a:pt x="1272363" y="168463"/>
                    <a:pt x="1304499" y="162531"/>
                    <a:pt x="1336922" y="165756"/>
                  </a:cubicBezTo>
                  <a:cubicBezTo>
                    <a:pt x="1346310" y="166677"/>
                    <a:pt x="1355063" y="163395"/>
                    <a:pt x="1360650" y="155965"/>
                  </a:cubicBezTo>
                  <a:cubicBezTo>
                    <a:pt x="1383917" y="125442"/>
                    <a:pt x="1394571" y="90484"/>
                    <a:pt x="1394974" y="52359"/>
                  </a:cubicBezTo>
                  <a:cubicBezTo>
                    <a:pt x="1395032" y="47464"/>
                    <a:pt x="1391806" y="43317"/>
                    <a:pt x="1388985" y="39343"/>
                  </a:cubicBezTo>
                  <a:cubicBezTo>
                    <a:pt x="1373089" y="26789"/>
                    <a:pt x="1354430" y="31281"/>
                    <a:pt x="1337901" y="33987"/>
                  </a:cubicBezTo>
                  <a:cubicBezTo>
                    <a:pt x="1225541" y="52589"/>
                    <a:pt x="1111396" y="58521"/>
                    <a:pt x="999900" y="83285"/>
                  </a:cubicBezTo>
                  <a:cubicBezTo>
                    <a:pt x="951754" y="93997"/>
                    <a:pt x="902053" y="91751"/>
                    <a:pt x="853273" y="99468"/>
                  </a:cubicBezTo>
                  <a:cubicBezTo>
                    <a:pt x="699275" y="123714"/>
                    <a:pt x="545219" y="146635"/>
                    <a:pt x="393064" y="181190"/>
                  </a:cubicBezTo>
                  <a:cubicBezTo>
                    <a:pt x="301609" y="201980"/>
                    <a:pt x="208485" y="214305"/>
                    <a:pt x="117376" y="237514"/>
                  </a:cubicBezTo>
                  <a:cubicBezTo>
                    <a:pt x="93648" y="243561"/>
                    <a:pt x="68424" y="247305"/>
                    <a:pt x="43256" y="245173"/>
                  </a:cubicBezTo>
                  <a:lnTo>
                    <a:pt x="43256" y="245173"/>
                  </a:lnTo>
                  <a:close/>
                </a:path>
              </a:pathLst>
            </a:custGeom>
            <a:solidFill>
              <a:srgbClr val="E7CA76"/>
            </a:solidFill>
            <a:ln w="57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9FDAF56-C863-4C44-ABE6-C0DBC37DB052}"/>
                </a:ext>
              </a:extLst>
            </p:cNvPr>
            <p:cNvSpPr/>
            <p:nvPr/>
          </p:nvSpPr>
          <p:spPr>
            <a:xfrm>
              <a:off x="1929176" y="3519242"/>
              <a:ext cx="1406624" cy="381747"/>
            </a:xfrm>
            <a:custGeom>
              <a:avLst/>
              <a:gdLst>
                <a:gd name="connsiteX0" fmla="*/ 1388451 w 1406624"/>
                <a:gd name="connsiteY0" fmla="*/ 162096 h 381747"/>
                <a:gd name="connsiteX1" fmla="*/ 1252882 w 1406624"/>
                <a:gd name="connsiteY1" fmla="*/ 183808 h 381747"/>
                <a:gd name="connsiteX2" fmla="*/ 1023209 w 1406624"/>
                <a:gd name="connsiteY2" fmla="*/ 216462 h 381747"/>
                <a:gd name="connsiteX3" fmla="*/ 874221 w 1406624"/>
                <a:gd name="connsiteY3" fmla="*/ 232760 h 381747"/>
                <a:gd name="connsiteX4" fmla="*/ 419425 w 1406624"/>
                <a:gd name="connsiteY4" fmla="*/ 307398 h 381747"/>
                <a:gd name="connsiteX5" fmla="*/ 57869 w 1406624"/>
                <a:gd name="connsiteY5" fmla="*/ 381748 h 381747"/>
                <a:gd name="connsiteX6" fmla="*/ 15022 w 1406624"/>
                <a:gd name="connsiteY6" fmla="*/ 380078 h 381747"/>
                <a:gd name="connsiteX7" fmla="*/ 48 w 1406624"/>
                <a:gd name="connsiteY7" fmla="*/ 372418 h 381747"/>
                <a:gd name="connsiteX8" fmla="*/ 14849 w 1406624"/>
                <a:gd name="connsiteY8" fmla="*/ 361130 h 381747"/>
                <a:gd name="connsiteX9" fmla="*/ 33854 w 1406624"/>
                <a:gd name="connsiteY9" fmla="*/ 359806 h 381747"/>
                <a:gd name="connsiteX10" fmla="*/ 104576 w 1406624"/>
                <a:gd name="connsiteY10" fmla="*/ 346387 h 381747"/>
                <a:gd name="connsiteX11" fmla="*/ 438373 w 1406624"/>
                <a:gd name="connsiteY11" fmla="*/ 275781 h 381747"/>
                <a:gd name="connsiteX12" fmla="*/ 582408 w 1406624"/>
                <a:gd name="connsiteY12" fmla="*/ 243415 h 381747"/>
                <a:gd name="connsiteX13" fmla="*/ 1330745 w 1406624"/>
                <a:gd name="connsiteY13" fmla="*/ 147929 h 381747"/>
                <a:gd name="connsiteX14" fmla="*/ 1376011 w 1406624"/>
                <a:gd name="connsiteY14" fmla="*/ 103987 h 381747"/>
                <a:gd name="connsiteX15" fmla="*/ 1368294 w 1406624"/>
                <a:gd name="connsiteY15" fmla="*/ 31249 h 381747"/>
                <a:gd name="connsiteX16" fmla="*/ 1347446 w 1406624"/>
                <a:gd name="connsiteY16" fmla="*/ 27276 h 381747"/>
                <a:gd name="connsiteX17" fmla="*/ 1161197 w 1406624"/>
                <a:gd name="connsiteY17" fmla="*/ 54228 h 381747"/>
                <a:gd name="connsiteX18" fmla="*/ 1029602 w 1406624"/>
                <a:gd name="connsiteY18" fmla="*/ 70008 h 381747"/>
                <a:gd name="connsiteX19" fmla="*/ 660962 w 1406624"/>
                <a:gd name="connsiteY19" fmla="*/ 118672 h 381747"/>
                <a:gd name="connsiteX20" fmla="*/ 207663 w 1406624"/>
                <a:gd name="connsiteY20" fmla="*/ 215771 h 381747"/>
                <a:gd name="connsiteX21" fmla="*/ 120413 w 1406624"/>
                <a:gd name="connsiteY21" fmla="*/ 235870 h 381747"/>
                <a:gd name="connsiteX22" fmla="*/ 101638 w 1406624"/>
                <a:gd name="connsiteY22" fmla="*/ 234949 h 381747"/>
                <a:gd name="connsiteX23" fmla="*/ 38288 w 1406624"/>
                <a:gd name="connsiteY23" fmla="*/ 239038 h 381747"/>
                <a:gd name="connsiteX24" fmla="*/ 16404 w 1406624"/>
                <a:gd name="connsiteY24" fmla="*/ 233739 h 381747"/>
                <a:gd name="connsiteX25" fmla="*/ 258862 w 1406624"/>
                <a:gd name="connsiteY25" fmla="*/ 179085 h 381747"/>
                <a:gd name="connsiteX26" fmla="*/ 540021 w 1406624"/>
                <a:gd name="connsiteY26" fmla="*/ 110322 h 381747"/>
                <a:gd name="connsiteX27" fmla="*/ 769578 w 1406624"/>
                <a:gd name="connsiteY27" fmla="*/ 78474 h 381747"/>
                <a:gd name="connsiteX28" fmla="*/ 1181124 w 1406624"/>
                <a:gd name="connsiteY28" fmla="*/ 22553 h 381747"/>
                <a:gd name="connsiteX29" fmla="*/ 1262097 w 1406624"/>
                <a:gd name="connsiteY29" fmla="*/ 11611 h 381747"/>
                <a:gd name="connsiteX30" fmla="*/ 1352745 w 1406624"/>
                <a:gd name="connsiteY30" fmla="*/ 323 h 381747"/>
                <a:gd name="connsiteX31" fmla="*/ 1405325 w 1406624"/>
                <a:gd name="connsiteY31" fmla="*/ 46511 h 381747"/>
                <a:gd name="connsiteX32" fmla="*/ 1388451 w 1406624"/>
                <a:gd name="connsiteY32" fmla="*/ 162096 h 381747"/>
                <a:gd name="connsiteX33" fmla="*/ 1388451 w 1406624"/>
                <a:gd name="connsiteY33" fmla="*/ 162096 h 38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06624" h="381747">
                  <a:moveTo>
                    <a:pt x="1388451" y="162096"/>
                  </a:moveTo>
                  <a:cubicBezTo>
                    <a:pt x="1344279" y="175688"/>
                    <a:pt x="1298321" y="179028"/>
                    <a:pt x="1252882" y="183808"/>
                  </a:cubicBezTo>
                  <a:cubicBezTo>
                    <a:pt x="1175825" y="191755"/>
                    <a:pt x="1100035" y="207651"/>
                    <a:pt x="1023209" y="216462"/>
                  </a:cubicBezTo>
                  <a:cubicBezTo>
                    <a:pt x="973566" y="222164"/>
                    <a:pt x="923865" y="227231"/>
                    <a:pt x="874221" y="232760"/>
                  </a:cubicBezTo>
                  <a:cubicBezTo>
                    <a:pt x="721375" y="249865"/>
                    <a:pt x="569104" y="270540"/>
                    <a:pt x="419425" y="307398"/>
                  </a:cubicBezTo>
                  <a:cubicBezTo>
                    <a:pt x="299866" y="336827"/>
                    <a:pt x="178925" y="359576"/>
                    <a:pt x="57869" y="381748"/>
                  </a:cubicBezTo>
                  <a:cubicBezTo>
                    <a:pt x="43587" y="381230"/>
                    <a:pt x="29304" y="380769"/>
                    <a:pt x="15022" y="380078"/>
                  </a:cubicBezTo>
                  <a:cubicBezTo>
                    <a:pt x="8974" y="379790"/>
                    <a:pt x="739" y="381345"/>
                    <a:pt x="48" y="372418"/>
                  </a:cubicBezTo>
                  <a:cubicBezTo>
                    <a:pt x="-701" y="362570"/>
                    <a:pt x="7477" y="361706"/>
                    <a:pt x="14849" y="361130"/>
                  </a:cubicBezTo>
                  <a:cubicBezTo>
                    <a:pt x="21184" y="360612"/>
                    <a:pt x="27519" y="360267"/>
                    <a:pt x="33854" y="359806"/>
                  </a:cubicBezTo>
                  <a:cubicBezTo>
                    <a:pt x="56141" y="348633"/>
                    <a:pt x="80906" y="350246"/>
                    <a:pt x="104576" y="346387"/>
                  </a:cubicBezTo>
                  <a:cubicBezTo>
                    <a:pt x="216935" y="328015"/>
                    <a:pt x="327222" y="299738"/>
                    <a:pt x="438373" y="275781"/>
                  </a:cubicBezTo>
                  <a:cubicBezTo>
                    <a:pt x="486519" y="265472"/>
                    <a:pt x="534435" y="254357"/>
                    <a:pt x="582408" y="243415"/>
                  </a:cubicBezTo>
                  <a:cubicBezTo>
                    <a:pt x="832180" y="213813"/>
                    <a:pt x="1081318" y="180122"/>
                    <a:pt x="1330745" y="147929"/>
                  </a:cubicBezTo>
                  <a:cubicBezTo>
                    <a:pt x="1362305" y="143840"/>
                    <a:pt x="1370425" y="136007"/>
                    <a:pt x="1376011" y="103987"/>
                  </a:cubicBezTo>
                  <a:cubicBezTo>
                    <a:pt x="1380388" y="79107"/>
                    <a:pt x="1382577" y="54228"/>
                    <a:pt x="1368294" y="31249"/>
                  </a:cubicBezTo>
                  <a:cubicBezTo>
                    <a:pt x="1362017" y="26239"/>
                    <a:pt x="1354530" y="26066"/>
                    <a:pt x="1347446" y="27276"/>
                  </a:cubicBezTo>
                  <a:cubicBezTo>
                    <a:pt x="1285536" y="37527"/>
                    <a:pt x="1223453" y="46684"/>
                    <a:pt x="1161197" y="54228"/>
                  </a:cubicBezTo>
                  <a:cubicBezTo>
                    <a:pt x="1117370" y="59527"/>
                    <a:pt x="1073428" y="64710"/>
                    <a:pt x="1029602" y="70008"/>
                  </a:cubicBezTo>
                  <a:cubicBezTo>
                    <a:pt x="906530" y="84867"/>
                    <a:pt x="784322" y="107154"/>
                    <a:pt x="660962" y="118672"/>
                  </a:cubicBezTo>
                  <a:cubicBezTo>
                    <a:pt x="505754" y="133185"/>
                    <a:pt x="357573" y="177646"/>
                    <a:pt x="207663" y="215771"/>
                  </a:cubicBezTo>
                  <a:cubicBezTo>
                    <a:pt x="178753" y="223085"/>
                    <a:pt x="149266" y="228038"/>
                    <a:pt x="120413" y="235870"/>
                  </a:cubicBezTo>
                  <a:cubicBezTo>
                    <a:pt x="114251" y="237540"/>
                    <a:pt x="107743" y="238865"/>
                    <a:pt x="101638" y="234949"/>
                  </a:cubicBezTo>
                  <a:cubicBezTo>
                    <a:pt x="80502" y="236331"/>
                    <a:pt x="59424" y="238058"/>
                    <a:pt x="38288" y="239038"/>
                  </a:cubicBezTo>
                  <a:cubicBezTo>
                    <a:pt x="30744" y="239383"/>
                    <a:pt x="22278" y="241283"/>
                    <a:pt x="16404" y="233739"/>
                  </a:cubicBezTo>
                  <a:cubicBezTo>
                    <a:pt x="97261" y="215656"/>
                    <a:pt x="178350" y="198609"/>
                    <a:pt x="258862" y="179085"/>
                  </a:cubicBezTo>
                  <a:cubicBezTo>
                    <a:pt x="352620" y="156280"/>
                    <a:pt x="444305" y="124777"/>
                    <a:pt x="540021" y="110322"/>
                  </a:cubicBezTo>
                  <a:cubicBezTo>
                    <a:pt x="616444" y="98803"/>
                    <a:pt x="693040" y="88898"/>
                    <a:pt x="769578" y="78474"/>
                  </a:cubicBezTo>
                  <a:cubicBezTo>
                    <a:pt x="906760" y="59757"/>
                    <a:pt x="1043884" y="41155"/>
                    <a:pt x="1181124" y="22553"/>
                  </a:cubicBezTo>
                  <a:cubicBezTo>
                    <a:pt x="1208134" y="18925"/>
                    <a:pt x="1235605" y="18522"/>
                    <a:pt x="1262097" y="11611"/>
                  </a:cubicBezTo>
                  <a:cubicBezTo>
                    <a:pt x="1292274" y="7695"/>
                    <a:pt x="1322452" y="2396"/>
                    <a:pt x="1352745" y="323"/>
                  </a:cubicBezTo>
                  <a:cubicBezTo>
                    <a:pt x="1389891" y="-2211"/>
                    <a:pt x="1402503" y="9883"/>
                    <a:pt x="1405325" y="46511"/>
                  </a:cubicBezTo>
                  <a:cubicBezTo>
                    <a:pt x="1408493" y="86249"/>
                    <a:pt x="1406938" y="125410"/>
                    <a:pt x="1388451" y="162096"/>
                  </a:cubicBezTo>
                  <a:lnTo>
                    <a:pt x="1388451" y="162096"/>
                  </a:lnTo>
                  <a:close/>
                </a:path>
              </a:pathLst>
            </a:custGeom>
            <a:solidFill>
              <a:srgbClr val="7D424F"/>
            </a:solidFill>
            <a:ln w="574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59B7A46-F3BB-4DF3-9A94-D1CBE67EE149}"/>
                </a:ext>
              </a:extLst>
            </p:cNvPr>
            <p:cNvSpPr/>
            <p:nvPr/>
          </p:nvSpPr>
          <p:spPr>
            <a:xfrm>
              <a:off x="2234891" y="3869590"/>
              <a:ext cx="1129021" cy="318932"/>
            </a:xfrm>
            <a:custGeom>
              <a:avLst/>
              <a:gdLst>
                <a:gd name="connsiteX0" fmla="*/ 184201 w 1129021"/>
                <a:gd name="connsiteY0" fmla="*/ 121357 h 318932"/>
                <a:gd name="connsiteX1" fmla="*/ 283603 w 1129021"/>
                <a:gd name="connsiteY1" fmla="*/ 93656 h 318932"/>
                <a:gd name="connsiteX2" fmla="*/ 467779 w 1129021"/>
                <a:gd name="connsiteY2" fmla="*/ 60253 h 318932"/>
                <a:gd name="connsiteX3" fmla="*/ 642165 w 1129021"/>
                <a:gd name="connsiteY3" fmla="*/ 38772 h 318932"/>
                <a:gd name="connsiteX4" fmla="*/ 797603 w 1129021"/>
                <a:gd name="connsiteY4" fmla="*/ 20746 h 318932"/>
                <a:gd name="connsiteX5" fmla="*/ 1047375 w 1129021"/>
                <a:gd name="connsiteY5" fmla="*/ 128 h 318932"/>
                <a:gd name="connsiteX6" fmla="*/ 1114411 w 1129021"/>
                <a:gd name="connsiteY6" fmla="*/ 6061 h 318932"/>
                <a:gd name="connsiteX7" fmla="*/ 1121725 w 1129021"/>
                <a:gd name="connsiteY7" fmla="*/ 127577 h 318932"/>
                <a:gd name="connsiteX8" fmla="*/ 1057050 w 1129021"/>
                <a:gd name="connsiteY8" fmla="*/ 185399 h 318932"/>
                <a:gd name="connsiteX9" fmla="*/ 1017658 w 1129021"/>
                <a:gd name="connsiteY9" fmla="*/ 193058 h 318932"/>
                <a:gd name="connsiteX10" fmla="*/ 517135 w 1129021"/>
                <a:gd name="connsiteY10" fmla="*/ 242298 h 318932"/>
                <a:gd name="connsiteX11" fmla="*/ 312629 w 1129021"/>
                <a:gd name="connsiteY11" fmla="*/ 262628 h 318932"/>
                <a:gd name="connsiteX12" fmla="*/ 146479 w 1129021"/>
                <a:gd name="connsiteY12" fmla="*/ 294821 h 318932"/>
                <a:gd name="connsiteX13" fmla="*/ 44658 w 1129021"/>
                <a:gd name="connsiteY13" fmla="*/ 316245 h 318932"/>
                <a:gd name="connsiteX14" fmla="*/ 4575 w 1129021"/>
                <a:gd name="connsiteY14" fmla="*/ 313711 h 318932"/>
                <a:gd name="connsiteX15" fmla="*/ 2214 w 1129021"/>
                <a:gd name="connsiteY15" fmla="*/ 293267 h 318932"/>
                <a:gd name="connsiteX16" fmla="*/ 101328 w 1129021"/>
                <a:gd name="connsiteY16" fmla="*/ 267466 h 318932"/>
                <a:gd name="connsiteX17" fmla="*/ 145731 w 1129021"/>
                <a:gd name="connsiteY17" fmla="*/ 257676 h 318932"/>
                <a:gd name="connsiteX18" fmla="*/ 209887 w 1129021"/>
                <a:gd name="connsiteY18" fmla="*/ 245466 h 318932"/>
                <a:gd name="connsiteX19" fmla="*/ 468298 w 1129021"/>
                <a:gd name="connsiteY19" fmla="*/ 213964 h 318932"/>
                <a:gd name="connsiteX20" fmla="*/ 775833 w 1129021"/>
                <a:gd name="connsiteY20" fmla="*/ 180734 h 318932"/>
                <a:gd name="connsiteX21" fmla="*/ 1028427 w 1129021"/>
                <a:gd name="connsiteY21" fmla="*/ 154703 h 318932"/>
                <a:gd name="connsiteX22" fmla="*/ 1093678 w 1129021"/>
                <a:gd name="connsiteY22" fmla="*/ 87264 h 318932"/>
                <a:gd name="connsiteX23" fmla="*/ 1094081 w 1129021"/>
                <a:gd name="connsiteY23" fmla="*/ 46489 h 318932"/>
                <a:gd name="connsiteX24" fmla="*/ 1071793 w 1129021"/>
                <a:gd name="connsiteY24" fmla="*/ 36929 h 318932"/>
                <a:gd name="connsiteX25" fmla="*/ 946360 w 1129021"/>
                <a:gd name="connsiteY25" fmla="*/ 42976 h 318932"/>
                <a:gd name="connsiteX26" fmla="*/ 665604 w 1129021"/>
                <a:gd name="connsiteY26" fmla="*/ 73730 h 318932"/>
                <a:gd name="connsiteX27" fmla="*/ 379953 w 1129021"/>
                <a:gd name="connsiteY27" fmla="*/ 106154 h 318932"/>
                <a:gd name="connsiteX28" fmla="*/ 330540 w 1129021"/>
                <a:gd name="connsiteY28" fmla="*/ 117557 h 318932"/>
                <a:gd name="connsiteX29" fmla="*/ 131448 w 1129021"/>
                <a:gd name="connsiteY29" fmla="*/ 168697 h 318932"/>
                <a:gd name="connsiteX30" fmla="*/ 106223 w 1129021"/>
                <a:gd name="connsiteY30" fmla="*/ 166163 h 318932"/>
                <a:gd name="connsiteX31" fmla="*/ 110600 w 1129021"/>
                <a:gd name="connsiteY31" fmla="*/ 152514 h 318932"/>
                <a:gd name="connsiteX32" fmla="*/ 184201 w 1129021"/>
                <a:gd name="connsiteY32" fmla="*/ 121357 h 318932"/>
                <a:gd name="connsiteX33" fmla="*/ 184201 w 1129021"/>
                <a:gd name="connsiteY33" fmla="*/ 121357 h 31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29021" h="318932">
                  <a:moveTo>
                    <a:pt x="184201" y="121357"/>
                  </a:moveTo>
                  <a:cubicBezTo>
                    <a:pt x="218871" y="117672"/>
                    <a:pt x="251583" y="106326"/>
                    <a:pt x="283603" y="93656"/>
                  </a:cubicBezTo>
                  <a:cubicBezTo>
                    <a:pt x="342922" y="70332"/>
                    <a:pt x="405408" y="63766"/>
                    <a:pt x="467779" y="60253"/>
                  </a:cubicBezTo>
                  <a:cubicBezTo>
                    <a:pt x="526580" y="56971"/>
                    <a:pt x="583998" y="45626"/>
                    <a:pt x="642165" y="38772"/>
                  </a:cubicBezTo>
                  <a:cubicBezTo>
                    <a:pt x="693997" y="32668"/>
                    <a:pt x="745771" y="26448"/>
                    <a:pt x="797603" y="20746"/>
                  </a:cubicBezTo>
                  <a:cubicBezTo>
                    <a:pt x="880649" y="11531"/>
                    <a:pt x="963810" y="3181"/>
                    <a:pt x="1047375" y="128"/>
                  </a:cubicBezTo>
                  <a:cubicBezTo>
                    <a:pt x="1070123" y="-678"/>
                    <a:pt x="1092238" y="2432"/>
                    <a:pt x="1114411" y="6061"/>
                  </a:cubicBezTo>
                  <a:cubicBezTo>
                    <a:pt x="1133934" y="45510"/>
                    <a:pt x="1131227" y="86860"/>
                    <a:pt x="1121725" y="127577"/>
                  </a:cubicBezTo>
                  <a:cubicBezTo>
                    <a:pt x="1114008" y="160750"/>
                    <a:pt x="1087573" y="176184"/>
                    <a:pt x="1057050" y="185399"/>
                  </a:cubicBezTo>
                  <a:cubicBezTo>
                    <a:pt x="1045474" y="195938"/>
                    <a:pt x="1030961" y="191273"/>
                    <a:pt x="1017658" y="193058"/>
                  </a:cubicBezTo>
                  <a:cubicBezTo>
                    <a:pt x="851393" y="215346"/>
                    <a:pt x="683745" y="223351"/>
                    <a:pt x="517135" y="242298"/>
                  </a:cubicBezTo>
                  <a:cubicBezTo>
                    <a:pt x="449005" y="250073"/>
                    <a:pt x="380932" y="256639"/>
                    <a:pt x="312629" y="262628"/>
                  </a:cubicBezTo>
                  <a:cubicBezTo>
                    <a:pt x="256766" y="267523"/>
                    <a:pt x="201997" y="284340"/>
                    <a:pt x="146479" y="294821"/>
                  </a:cubicBezTo>
                  <a:cubicBezTo>
                    <a:pt x="112385" y="301214"/>
                    <a:pt x="78522" y="308816"/>
                    <a:pt x="44658" y="316245"/>
                  </a:cubicBezTo>
                  <a:cubicBezTo>
                    <a:pt x="31240" y="319183"/>
                    <a:pt x="17533" y="321313"/>
                    <a:pt x="4575" y="313711"/>
                  </a:cubicBezTo>
                  <a:cubicBezTo>
                    <a:pt x="-954" y="307434"/>
                    <a:pt x="-1126" y="300523"/>
                    <a:pt x="2214" y="293267"/>
                  </a:cubicBezTo>
                  <a:cubicBezTo>
                    <a:pt x="33313" y="277256"/>
                    <a:pt x="67983" y="274607"/>
                    <a:pt x="101328" y="267466"/>
                  </a:cubicBezTo>
                  <a:cubicBezTo>
                    <a:pt x="116129" y="264356"/>
                    <a:pt x="131218" y="262513"/>
                    <a:pt x="145731" y="257676"/>
                  </a:cubicBezTo>
                  <a:cubicBezTo>
                    <a:pt x="167385" y="254911"/>
                    <a:pt x="189327" y="251801"/>
                    <a:pt x="209887" y="245466"/>
                  </a:cubicBezTo>
                  <a:cubicBezTo>
                    <a:pt x="294200" y="219262"/>
                    <a:pt x="382141" y="222602"/>
                    <a:pt x="468298" y="213964"/>
                  </a:cubicBezTo>
                  <a:cubicBezTo>
                    <a:pt x="570925" y="203712"/>
                    <a:pt x="673379" y="192252"/>
                    <a:pt x="775833" y="180734"/>
                  </a:cubicBezTo>
                  <a:cubicBezTo>
                    <a:pt x="859859" y="171346"/>
                    <a:pt x="944517" y="166624"/>
                    <a:pt x="1028427" y="154703"/>
                  </a:cubicBezTo>
                  <a:cubicBezTo>
                    <a:pt x="1077783" y="147734"/>
                    <a:pt x="1089186" y="136158"/>
                    <a:pt x="1093678" y="87264"/>
                  </a:cubicBezTo>
                  <a:cubicBezTo>
                    <a:pt x="1094945" y="73730"/>
                    <a:pt x="1099437" y="60081"/>
                    <a:pt x="1094081" y="46489"/>
                  </a:cubicBezTo>
                  <a:cubicBezTo>
                    <a:pt x="1090165" y="34971"/>
                    <a:pt x="1080375" y="37217"/>
                    <a:pt x="1071793" y="36929"/>
                  </a:cubicBezTo>
                  <a:cubicBezTo>
                    <a:pt x="1029810" y="35432"/>
                    <a:pt x="988171" y="39751"/>
                    <a:pt x="946360" y="42976"/>
                  </a:cubicBezTo>
                  <a:cubicBezTo>
                    <a:pt x="852372" y="50233"/>
                    <a:pt x="759305" y="66358"/>
                    <a:pt x="665604" y="73730"/>
                  </a:cubicBezTo>
                  <a:cubicBezTo>
                    <a:pt x="569888" y="81217"/>
                    <a:pt x="475842" y="101488"/>
                    <a:pt x="379953" y="106154"/>
                  </a:cubicBezTo>
                  <a:cubicBezTo>
                    <a:pt x="363079" y="106960"/>
                    <a:pt x="346608" y="112373"/>
                    <a:pt x="330540" y="117557"/>
                  </a:cubicBezTo>
                  <a:cubicBezTo>
                    <a:pt x="265174" y="138692"/>
                    <a:pt x="197159" y="149001"/>
                    <a:pt x="131448" y="168697"/>
                  </a:cubicBezTo>
                  <a:cubicBezTo>
                    <a:pt x="122867" y="171289"/>
                    <a:pt x="114056" y="172959"/>
                    <a:pt x="106223" y="166163"/>
                  </a:cubicBezTo>
                  <a:cubicBezTo>
                    <a:pt x="102710" y="160001"/>
                    <a:pt x="104899" y="154300"/>
                    <a:pt x="110600" y="152514"/>
                  </a:cubicBezTo>
                  <a:cubicBezTo>
                    <a:pt x="136228" y="144279"/>
                    <a:pt x="158055" y="127635"/>
                    <a:pt x="184201" y="121357"/>
                  </a:cubicBezTo>
                  <a:lnTo>
                    <a:pt x="184201" y="121357"/>
                  </a:lnTo>
                  <a:close/>
                </a:path>
              </a:pathLst>
            </a:custGeom>
            <a:solidFill>
              <a:srgbClr val="98C5BD"/>
            </a:solidFill>
            <a:ln w="574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ED60878-2000-4B52-AAE5-76AEE635E0F3}"/>
                </a:ext>
              </a:extLst>
            </p:cNvPr>
            <p:cNvSpPr/>
            <p:nvPr/>
          </p:nvSpPr>
          <p:spPr>
            <a:xfrm>
              <a:off x="2253111" y="4191940"/>
              <a:ext cx="1054549" cy="266070"/>
            </a:xfrm>
            <a:custGeom>
              <a:avLst/>
              <a:gdLst>
                <a:gd name="connsiteX0" fmla="*/ 1018443 w 1054549"/>
                <a:gd name="connsiteY0" fmla="*/ 165113 h 266070"/>
                <a:gd name="connsiteX1" fmla="*/ 886156 w 1054549"/>
                <a:gd name="connsiteY1" fmla="*/ 171391 h 266070"/>
                <a:gd name="connsiteX2" fmla="*/ 546658 w 1054549"/>
                <a:gd name="connsiteY2" fmla="*/ 202893 h 266070"/>
                <a:gd name="connsiteX3" fmla="*/ 206295 w 1054549"/>
                <a:gd name="connsiteY3" fmla="*/ 224490 h 266070"/>
                <a:gd name="connsiteX4" fmla="*/ 20391 w 1054549"/>
                <a:gd name="connsiteY4" fmla="*/ 266070 h 266070"/>
                <a:gd name="connsiteX5" fmla="*/ 16187 w 1054549"/>
                <a:gd name="connsiteY5" fmla="*/ 244358 h 266070"/>
                <a:gd name="connsiteX6" fmla="*/ 267514 w 1054549"/>
                <a:gd name="connsiteY6" fmla="*/ 195752 h 266070"/>
                <a:gd name="connsiteX7" fmla="*/ 530532 w 1054549"/>
                <a:gd name="connsiteY7" fmla="*/ 178302 h 266070"/>
                <a:gd name="connsiteX8" fmla="*/ 887135 w 1054549"/>
                <a:gd name="connsiteY8" fmla="*/ 146684 h 266070"/>
                <a:gd name="connsiteX9" fmla="*/ 988265 w 1054549"/>
                <a:gd name="connsiteY9" fmla="*/ 136663 h 266070"/>
                <a:gd name="connsiteX10" fmla="*/ 1018155 w 1054549"/>
                <a:gd name="connsiteY10" fmla="*/ 112245 h 266070"/>
                <a:gd name="connsiteX11" fmla="*/ 1023223 w 1054549"/>
                <a:gd name="connsiteY11" fmla="*/ 90994 h 266070"/>
                <a:gd name="connsiteX12" fmla="*/ 982218 w 1054549"/>
                <a:gd name="connsiteY12" fmla="*/ 44403 h 266070"/>
                <a:gd name="connsiteX13" fmla="*/ 873429 w 1054549"/>
                <a:gd name="connsiteY13" fmla="*/ 48837 h 266070"/>
                <a:gd name="connsiteX14" fmla="*/ 522412 w 1054549"/>
                <a:gd name="connsiteY14" fmla="*/ 87596 h 266070"/>
                <a:gd name="connsiteX15" fmla="*/ 324760 w 1054549"/>
                <a:gd name="connsiteY15" fmla="*/ 98653 h 266070"/>
                <a:gd name="connsiteX16" fmla="*/ 257609 w 1054549"/>
                <a:gd name="connsiteY16" fmla="*/ 105967 h 266070"/>
                <a:gd name="connsiteX17" fmla="*/ 44234 w 1054549"/>
                <a:gd name="connsiteY17" fmla="*/ 149506 h 266070"/>
                <a:gd name="connsiteX18" fmla="*/ 4381 w 1054549"/>
                <a:gd name="connsiteY18" fmla="*/ 145935 h 266070"/>
                <a:gd name="connsiteX19" fmla="*/ 3748 w 1054549"/>
                <a:gd name="connsiteY19" fmla="*/ 120250 h 266070"/>
                <a:gd name="connsiteX20" fmla="*/ 78846 w 1054549"/>
                <a:gd name="connsiteY20" fmla="*/ 105104 h 266070"/>
                <a:gd name="connsiteX21" fmla="*/ 268954 w 1054549"/>
                <a:gd name="connsiteY21" fmla="*/ 67727 h 266070"/>
                <a:gd name="connsiteX22" fmla="*/ 350848 w 1054549"/>
                <a:gd name="connsiteY22" fmla="*/ 60586 h 266070"/>
                <a:gd name="connsiteX23" fmla="*/ 613636 w 1054549"/>
                <a:gd name="connsiteY23" fmla="*/ 38759 h 266070"/>
                <a:gd name="connsiteX24" fmla="*/ 922036 w 1054549"/>
                <a:gd name="connsiteY24" fmla="*/ 10482 h 266070"/>
                <a:gd name="connsiteX25" fmla="*/ 1022877 w 1054549"/>
                <a:gd name="connsiteY25" fmla="*/ 0 h 266070"/>
                <a:gd name="connsiteX26" fmla="*/ 1037275 w 1054549"/>
                <a:gd name="connsiteY26" fmla="*/ 8408 h 266070"/>
                <a:gd name="connsiteX27" fmla="*/ 1018443 w 1054549"/>
                <a:gd name="connsiteY27" fmla="*/ 165113 h 266070"/>
                <a:gd name="connsiteX28" fmla="*/ 1018443 w 1054549"/>
                <a:gd name="connsiteY28" fmla="*/ 165113 h 26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4549" h="266070">
                  <a:moveTo>
                    <a:pt x="1018443" y="165113"/>
                  </a:moveTo>
                  <a:cubicBezTo>
                    <a:pt x="973867" y="156590"/>
                    <a:pt x="929983" y="166784"/>
                    <a:pt x="886156" y="171391"/>
                  </a:cubicBezTo>
                  <a:cubicBezTo>
                    <a:pt x="773105" y="183369"/>
                    <a:pt x="660169" y="196155"/>
                    <a:pt x="546658" y="202893"/>
                  </a:cubicBezTo>
                  <a:cubicBezTo>
                    <a:pt x="433146" y="209631"/>
                    <a:pt x="319288" y="213259"/>
                    <a:pt x="206295" y="224490"/>
                  </a:cubicBezTo>
                  <a:cubicBezTo>
                    <a:pt x="143463" y="230767"/>
                    <a:pt x="81553" y="248505"/>
                    <a:pt x="20391" y="266070"/>
                  </a:cubicBezTo>
                  <a:cubicBezTo>
                    <a:pt x="10025" y="260542"/>
                    <a:pt x="8931" y="253285"/>
                    <a:pt x="16187" y="244358"/>
                  </a:cubicBezTo>
                  <a:cubicBezTo>
                    <a:pt x="99176" y="224144"/>
                    <a:pt x="181704" y="201799"/>
                    <a:pt x="267514" y="195752"/>
                  </a:cubicBezTo>
                  <a:cubicBezTo>
                    <a:pt x="355168" y="189589"/>
                    <a:pt x="442706" y="180835"/>
                    <a:pt x="530532" y="178302"/>
                  </a:cubicBezTo>
                  <a:cubicBezTo>
                    <a:pt x="650149" y="174846"/>
                    <a:pt x="767692" y="150831"/>
                    <a:pt x="887135" y="146684"/>
                  </a:cubicBezTo>
                  <a:cubicBezTo>
                    <a:pt x="920941" y="145533"/>
                    <a:pt x="954402" y="138736"/>
                    <a:pt x="988265" y="136663"/>
                  </a:cubicBezTo>
                  <a:cubicBezTo>
                    <a:pt x="1003700" y="135742"/>
                    <a:pt x="1013202" y="126527"/>
                    <a:pt x="1018155" y="112245"/>
                  </a:cubicBezTo>
                  <a:cubicBezTo>
                    <a:pt x="1020516" y="105334"/>
                    <a:pt x="1021956" y="98193"/>
                    <a:pt x="1023223" y="90994"/>
                  </a:cubicBezTo>
                  <a:cubicBezTo>
                    <a:pt x="1031055" y="47225"/>
                    <a:pt x="1025527" y="41293"/>
                    <a:pt x="982218" y="44403"/>
                  </a:cubicBezTo>
                  <a:cubicBezTo>
                    <a:pt x="945993" y="46994"/>
                    <a:pt x="909769" y="46821"/>
                    <a:pt x="873429" y="48837"/>
                  </a:cubicBezTo>
                  <a:cubicBezTo>
                    <a:pt x="755655" y="55460"/>
                    <a:pt x="639206" y="73544"/>
                    <a:pt x="522412" y="87596"/>
                  </a:cubicBezTo>
                  <a:cubicBezTo>
                    <a:pt x="456585" y="95486"/>
                    <a:pt x="390932" y="100381"/>
                    <a:pt x="324760" y="98653"/>
                  </a:cubicBezTo>
                  <a:cubicBezTo>
                    <a:pt x="302011" y="98020"/>
                    <a:pt x="279723" y="100381"/>
                    <a:pt x="257609" y="105967"/>
                  </a:cubicBezTo>
                  <a:cubicBezTo>
                    <a:pt x="187175" y="123648"/>
                    <a:pt x="115244" y="134590"/>
                    <a:pt x="44234" y="149506"/>
                  </a:cubicBezTo>
                  <a:cubicBezTo>
                    <a:pt x="30815" y="152328"/>
                    <a:pt x="16993" y="154459"/>
                    <a:pt x="4381" y="145935"/>
                  </a:cubicBezTo>
                  <a:cubicBezTo>
                    <a:pt x="-1320" y="137470"/>
                    <a:pt x="-1378" y="128889"/>
                    <a:pt x="3748" y="120250"/>
                  </a:cubicBezTo>
                  <a:cubicBezTo>
                    <a:pt x="27302" y="108271"/>
                    <a:pt x="53852" y="110344"/>
                    <a:pt x="78846" y="105104"/>
                  </a:cubicBezTo>
                  <a:cubicBezTo>
                    <a:pt x="142023" y="91915"/>
                    <a:pt x="204740" y="75675"/>
                    <a:pt x="268954" y="67727"/>
                  </a:cubicBezTo>
                  <a:cubicBezTo>
                    <a:pt x="296195" y="64329"/>
                    <a:pt x="323665" y="59664"/>
                    <a:pt x="350848" y="60586"/>
                  </a:cubicBezTo>
                  <a:cubicBezTo>
                    <a:pt x="439423" y="63696"/>
                    <a:pt x="526040" y="45957"/>
                    <a:pt x="613636" y="38759"/>
                  </a:cubicBezTo>
                  <a:cubicBezTo>
                    <a:pt x="716493" y="30235"/>
                    <a:pt x="818141" y="9905"/>
                    <a:pt x="922036" y="10482"/>
                  </a:cubicBezTo>
                  <a:cubicBezTo>
                    <a:pt x="955496" y="10654"/>
                    <a:pt x="989820" y="8869"/>
                    <a:pt x="1022877" y="0"/>
                  </a:cubicBezTo>
                  <a:cubicBezTo>
                    <a:pt x="1029270" y="58"/>
                    <a:pt x="1034568" y="2073"/>
                    <a:pt x="1037275" y="8408"/>
                  </a:cubicBezTo>
                  <a:cubicBezTo>
                    <a:pt x="1065840" y="63005"/>
                    <a:pt x="1058584" y="122842"/>
                    <a:pt x="1018443" y="165113"/>
                  </a:cubicBezTo>
                  <a:lnTo>
                    <a:pt x="1018443" y="165113"/>
                  </a:lnTo>
                  <a:close/>
                </a:path>
              </a:pathLst>
            </a:custGeom>
            <a:solidFill>
              <a:srgbClr val="83A7A0"/>
            </a:solidFill>
            <a:ln w="574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5457CF1-DA9C-4491-90CF-7DCC3DE3129A}"/>
                </a:ext>
              </a:extLst>
            </p:cNvPr>
            <p:cNvSpPr/>
            <p:nvPr/>
          </p:nvSpPr>
          <p:spPr>
            <a:xfrm>
              <a:off x="2229912" y="4054643"/>
              <a:ext cx="1082721" cy="157085"/>
            </a:xfrm>
            <a:custGeom>
              <a:avLst/>
              <a:gdLst>
                <a:gd name="connsiteX0" fmla="*/ 1061050 w 1082721"/>
                <a:gd name="connsiteY0" fmla="*/ 145072 h 157085"/>
                <a:gd name="connsiteX1" fmla="*/ 1050856 w 1082721"/>
                <a:gd name="connsiteY1" fmla="*/ 140177 h 157085"/>
                <a:gd name="connsiteX2" fmla="*/ 1049935 w 1082721"/>
                <a:gd name="connsiteY2" fmla="*/ 107695 h 157085"/>
                <a:gd name="connsiteX3" fmla="*/ 1052353 w 1082721"/>
                <a:gd name="connsiteY3" fmla="*/ 52466 h 157085"/>
                <a:gd name="connsiteX4" fmla="*/ 1015956 w 1082721"/>
                <a:gd name="connsiteY4" fmla="*/ 25570 h 157085"/>
                <a:gd name="connsiteX5" fmla="*/ 794807 w 1082721"/>
                <a:gd name="connsiteY5" fmla="*/ 50968 h 157085"/>
                <a:gd name="connsiteX6" fmla="*/ 436476 w 1082721"/>
                <a:gd name="connsiteY6" fmla="*/ 88806 h 157085"/>
                <a:gd name="connsiteX7" fmla="*/ 50731 w 1082721"/>
                <a:gd name="connsiteY7" fmla="*/ 152443 h 157085"/>
                <a:gd name="connsiteX8" fmla="*/ 10187 w 1082721"/>
                <a:gd name="connsiteY8" fmla="*/ 154978 h 157085"/>
                <a:gd name="connsiteX9" fmla="*/ 9439 w 1082721"/>
                <a:gd name="connsiteY9" fmla="*/ 126758 h 157085"/>
                <a:gd name="connsiteX10" fmla="*/ 158714 w 1082721"/>
                <a:gd name="connsiteY10" fmla="*/ 99921 h 157085"/>
                <a:gd name="connsiteX11" fmla="*/ 415916 w 1082721"/>
                <a:gd name="connsiteY11" fmla="*/ 62141 h 157085"/>
                <a:gd name="connsiteX12" fmla="*/ 609997 w 1082721"/>
                <a:gd name="connsiteY12" fmla="*/ 40487 h 157085"/>
                <a:gd name="connsiteX13" fmla="*/ 785535 w 1082721"/>
                <a:gd name="connsiteY13" fmla="*/ 24591 h 157085"/>
                <a:gd name="connsiteX14" fmla="*/ 1004150 w 1082721"/>
                <a:gd name="connsiteY14" fmla="*/ 3110 h 157085"/>
                <a:gd name="connsiteX15" fmla="*/ 1061971 w 1082721"/>
                <a:gd name="connsiteY15" fmla="*/ 0 h 157085"/>
                <a:gd name="connsiteX16" fmla="*/ 1061050 w 1082721"/>
                <a:gd name="connsiteY16" fmla="*/ 145072 h 157085"/>
                <a:gd name="connsiteX17" fmla="*/ 1061050 w 1082721"/>
                <a:gd name="connsiteY17" fmla="*/ 145072 h 15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2721" h="157085">
                  <a:moveTo>
                    <a:pt x="1061050" y="145072"/>
                  </a:moveTo>
                  <a:cubicBezTo>
                    <a:pt x="1057652" y="143459"/>
                    <a:pt x="1054254" y="141789"/>
                    <a:pt x="1050856" y="140177"/>
                  </a:cubicBezTo>
                  <a:cubicBezTo>
                    <a:pt x="1042908" y="129580"/>
                    <a:pt x="1046882" y="118465"/>
                    <a:pt x="1049935" y="107695"/>
                  </a:cubicBezTo>
                  <a:cubicBezTo>
                    <a:pt x="1055118" y="89439"/>
                    <a:pt x="1055866" y="71010"/>
                    <a:pt x="1052353" y="52466"/>
                  </a:cubicBezTo>
                  <a:cubicBezTo>
                    <a:pt x="1047689" y="27817"/>
                    <a:pt x="1040778" y="22288"/>
                    <a:pt x="1015956" y="25570"/>
                  </a:cubicBezTo>
                  <a:cubicBezTo>
                    <a:pt x="942412" y="35246"/>
                    <a:pt x="868523" y="43827"/>
                    <a:pt x="794807" y="50968"/>
                  </a:cubicBezTo>
                  <a:cubicBezTo>
                    <a:pt x="675190" y="62544"/>
                    <a:pt x="556150" y="80052"/>
                    <a:pt x="436476" y="88806"/>
                  </a:cubicBezTo>
                  <a:cubicBezTo>
                    <a:pt x="305571" y="98365"/>
                    <a:pt x="177259" y="118638"/>
                    <a:pt x="50731" y="152443"/>
                  </a:cubicBezTo>
                  <a:cubicBezTo>
                    <a:pt x="37485" y="156014"/>
                    <a:pt x="24067" y="159412"/>
                    <a:pt x="10187" y="154978"/>
                  </a:cubicBezTo>
                  <a:cubicBezTo>
                    <a:pt x="-2886" y="145936"/>
                    <a:pt x="-3635" y="136548"/>
                    <a:pt x="9439" y="126758"/>
                  </a:cubicBezTo>
                  <a:cubicBezTo>
                    <a:pt x="60694" y="126412"/>
                    <a:pt x="108898" y="108847"/>
                    <a:pt x="158714" y="99921"/>
                  </a:cubicBezTo>
                  <a:cubicBezTo>
                    <a:pt x="244064" y="84601"/>
                    <a:pt x="328435" y="65596"/>
                    <a:pt x="415916" y="62141"/>
                  </a:cubicBezTo>
                  <a:cubicBezTo>
                    <a:pt x="480763" y="59549"/>
                    <a:pt x="545265" y="47282"/>
                    <a:pt x="609997" y="40487"/>
                  </a:cubicBezTo>
                  <a:cubicBezTo>
                    <a:pt x="668394" y="34324"/>
                    <a:pt x="726964" y="28968"/>
                    <a:pt x="785535" y="24591"/>
                  </a:cubicBezTo>
                  <a:cubicBezTo>
                    <a:pt x="858560" y="19120"/>
                    <a:pt x="931585" y="12900"/>
                    <a:pt x="1004150" y="3110"/>
                  </a:cubicBezTo>
                  <a:cubicBezTo>
                    <a:pt x="1023558" y="518"/>
                    <a:pt x="1042736" y="691"/>
                    <a:pt x="1061971" y="0"/>
                  </a:cubicBezTo>
                  <a:cubicBezTo>
                    <a:pt x="1090018" y="39968"/>
                    <a:pt x="1089557" y="112245"/>
                    <a:pt x="1061050" y="145072"/>
                  </a:cubicBezTo>
                  <a:lnTo>
                    <a:pt x="1061050" y="145072"/>
                  </a:lnTo>
                  <a:close/>
                </a:path>
              </a:pathLst>
            </a:custGeom>
            <a:solidFill>
              <a:srgbClr val="E6CA77"/>
            </a:solidFill>
            <a:ln w="574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57F9F77-70FB-49DB-BFE6-92A07A9EAD76}"/>
                </a:ext>
              </a:extLst>
            </p:cNvPr>
            <p:cNvSpPr/>
            <p:nvPr/>
          </p:nvSpPr>
          <p:spPr>
            <a:xfrm>
              <a:off x="1434962" y="1001864"/>
              <a:ext cx="851249" cy="1029766"/>
            </a:xfrm>
            <a:custGeom>
              <a:avLst/>
              <a:gdLst>
                <a:gd name="connsiteX0" fmla="*/ 42864 w 851249"/>
                <a:gd name="connsiteY0" fmla="*/ 686193 h 1029766"/>
                <a:gd name="connsiteX1" fmla="*/ 3760 w 851249"/>
                <a:gd name="connsiteY1" fmla="*/ 638623 h 1029766"/>
                <a:gd name="connsiteX2" fmla="*/ 12744 w 851249"/>
                <a:gd name="connsiteY2" fmla="*/ 494588 h 1029766"/>
                <a:gd name="connsiteX3" fmla="*/ 45283 w 851249"/>
                <a:gd name="connsiteY3" fmla="*/ 441489 h 1029766"/>
                <a:gd name="connsiteX4" fmla="*/ 80644 w 851249"/>
                <a:gd name="connsiteY4" fmla="*/ 379176 h 1029766"/>
                <a:gd name="connsiteX5" fmla="*/ 124240 w 851249"/>
                <a:gd name="connsiteY5" fmla="*/ 205424 h 1029766"/>
                <a:gd name="connsiteX6" fmla="*/ 183213 w 851249"/>
                <a:gd name="connsiteY6" fmla="*/ 104179 h 1029766"/>
                <a:gd name="connsiteX7" fmla="*/ 276165 w 851249"/>
                <a:gd name="connsiteY7" fmla="*/ 26316 h 1029766"/>
                <a:gd name="connsiteX8" fmla="*/ 372457 w 851249"/>
                <a:gd name="connsiteY8" fmla="*/ 13531 h 1029766"/>
                <a:gd name="connsiteX9" fmla="*/ 481995 w 851249"/>
                <a:gd name="connsiteY9" fmla="*/ 10651 h 1029766"/>
                <a:gd name="connsiteX10" fmla="*/ 629082 w 851249"/>
                <a:gd name="connsiteY10" fmla="*/ 49122 h 1029766"/>
                <a:gd name="connsiteX11" fmla="*/ 692029 w 851249"/>
                <a:gd name="connsiteY11" fmla="*/ 148869 h 1029766"/>
                <a:gd name="connsiteX12" fmla="*/ 818557 w 851249"/>
                <a:gd name="connsiteY12" fmla="*/ 473855 h 1029766"/>
                <a:gd name="connsiteX13" fmla="*/ 848389 w 851249"/>
                <a:gd name="connsiteY13" fmla="*/ 570147 h 1029766"/>
                <a:gd name="connsiteX14" fmla="*/ 842342 w 851249"/>
                <a:gd name="connsiteY14" fmla="*/ 648817 h 1029766"/>
                <a:gd name="connsiteX15" fmla="*/ 821955 w 851249"/>
                <a:gd name="connsiteY15" fmla="*/ 738774 h 1029766"/>
                <a:gd name="connsiteX16" fmla="*/ 729406 w 851249"/>
                <a:gd name="connsiteY16" fmla="*/ 893233 h 1029766"/>
                <a:gd name="connsiteX17" fmla="*/ 642559 w 851249"/>
                <a:gd name="connsiteY17" fmla="*/ 962860 h 1029766"/>
                <a:gd name="connsiteX18" fmla="*/ 327248 w 851249"/>
                <a:gd name="connsiteY18" fmla="*/ 996493 h 1029766"/>
                <a:gd name="connsiteX19" fmla="*/ 172847 w 851249"/>
                <a:gd name="connsiteY19" fmla="*/ 901584 h 1029766"/>
                <a:gd name="connsiteX20" fmla="*/ 148659 w 851249"/>
                <a:gd name="connsiteY20" fmla="*/ 892369 h 1029766"/>
                <a:gd name="connsiteX21" fmla="*/ 71659 w 851249"/>
                <a:gd name="connsiteY21" fmla="*/ 762501 h 1029766"/>
                <a:gd name="connsiteX22" fmla="*/ 42864 w 851249"/>
                <a:gd name="connsiteY22" fmla="*/ 686193 h 1029766"/>
                <a:gd name="connsiteX23" fmla="*/ 42864 w 851249"/>
                <a:gd name="connsiteY23" fmla="*/ 686193 h 102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1249" h="1029766">
                  <a:moveTo>
                    <a:pt x="42864" y="686193"/>
                  </a:moveTo>
                  <a:cubicBezTo>
                    <a:pt x="16372" y="681413"/>
                    <a:pt x="7330" y="662811"/>
                    <a:pt x="3760" y="638623"/>
                  </a:cubicBezTo>
                  <a:cubicBezTo>
                    <a:pt x="-3382" y="589901"/>
                    <a:pt x="-329" y="541870"/>
                    <a:pt x="12744" y="494588"/>
                  </a:cubicBezTo>
                  <a:cubicBezTo>
                    <a:pt x="18445" y="473971"/>
                    <a:pt x="29330" y="455945"/>
                    <a:pt x="45283" y="441489"/>
                  </a:cubicBezTo>
                  <a:cubicBezTo>
                    <a:pt x="63885" y="424500"/>
                    <a:pt x="74597" y="403134"/>
                    <a:pt x="80644" y="379176"/>
                  </a:cubicBezTo>
                  <a:cubicBezTo>
                    <a:pt x="95214" y="321297"/>
                    <a:pt x="109382" y="263245"/>
                    <a:pt x="124240" y="205424"/>
                  </a:cubicBezTo>
                  <a:cubicBezTo>
                    <a:pt x="134261" y="166204"/>
                    <a:pt x="153208" y="131823"/>
                    <a:pt x="183213" y="104179"/>
                  </a:cubicBezTo>
                  <a:cubicBezTo>
                    <a:pt x="212988" y="76823"/>
                    <a:pt x="243108" y="49928"/>
                    <a:pt x="276165" y="26316"/>
                  </a:cubicBezTo>
                  <a:cubicBezTo>
                    <a:pt x="306112" y="5007"/>
                    <a:pt x="338421" y="-521"/>
                    <a:pt x="372457" y="13531"/>
                  </a:cubicBezTo>
                  <a:cubicBezTo>
                    <a:pt x="409776" y="28965"/>
                    <a:pt x="444503" y="27871"/>
                    <a:pt x="481995" y="10651"/>
                  </a:cubicBezTo>
                  <a:cubicBezTo>
                    <a:pt x="539644" y="-15726"/>
                    <a:pt x="586983" y="10594"/>
                    <a:pt x="629082" y="49122"/>
                  </a:cubicBezTo>
                  <a:cubicBezTo>
                    <a:pt x="658972" y="76478"/>
                    <a:pt x="676307" y="112242"/>
                    <a:pt x="692029" y="148869"/>
                  </a:cubicBezTo>
                  <a:cubicBezTo>
                    <a:pt x="738045" y="255701"/>
                    <a:pt x="779625" y="364317"/>
                    <a:pt x="818557" y="473855"/>
                  </a:cubicBezTo>
                  <a:cubicBezTo>
                    <a:pt x="829787" y="505473"/>
                    <a:pt x="850635" y="534268"/>
                    <a:pt x="848389" y="570147"/>
                  </a:cubicBezTo>
                  <a:cubicBezTo>
                    <a:pt x="856164" y="597043"/>
                    <a:pt x="846028" y="622901"/>
                    <a:pt x="842342" y="648817"/>
                  </a:cubicBezTo>
                  <a:cubicBezTo>
                    <a:pt x="838023" y="679110"/>
                    <a:pt x="829729" y="708942"/>
                    <a:pt x="821955" y="738774"/>
                  </a:cubicBezTo>
                  <a:cubicBezTo>
                    <a:pt x="806117" y="799360"/>
                    <a:pt x="771793" y="848715"/>
                    <a:pt x="729406" y="893233"/>
                  </a:cubicBezTo>
                  <a:cubicBezTo>
                    <a:pt x="699516" y="915290"/>
                    <a:pt x="671642" y="939824"/>
                    <a:pt x="642559" y="962860"/>
                  </a:cubicBezTo>
                  <a:cubicBezTo>
                    <a:pt x="544597" y="1040723"/>
                    <a:pt x="438687" y="1048844"/>
                    <a:pt x="327248" y="996493"/>
                  </a:cubicBezTo>
                  <a:cubicBezTo>
                    <a:pt x="272364" y="970750"/>
                    <a:pt x="220993" y="938615"/>
                    <a:pt x="172847" y="901584"/>
                  </a:cubicBezTo>
                  <a:cubicBezTo>
                    <a:pt x="165418" y="895882"/>
                    <a:pt x="157873" y="892369"/>
                    <a:pt x="148659" y="892369"/>
                  </a:cubicBezTo>
                  <a:cubicBezTo>
                    <a:pt x="120439" y="850616"/>
                    <a:pt x="90492" y="809726"/>
                    <a:pt x="71659" y="762501"/>
                  </a:cubicBezTo>
                  <a:cubicBezTo>
                    <a:pt x="61523" y="737219"/>
                    <a:pt x="46607" y="713779"/>
                    <a:pt x="42864" y="686193"/>
                  </a:cubicBezTo>
                  <a:lnTo>
                    <a:pt x="42864" y="686193"/>
                  </a:lnTo>
                  <a:close/>
                </a:path>
              </a:pathLst>
            </a:custGeom>
            <a:solidFill>
              <a:srgbClr val="EEC188"/>
            </a:solidFill>
            <a:ln w="574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889C7D5-AAF2-4131-A44E-4907D75B97FF}"/>
                </a:ext>
              </a:extLst>
            </p:cNvPr>
            <p:cNvSpPr/>
            <p:nvPr/>
          </p:nvSpPr>
          <p:spPr>
            <a:xfrm>
              <a:off x="1524239" y="1886084"/>
              <a:ext cx="646240" cy="375163"/>
            </a:xfrm>
            <a:custGeom>
              <a:avLst/>
              <a:gdLst>
                <a:gd name="connsiteX0" fmla="*/ 59900 w 646240"/>
                <a:gd name="connsiteY0" fmla="*/ 6075 h 375163"/>
                <a:gd name="connsiteX1" fmla="*/ 85125 w 646240"/>
                <a:gd name="connsiteY1" fmla="*/ 10049 h 375163"/>
                <a:gd name="connsiteX2" fmla="*/ 274081 w 646240"/>
                <a:gd name="connsiteY2" fmla="*/ 120163 h 375163"/>
                <a:gd name="connsiteX3" fmla="*/ 570962 w 646240"/>
                <a:gd name="connsiteY3" fmla="*/ 56352 h 375163"/>
                <a:gd name="connsiteX4" fmla="*/ 637652 w 646240"/>
                <a:gd name="connsiteY4" fmla="*/ 6190 h 375163"/>
                <a:gd name="connsiteX5" fmla="*/ 637595 w 646240"/>
                <a:gd name="connsiteY5" fmla="*/ 93556 h 375163"/>
                <a:gd name="connsiteX6" fmla="*/ 612312 w 646240"/>
                <a:gd name="connsiteY6" fmla="*/ 202748 h 375163"/>
                <a:gd name="connsiteX7" fmla="*/ 603386 w 646240"/>
                <a:gd name="connsiteY7" fmla="*/ 302553 h 375163"/>
                <a:gd name="connsiteX8" fmla="*/ 583171 w 646240"/>
                <a:gd name="connsiteY8" fmla="*/ 308888 h 375163"/>
                <a:gd name="connsiteX9" fmla="*/ 504675 w 646240"/>
                <a:gd name="connsiteY9" fmla="*/ 336244 h 375163"/>
                <a:gd name="connsiteX10" fmla="*/ 298096 w 646240"/>
                <a:gd name="connsiteY10" fmla="*/ 341946 h 375163"/>
                <a:gd name="connsiteX11" fmla="*/ 208657 w 646240"/>
                <a:gd name="connsiteY11" fmla="*/ 299962 h 375163"/>
                <a:gd name="connsiteX12" fmla="*/ 32141 w 646240"/>
                <a:gd name="connsiteY12" fmla="*/ 322019 h 375163"/>
                <a:gd name="connsiteX13" fmla="*/ 20738 w 646240"/>
                <a:gd name="connsiteY13" fmla="*/ 325935 h 375163"/>
                <a:gd name="connsiteX14" fmla="*/ 63 w 646240"/>
                <a:gd name="connsiteY14" fmla="*/ 301862 h 375163"/>
                <a:gd name="connsiteX15" fmla="*/ 21141 w 646240"/>
                <a:gd name="connsiteY15" fmla="*/ 262355 h 375163"/>
                <a:gd name="connsiteX16" fmla="*/ 62952 w 646240"/>
                <a:gd name="connsiteY16" fmla="*/ 144754 h 375163"/>
                <a:gd name="connsiteX17" fmla="*/ 74182 w 646240"/>
                <a:gd name="connsiteY17" fmla="*/ 122063 h 375163"/>
                <a:gd name="connsiteX18" fmla="*/ 75852 w 646240"/>
                <a:gd name="connsiteY18" fmla="*/ 133006 h 375163"/>
                <a:gd name="connsiteX19" fmla="*/ 75910 w 646240"/>
                <a:gd name="connsiteY19" fmla="*/ 78640 h 375163"/>
                <a:gd name="connsiteX20" fmla="*/ 71072 w 646240"/>
                <a:gd name="connsiteY20" fmla="*/ 84859 h 375163"/>
                <a:gd name="connsiteX21" fmla="*/ 59900 w 646240"/>
                <a:gd name="connsiteY21" fmla="*/ 6075 h 375163"/>
                <a:gd name="connsiteX22" fmla="*/ 59900 w 646240"/>
                <a:gd name="connsiteY22" fmla="*/ 6075 h 37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6240" h="375163">
                  <a:moveTo>
                    <a:pt x="59900" y="6075"/>
                  </a:moveTo>
                  <a:cubicBezTo>
                    <a:pt x="70554" y="-6941"/>
                    <a:pt x="77292" y="4117"/>
                    <a:pt x="85125" y="10049"/>
                  </a:cubicBezTo>
                  <a:cubicBezTo>
                    <a:pt x="143752" y="54279"/>
                    <a:pt x="204741" y="95399"/>
                    <a:pt x="274081" y="120163"/>
                  </a:cubicBezTo>
                  <a:cubicBezTo>
                    <a:pt x="385174" y="159785"/>
                    <a:pt x="483884" y="134848"/>
                    <a:pt x="570962" y="56352"/>
                  </a:cubicBezTo>
                  <a:cubicBezTo>
                    <a:pt x="591522" y="37865"/>
                    <a:pt x="611564" y="17766"/>
                    <a:pt x="637652" y="6190"/>
                  </a:cubicBezTo>
                  <a:cubicBezTo>
                    <a:pt x="649055" y="35331"/>
                    <a:pt x="649171" y="64472"/>
                    <a:pt x="637595" y="93556"/>
                  </a:cubicBezTo>
                  <a:cubicBezTo>
                    <a:pt x="635291" y="131393"/>
                    <a:pt x="626710" y="167560"/>
                    <a:pt x="612312" y="202748"/>
                  </a:cubicBezTo>
                  <a:cubicBezTo>
                    <a:pt x="599239" y="234769"/>
                    <a:pt x="604365" y="269093"/>
                    <a:pt x="603386" y="302553"/>
                  </a:cubicBezTo>
                  <a:cubicBezTo>
                    <a:pt x="597857" y="308370"/>
                    <a:pt x="590485" y="308888"/>
                    <a:pt x="583171" y="308888"/>
                  </a:cubicBezTo>
                  <a:cubicBezTo>
                    <a:pt x="553742" y="308888"/>
                    <a:pt x="526617" y="317527"/>
                    <a:pt x="504675" y="336244"/>
                  </a:cubicBezTo>
                  <a:cubicBezTo>
                    <a:pt x="436890" y="394123"/>
                    <a:pt x="367896" y="380071"/>
                    <a:pt x="298096" y="341946"/>
                  </a:cubicBezTo>
                  <a:cubicBezTo>
                    <a:pt x="269070" y="326108"/>
                    <a:pt x="241772" y="306527"/>
                    <a:pt x="208657" y="299962"/>
                  </a:cubicBezTo>
                  <a:cubicBezTo>
                    <a:pt x="147496" y="287810"/>
                    <a:pt x="88292" y="293224"/>
                    <a:pt x="32141" y="322019"/>
                  </a:cubicBezTo>
                  <a:cubicBezTo>
                    <a:pt x="28513" y="323862"/>
                    <a:pt x="24596" y="324783"/>
                    <a:pt x="20738" y="325935"/>
                  </a:cubicBezTo>
                  <a:cubicBezTo>
                    <a:pt x="7319" y="323516"/>
                    <a:pt x="-801" y="316548"/>
                    <a:pt x="63" y="301862"/>
                  </a:cubicBezTo>
                  <a:cubicBezTo>
                    <a:pt x="408" y="285161"/>
                    <a:pt x="11696" y="273758"/>
                    <a:pt x="21141" y="262355"/>
                  </a:cubicBezTo>
                  <a:cubicBezTo>
                    <a:pt x="49533" y="228031"/>
                    <a:pt x="63816" y="189387"/>
                    <a:pt x="62952" y="144754"/>
                  </a:cubicBezTo>
                  <a:cubicBezTo>
                    <a:pt x="62779" y="136115"/>
                    <a:pt x="60476" y="124597"/>
                    <a:pt x="74182" y="122063"/>
                  </a:cubicBezTo>
                  <a:cubicBezTo>
                    <a:pt x="77235" y="127074"/>
                    <a:pt x="75795" y="131969"/>
                    <a:pt x="75852" y="133006"/>
                  </a:cubicBezTo>
                  <a:cubicBezTo>
                    <a:pt x="74470" y="116016"/>
                    <a:pt x="68654" y="94765"/>
                    <a:pt x="75910" y="78640"/>
                  </a:cubicBezTo>
                  <a:cubicBezTo>
                    <a:pt x="75852" y="78352"/>
                    <a:pt x="77465" y="83592"/>
                    <a:pt x="71072" y="84859"/>
                  </a:cubicBezTo>
                  <a:cubicBezTo>
                    <a:pt x="58518" y="59865"/>
                    <a:pt x="54544" y="33604"/>
                    <a:pt x="59900" y="6075"/>
                  </a:cubicBezTo>
                  <a:lnTo>
                    <a:pt x="59900" y="6075"/>
                  </a:lnTo>
                  <a:close/>
                </a:path>
              </a:pathLst>
            </a:custGeom>
            <a:solidFill>
              <a:srgbClr val="DCB17C"/>
            </a:solidFill>
            <a:ln w="574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11E80DA-5927-4C8B-90F8-AD9E1C33932B}"/>
                </a:ext>
              </a:extLst>
            </p:cNvPr>
            <p:cNvSpPr/>
            <p:nvPr/>
          </p:nvSpPr>
          <p:spPr>
            <a:xfrm>
              <a:off x="1545668" y="2173699"/>
              <a:ext cx="730599" cy="274370"/>
            </a:xfrm>
            <a:custGeom>
              <a:avLst/>
              <a:gdLst>
                <a:gd name="connsiteX0" fmla="*/ 0 w 730599"/>
                <a:gd name="connsiteY0" fmla="*/ 39127 h 274370"/>
                <a:gd name="connsiteX1" fmla="*/ 73025 w 730599"/>
                <a:gd name="connsiteY1" fmla="*/ 6588 h 274370"/>
                <a:gd name="connsiteX2" fmla="*/ 286112 w 730599"/>
                <a:gd name="connsiteY2" fmla="*/ 51682 h 274370"/>
                <a:gd name="connsiteX3" fmla="*/ 416901 w 730599"/>
                <a:gd name="connsiteY3" fmla="*/ 79095 h 274370"/>
                <a:gd name="connsiteX4" fmla="*/ 471382 w 730599"/>
                <a:gd name="connsiteY4" fmla="*/ 48859 h 274370"/>
                <a:gd name="connsiteX5" fmla="*/ 581899 w 730599"/>
                <a:gd name="connsiteY5" fmla="*/ 15802 h 274370"/>
                <a:gd name="connsiteX6" fmla="*/ 730599 w 730599"/>
                <a:gd name="connsiteY6" fmla="*/ 179937 h 274370"/>
                <a:gd name="connsiteX7" fmla="*/ 543544 w 730599"/>
                <a:gd name="connsiteY7" fmla="*/ 267532 h 274370"/>
                <a:gd name="connsiteX8" fmla="*/ 315138 w 730599"/>
                <a:gd name="connsiteY8" fmla="*/ 258779 h 274370"/>
                <a:gd name="connsiteX9" fmla="*/ 285478 w 730599"/>
                <a:gd name="connsiteY9" fmla="*/ 244669 h 274370"/>
                <a:gd name="connsiteX10" fmla="*/ 309494 w 730599"/>
                <a:gd name="connsiteY10" fmla="*/ 230329 h 274370"/>
                <a:gd name="connsiteX11" fmla="*/ 268719 w 730599"/>
                <a:gd name="connsiteY11" fmla="*/ 227219 h 274370"/>
                <a:gd name="connsiteX12" fmla="*/ 136836 w 730599"/>
                <a:gd name="connsiteY12" fmla="*/ 156900 h 274370"/>
                <a:gd name="connsiteX13" fmla="*/ 56151 w 730599"/>
                <a:gd name="connsiteY13" fmla="*/ 76791 h 274370"/>
                <a:gd name="connsiteX14" fmla="*/ 0 w 730599"/>
                <a:gd name="connsiteY14" fmla="*/ 39127 h 274370"/>
                <a:gd name="connsiteX15" fmla="*/ 0 w 730599"/>
                <a:gd name="connsiteY15" fmla="*/ 39127 h 2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0599" h="274370">
                  <a:moveTo>
                    <a:pt x="0" y="39127"/>
                  </a:moveTo>
                  <a:cubicBezTo>
                    <a:pt x="18026" y="14305"/>
                    <a:pt x="47109" y="12692"/>
                    <a:pt x="73025" y="6588"/>
                  </a:cubicBezTo>
                  <a:cubicBezTo>
                    <a:pt x="150716" y="-11784"/>
                    <a:pt x="219825" y="9870"/>
                    <a:pt x="286112" y="51682"/>
                  </a:cubicBezTo>
                  <a:cubicBezTo>
                    <a:pt x="324928" y="76158"/>
                    <a:pt x="369216" y="89404"/>
                    <a:pt x="416901" y="79095"/>
                  </a:cubicBezTo>
                  <a:cubicBezTo>
                    <a:pt x="438210" y="74487"/>
                    <a:pt x="454853" y="61242"/>
                    <a:pt x="471382" y="48859"/>
                  </a:cubicBezTo>
                  <a:cubicBezTo>
                    <a:pt x="504497" y="23980"/>
                    <a:pt x="540664" y="11944"/>
                    <a:pt x="581899" y="15802"/>
                  </a:cubicBezTo>
                  <a:cubicBezTo>
                    <a:pt x="611040" y="89058"/>
                    <a:pt x="667710" y="137377"/>
                    <a:pt x="730599" y="179937"/>
                  </a:cubicBezTo>
                  <a:cubicBezTo>
                    <a:pt x="680553" y="235454"/>
                    <a:pt x="613747" y="256475"/>
                    <a:pt x="543544" y="267532"/>
                  </a:cubicBezTo>
                  <a:cubicBezTo>
                    <a:pt x="467178" y="279569"/>
                    <a:pt x="390697" y="275134"/>
                    <a:pt x="315138" y="258779"/>
                  </a:cubicBezTo>
                  <a:cubicBezTo>
                    <a:pt x="304368" y="256475"/>
                    <a:pt x="292505" y="255438"/>
                    <a:pt x="285478" y="244669"/>
                  </a:cubicBezTo>
                  <a:cubicBezTo>
                    <a:pt x="292332" y="239774"/>
                    <a:pt x="303159" y="242192"/>
                    <a:pt x="309494" y="230329"/>
                  </a:cubicBezTo>
                  <a:cubicBezTo>
                    <a:pt x="294693" y="229234"/>
                    <a:pt x="281620" y="229004"/>
                    <a:pt x="268719" y="227219"/>
                  </a:cubicBezTo>
                  <a:cubicBezTo>
                    <a:pt x="216254" y="219905"/>
                    <a:pt x="173752" y="193586"/>
                    <a:pt x="136836" y="156900"/>
                  </a:cubicBezTo>
                  <a:cubicBezTo>
                    <a:pt x="109941" y="130236"/>
                    <a:pt x="83449" y="103053"/>
                    <a:pt x="56151" y="76791"/>
                  </a:cubicBezTo>
                  <a:cubicBezTo>
                    <a:pt x="39738" y="61011"/>
                    <a:pt x="19638" y="50299"/>
                    <a:pt x="0" y="39127"/>
                  </a:cubicBezTo>
                  <a:lnTo>
                    <a:pt x="0" y="39127"/>
                  </a:lnTo>
                  <a:close/>
                </a:path>
              </a:pathLst>
            </a:custGeom>
            <a:solidFill>
              <a:srgbClr val="EEC188"/>
            </a:solidFill>
            <a:ln w="5747"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8256D7A-6CE8-42FF-AA9C-0A8E11B6BAF0}"/>
                </a:ext>
              </a:extLst>
            </p:cNvPr>
            <p:cNvSpPr/>
            <p:nvPr/>
          </p:nvSpPr>
          <p:spPr>
            <a:xfrm>
              <a:off x="1453168" y="1687789"/>
              <a:ext cx="148744" cy="500791"/>
            </a:xfrm>
            <a:custGeom>
              <a:avLst/>
              <a:gdLst>
                <a:gd name="connsiteX0" fmla="*/ 131777 w 148744"/>
                <a:gd name="connsiteY0" fmla="*/ 204716 h 500791"/>
                <a:gd name="connsiteX1" fmla="*/ 145081 w 148744"/>
                <a:gd name="connsiteY1" fmla="*/ 283846 h 500791"/>
                <a:gd name="connsiteX2" fmla="*/ 145196 w 148744"/>
                <a:gd name="connsiteY2" fmla="*/ 320416 h 500791"/>
                <a:gd name="connsiteX3" fmla="*/ 143353 w 148744"/>
                <a:gd name="connsiteY3" fmla="*/ 324793 h 500791"/>
                <a:gd name="connsiteX4" fmla="*/ 71595 w 148744"/>
                <a:gd name="connsiteY4" fmla="*/ 500791 h 500791"/>
                <a:gd name="connsiteX5" fmla="*/ 63820 w 148744"/>
                <a:gd name="connsiteY5" fmla="*/ 472975 h 500791"/>
                <a:gd name="connsiteX6" fmla="*/ 72804 w 148744"/>
                <a:gd name="connsiteY6" fmla="*/ 294558 h 500791"/>
                <a:gd name="connsiteX7" fmla="*/ 29150 w 148744"/>
                <a:gd name="connsiteY7" fmla="*/ 106811 h 500791"/>
                <a:gd name="connsiteX8" fmla="*/ 1564 w 148744"/>
                <a:gd name="connsiteY8" fmla="*/ 32116 h 500791"/>
                <a:gd name="connsiteX9" fmla="*/ 24831 w 148744"/>
                <a:gd name="connsiteY9" fmla="*/ 38 h 500791"/>
                <a:gd name="connsiteX10" fmla="*/ 38480 w 148744"/>
                <a:gd name="connsiteY10" fmla="*/ 24744 h 500791"/>
                <a:gd name="connsiteX11" fmla="*/ 111332 w 148744"/>
                <a:gd name="connsiteY11" fmla="*/ 166418 h 500791"/>
                <a:gd name="connsiteX12" fmla="*/ 131777 w 148744"/>
                <a:gd name="connsiteY12" fmla="*/ 204716 h 500791"/>
                <a:gd name="connsiteX13" fmla="*/ 131777 w 148744"/>
                <a:gd name="connsiteY13" fmla="*/ 204716 h 50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744" h="500791">
                  <a:moveTo>
                    <a:pt x="131777" y="204716"/>
                  </a:moveTo>
                  <a:cubicBezTo>
                    <a:pt x="136212" y="231093"/>
                    <a:pt x="140646" y="257470"/>
                    <a:pt x="145081" y="283846"/>
                  </a:cubicBezTo>
                  <a:cubicBezTo>
                    <a:pt x="150033" y="295998"/>
                    <a:pt x="149861" y="308207"/>
                    <a:pt x="145196" y="320416"/>
                  </a:cubicBezTo>
                  <a:cubicBezTo>
                    <a:pt x="144562" y="321856"/>
                    <a:pt x="143295" y="323411"/>
                    <a:pt x="143353" y="324793"/>
                  </a:cubicBezTo>
                  <a:cubicBezTo>
                    <a:pt x="147845" y="394939"/>
                    <a:pt x="113982" y="449593"/>
                    <a:pt x="71595" y="500791"/>
                  </a:cubicBezTo>
                  <a:cubicBezTo>
                    <a:pt x="59731" y="494111"/>
                    <a:pt x="60249" y="482535"/>
                    <a:pt x="63820" y="472975"/>
                  </a:cubicBezTo>
                  <a:cubicBezTo>
                    <a:pt x="85589" y="414290"/>
                    <a:pt x="85589" y="355201"/>
                    <a:pt x="72804" y="294558"/>
                  </a:cubicBezTo>
                  <a:cubicBezTo>
                    <a:pt x="59558" y="231669"/>
                    <a:pt x="54951" y="166936"/>
                    <a:pt x="29150" y="106811"/>
                  </a:cubicBezTo>
                  <a:cubicBezTo>
                    <a:pt x="18726" y="82508"/>
                    <a:pt x="6747" y="58896"/>
                    <a:pt x="1564" y="32116"/>
                  </a:cubicBezTo>
                  <a:cubicBezTo>
                    <a:pt x="-2813" y="9655"/>
                    <a:pt x="1103" y="-711"/>
                    <a:pt x="24831" y="38"/>
                  </a:cubicBezTo>
                  <a:cubicBezTo>
                    <a:pt x="34391" y="5509"/>
                    <a:pt x="35140" y="16048"/>
                    <a:pt x="38480" y="24744"/>
                  </a:cubicBezTo>
                  <a:cubicBezTo>
                    <a:pt x="57370" y="74733"/>
                    <a:pt x="80118" y="122649"/>
                    <a:pt x="111332" y="166418"/>
                  </a:cubicBezTo>
                  <a:cubicBezTo>
                    <a:pt x="119741" y="178109"/>
                    <a:pt x="125097" y="191873"/>
                    <a:pt x="131777" y="204716"/>
                  </a:cubicBezTo>
                  <a:lnTo>
                    <a:pt x="131777" y="204716"/>
                  </a:lnTo>
                  <a:close/>
                </a:path>
              </a:pathLst>
            </a:custGeom>
            <a:solidFill>
              <a:srgbClr val="4B2719"/>
            </a:solidFill>
            <a:ln w="5747"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227551D-B332-4057-A2C2-12BE622F0978}"/>
                </a:ext>
              </a:extLst>
            </p:cNvPr>
            <p:cNvSpPr/>
            <p:nvPr/>
          </p:nvSpPr>
          <p:spPr>
            <a:xfrm>
              <a:off x="2158931" y="1570403"/>
              <a:ext cx="143773" cy="429796"/>
            </a:xfrm>
            <a:custGeom>
              <a:avLst/>
              <a:gdLst>
                <a:gd name="connsiteX0" fmla="*/ 2096 w 143773"/>
                <a:gd name="connsiteY0" fmla="*/ 408776 h 429796"/>
                <a:gd name="connsiteX1" fmla="*/ 2154 w 143773"/>
                <a:gd name="connsiteY1" fmla="*/ 321583 h 429796"/>
                <a:gd name="connsiteX2" fmla="*/ 11599 w 143773"/>
                <a:gd name="connsiteY2" fmla="*/ 307646 h 429796"/>
                <a:gd name="connsiteX3" fmla="*/ 119006 w 143773"/>
                <a:gd name="connsiteY3" fmla="*/ 34838 h 429796"/>
                <a:gd name="connsiteX4" fmla="*/ 124419 w 143773"/>
                <a:gd name="connsiteY4" fmla="*/ 1550 h 429796"/>
                <a:gd name="connsiteX5" fmla="*/ 138184 w 143773"/>
                <a:gd name="connsiteY5" fmla="*/ 14278 h 429796"/>
                <a:gd name="connsiteX6" fmla="*/ 136226 w 143773"/>
                <a:gd name="connsiteY6" fmla="*/ 126580 h 429796"/>
                <a:gd name="connsiteX7" fmla="*/ 14075 w 143773"/>
                <a:gd name="connsiteY7" fmla="*/ 427147 h 429796"/>
                <a:gd name="connsiteX8" fmla="*/ 9813 w 143773"/>
                <a:gd name="connsiteY8" fmla="*/ 429797 h 429796"/>
                <a:gd name="connsiteX9" fmla="*/ 2096 w 143773"/>
                <a:gd name="connsiteY9" fmla="*/ 408776 h 429796"/>
                <a:gd name="connsiteX10" fmla="*/ 2096 w 143773"/>
                <a:gd name="connsiteY10" fmla="*/ 408776 h 42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3" h="429796">
                  <a:moveTo>
                    <a:pt x="2096" y="408776"/>
                  </a:moveTo>
                  <a:cubicBezTo>
                    <a:pt x="-3029" y="379692"/>
                    <a:pt x="2960" y="350609"/>
                    <a:pt x="2154" y="321583"/>
                  </a:cubicBezTo>
                  <a:cubicBezTo>
                    <a:pt x="5264" y="316861"/>
                    <a:pt x="7682" y="311505"/>
                    <a:pt x="11599" y="307646"/>
                  </a:cubicBezTo>
                  <a:cubicBezTo>
                    <a:pt x="86582" y="231971"/>
                    <a:pt x="104378" y="134067"/>
                    <a:pt x="119006" y="34838"/>
                  </a:cubicBezTo>
                  <a:cubicBezTo>
                    <a:pt x="120618" y="23723"/>
                    <a:pt x="122634" y="12665"/>
                    <a:pt x="124419" y="1550"/>
                  </a:cubicBezTo>
                  <a:cubicBezTo>
                    <a:pt x="138299" y="-4324"/>
                    <a:pt x="136513" y="7943"/>
                    <a:pt x="138184" y="14278"/>
                  </a:cubicBezTo>
                  <a:cubicBezTo>
                    <a:pt x="148492" y="51827"/>
                    <a:pt x="142561" y="89376"/>
                    <a:pt x="136226" y="126580"/>
                  </a:cubicBezTo>
                  <a:cubicBezTo>
                    <a:pt x="117566" y="235542"/>
                    <a:pt x="61530" y="329646"/>
                    <a:pt x="14075" y="427147"/>
                  </a:cubicBezTo>
                  <a:cubicBezTo>
                    <a:pt x="13499" y="428299"/>
                    <a:pt x="11484" y="428817"/>
                    <a:pt x="9813" y="429797"/>
                  </a:cubicBezTo>
                  <a:cubicBezTo>
                    <a:pt x="2499" y="424441"/>
                    <a:pt x="10044" y="413671"/>
                    <a:pt x="2096" y="408776"/>
                  </a:cubicBezTo>
                  <a:lnTo>
                    <a:pt x="2096" y="408776"/>
                  </a:lnTo>
                  <a:close/>
                </a:path>
              </a:pathLst>
            </a:custGeom>
            <a:solidFill>
              <a:srgbClr val="4B2919"/>
            </a:solidFill>
            <a:ln w="574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6728ADB-F7D2-47F0-8087-CCBA555C4684}"/>
                </a:ext>
              </a:extLst>
            </p:cNvPr>
            <p:cNvSpPr/>
            <p:nvPr/>
          </p:nvSpPr>
          <p:spPr>
            <a:xfrm>
              <a:off x="1089449" y="638174"/>
              <a:ext cx="1821581" cy="2051255"/>
            </a:xfrm>
            <a:custGeom>
              <a:avLst/>
              <a:gdLst>
                <a:gd name="connsiteX0" fmla="*/ 1801544 w 1821581"/>
                <a:gd name="connsiteY0" fmla="*/ 2017066 h 2051255"/>
                <a:gd name="connsiteX1" fmla="*/ 1713890 w 1821581"/>
                <a:gd name="connsiteY1" fmla="*/ 1884607 h 2051255"/>
                <a:gd name="connsiteX2" fmla="*/ 1681927 w 1821581"/>
                <a:gd name="connsiteY2" fmla="*/ 1772593 h 2051255"/>
                <a:gd name="connsiteX3" fmla="*/ 1654975 w 1821581"/>
                <a:gd name="connsiteY3" fmla="*/ 1705614 h 2051255"/>
                <a:gd name="connsiteX4" fmla="*/ 1629750 w 1821581"/>
                <a:gd name="connsiteY4" fmla="*/ 1667086 h 2051255"/>
                <a:gd name="connsiteX5" fmla="*/ 1523437 w 1821581"/>
                <a:gd name="connsiteY5" fmla="*/ 1600511 h 2051255"/>
                <a:gd name="connsiteX6" fmla="*/ 1443674 w 1821581"/>
                <a:gd name="connsiteY6" fmla="*/ 1612490 h 2051255"/>
                <a:gd name="connsiteX7" fmla="*/ 1317549 w 1821581"/>
                <a:gd name="connsiteY7" fmla="*/ 1629537 h 2051255"/>
                <a:gd name="connsiteX8" fmla="*/ 1281497 w 1821581"/>
                <a:gd name="connsiteY8" fmla="*/ 1623835 h 2051255"/>
                <a:gd name="connsiteX9" fmla="*/ 1300157 w 1821581"/>
                <a:gd name="connsiteY9" fmla="*/ 1605176 h 2051255"/>
                <a:gd name="connsiteX10" fmla="*/ 1310178 w 1821581"/>
                <a:gd name="connsiteY10" fmla="*/ 1568778 h 2051255"/>
                <a:gd name="connsiteX11" fmla="*/ 1294340 w 1821581"/>
                <a:gd name="connsiteY11" fmla="*/ 1547297 h 2051255"/>
                <a:gd name="connsiteX12" fmla="*/ 1306953 w 1821581"/>
                <a:gd name="connsiteY12" fmla="*/ 1517695 h 2051255"/>
                <a:gd name="connsiteX13" fmla="*/ 1314151 w 1821581"/>
                <a:gd name="connsiteY13" fmla="*/ 1516946 h 2051255"/>
                <a:gd name="connsiteX14" fmla="*/ 1347209 w 1821581"/>
                <a:gd name="connsiteY14" fmla="*/ 1520114 h 2051255"/>
                <a:gd name="connsiteX15" fmla="*/ 1327397 w 1821581"/>
                <a:gd name="connsiteY15" fmla="*/ 1547354 h 2051255"/>
                <a:gd name="connsiteX16" fmla="*/ 1318413 w 1821581"/>
                <a:gd name="connsiteY16" fmla="*/ 1565783 h 2051255"/>
                <a:gd name="connsiteX17" fmla="*/ 1340125 w 1821581"/>
                <a:gd name="connsiteY17" fmla="*/ 1563825 h 2051255"/>
                <a:gd name="connsiteX18" fmla="*/ 1352046 w 1821581"/>
                <a:gd name="connsiteY18" fmla="*/ 1555475 h 2051255"/>
                <a:gd name="connsiteX19" fmla="*/ 1372952 w 1821581"/>
                <a:gd name="connsiteY19" fmla="*/ 1407351 h 2051255"/>
                <a:gd name="connsiteX20" fmla="*/ 1384700 w 1821581"/>
                <a:gd name="connsiteY20" fmla="*/ 1352582 h 2051255"/>
                <a:gd name="connsiteX21" fmla="*/ 1403360 w 1821581"/>
                <a:gd name="connsiteY21" fmla="*/ 1289174 h 2051255"/>
                <a:gd name="connsiteX22" fmla="*/ 1380324 w 1821581"/>
                <a:gd name="connsiteY22" fmla="*/ 1252143 h 2051255"/>
                <a:gd name="connsiteX23" fmla="*/ 1372491 w 1821581"/>
                <a:gd name="connsiteY23" fmla="*/ 1202039 h 2051255"/>
                <a:gd name="connsiteX24" fmla="*/ 1375889 w 1821581"/>
                <a:gd name="connsiteY24" fmla="*/ 1149228 h 2051255"/>
                <a:gd name="connsiteX25" fmla="*/ 1385622 w 1821581"/>
                <a:gd name="connsiteY25" fmla="*/ 1073726 h 2051255"/>
                <a:gd name="connsiteX26" fmla="*/ 1413323 w 1821581"/>
                <a:gd name="connsiteY26" fmla="*/ 883733 h 2051255"/>
                <a:gd name="connsiteX27" fmla="*/ 1369554 w 1821581"/>
                <a:gd name="connsiteY27" fmla="*/ 692301 h 2051255"/>
                <a:gd name="connsiteX28" fmla="*/ 1340758 w 1821581"/>
                <a:gd name="connsiteY28" fmla="*/ 610234 h 2051255"/>
                <a:gd name="connsiteX29" fmla="*/ 1314843 w 1821581"/>
                <a:gd name="connsiteY29" fmla="*/ 527303 h 2051255"/>
                <a:gd name="connsiteX30" fmla="*/ 1286623 w 1821581"/>
                <a:gd name="connsiteY30" fmla="*/ 407283 h 2051255"/>
                <a:gd name="connsiteX31" fmla="*/ 1026369 w 1821581"/>
                <a:gd name="connsiteY31" fmla="*/ 87193 h 2051255"/>
                <a:gd name="connsiteX32" fmla="*/ 990202 w 1821581"/>
                <a:gd name="connsiteY32" fmla="*/ 67957 h 2051255"/>
                <a:gd name="connsiteX33" fmla="*/ 776137 w 1821581"/>
                <a:gd name="connsiteY33" fmla="*/ 0 h 2051255"/>
                <a:gd name="connsiteX34" fmla="*/ 708179 w 1821581"/>
                <a:gd name="connsiteY34" fmla="*/ 0 h 2051255"/>
                <a:gd name="connsiteX35" fmla="*/ 692515 w 1821581"/>
                <a:gd name="connsiteY35" fmla="*/ 4953 h 2051255"/>
                <a:gd name="connsiteX36" fmla="*/ 447868 w 1821581"/>
                <a:gd name="connsiteY36" fmla="*/ 124224 h 2051255"/>
                <a:gd name="connsiteX37" fmla="*/ 278551 w 1821581"/>
                <a:gd name="connsiteY37" fmla="*/ 349174 h 2051255"/>
                <a:gd name="connsiteX38" fmla="*/ 136071 w 1821581"/>
                <a:gd name="connsiteY38" fmla="*/ 749834 h 2051255"/>
                <a:gd name="connsiteX39" fmla="*/ 126165 w 1821581"/>
                <a:gd name="connsiteY39" fmla="*/ 958890 h 2051255"/>
                <a:gd name="connsiteX40" fmla="*/ 138777 w 1821581"/>
                <a:gd name="connsiteY40" fmla="*/ 1120720 h 2051255"/>
                <a:gd name="connsiteX41" fmla="*/ 127720 w 1821581"/>
                <a:gd name="connsiteY41" fmla="*/ 1172322 h 2051255"/>
                <a:gd name="connsiteX42" fmla="*/ 48244 w 1821581"/>
                <a:gd name="connsiteY42" fmla="*/ 1316587 h 2051255"/>
                <a:gd name="connsiteX43" fmla="*/ 38742 w 1821581"/>
                <a:gd name="connsiteY43" fmla="*/ 1528177 h 2051255"/>
                <a:gd name="connsiteX44" fmla="*/ 35920 w 1821581"/>
                <a:gd name="connsiteY44" fmla="*/ 1572810 h 2051255"/>
                <a:gd name="connsiteX45" fmla="*/ 58150 w 1821581"/>
                <a:gd name="connsiteY45" fmla="*/ 1764991 h 2051255"/>
                <a:gd name="connsiteX46" fmla="*/ 76867 w 1821581"/>
                <a:gd name="connsiteY46" fmla="*/ 1779100 h 2051255"/>
                <a:gd name="connsiteX47" fmla="*/ 299917 w 1821581"/>
                <a:gd name="connsiteY47" fmla="*/ 1805016 h 2051255"/>
                <a:gd name="connsiteX48" fmla="*/ 316503 w 1821581"/>
                <a:gd name="connsiteY48" fmla="*/ 1806629 h 2051255"/>
                <a:gd name="connsiteX49" fmla="*/ 447350 w 1821581"/>
                <a:gd name="connsiteY49" fmla="*/ 1825116 h 2051255"/>
                <a:gd name="connsiteX50" fmla="*/ 549977 w 1821581"/>
                <a:gd name="connsiteY50" fmla="*/ 1774954 h 2051255"/>
                <a:gd name="connsiteX51" fmla="*/ 601809 w 1821581"/>
                <a:gd name="connsiteY51" fmla="*/ 1760614 h 2051255"/>
                <a:gd name="connsiteX52" fmla="*/ 739221 w 1821581"/>
                <a:gd name="connsiteY52" fmla="*/ 1784629 h 2051255"/>
                <a:gd name="connsiteX53" fmla="*/ 765252 w 1821581"/>
                <a:gd name="connsiteY53" fmla="*/ 1768043 h 2051255"/>
                <a:gd name="connsiteX54" fmla="*/ 736802 w 1821581"/>
                <a:gd name="connsiteY54" fmla="*/ 1758080 h 2051255"/>
                <a:gd name="connsiteX55" fmla="*/ 632217 w 1821581"/>
                <a:gd name="connsiteY55" fmla="*/ 1716902 h 2051255"/>
                <a:gd name="connsiteX56" fmla="*/ 539726 w 1821581"/>
                <a:gd name="connsiteY56" fmla="*/ 1628270 h 2051255"/>
                <a:gd name="connsiteX57" fmla="*/ 459905 w 1821581"/>
                <a:gd name="connsiteY57" fmla="*/ 1570218 h 2051255"/>
                <a:gd name="connsiteX58" fmla="*/ 437962 w 1821581"/>
                <a:gd name="connsiteY58" fmla="*/ 1545511 h 2051255"/>
                <a:gd name="connsiteX59" fmla="*/ 438942 w 1821581"/>
                <a:gd name="connsiteY59" fmla="*/ 1510266 h 2051255"/>
                <a:gd name="connsiteX60" fmla="*/ 446083 w 1821581"/>
                <a:gd name="connsiteY60" fmla="*/ 1361854 h 2051255"/>
                <a:gd name="connsiteX61" fmla="*/ 434046 w 1821581"/>
                <a:gd name="connsiteY61" fmla="*/ 1290153 h 2051255"/>
                <a:gd name="connsiteX62" fmla="*/ 402256 w 1821581"/>
                <a:gd name="connsiteY62" fmla="*/ 1161034 h 2051255"/>
                <a:gd name="connsiteX63" fmla="*/ 374094 w 1821581"/>
                <a:gd name="connsiteY63" fmla="*/ 1086396 h 2051255"/>
                <a:gd name="connsiteX64" fmla="*/ 387282 w 1821581"/>
                <a:gd name="connsiteY64" fmla="*/ 1051554 h 2051255"/>
                <a:gd name="connsiteX65" fmla="*/ 385785 w 1821581"/>
                <a:gd name="connsiteY65" fmla="*/ 1043260 h 2051255"/>
                <a:gd name="connsiteX66" fmla="*/ 354916 w 1821581"/>
                <a:gd name="connsiteY66" fmla="*/ 986994 h 2051255"/>
                <a:gd name="connsiteX67" fmla="*/ 361366 w 1821581"/>
                <a:gd name="connsiteY67" fmla="*/ 873943 h 2051255"/>
                <a:gd name="connsiteX68" fmla="*/ 393560 w 1821581"/>
                <a:gd name="connsiteY68" fmla="*/ 812493 h 2051255"/>
                <a:gd name="connsiteX69" fmla="*/ 434853 w 1821581"/>
                <a:gd name="connsiteY69" fmla="*/ 736761 h 2051255"/>
                <a:gd name="connsiteX70" fmla="*/ 467795 w 1821581"/>
                <a:gd name="connsiteY70" fmla="*/ 604878 h 2051255"/>
                <a:gd name="connsiteX71" fmla="*/ 489967 w 1821581"/>
                <a:gd name="connsiteY71" fmla="*/ 533120 h 2051255"/>
                <a:gd name="connsiteX72" fmla="*/ 608489 w 1821581"/>
                <a:gd name="connsiteY72" fmla="*/ 407111 h 2051255"/>
                <a:gd name="connsiteX73" fmla="*/ 727645 w 1821581"/>
                <a:gd name="connsiteY73" fmla="*/ 385917 h 2051255"/>
                <a:gd name="connsiteX74" fmla="*/ 825953 w 1821581"/>
                <a:gd name="connsiteY74" fmla="*/ 380676 h 2051255"/>
                <a:gd name="connsiteX75" fmla="*/ 877727 w 1821581"/>
                <a:gd name="connsiteY75" fmla="*/ 370943 h 2051255"/>
                <a:gd name="connsiteX76" fmla="*/ 984386 w 1821581"/>
                <a:gd name="connsiteY76" fmla="*/ 431529 h 2051255"/>
                <a:gd name="connsiteX77" fmla="*/ 1048196 w 1821581"/>
                <a:gd name="connsiteY77" fmla="*/ 553564 h 2051255"/>
                <a:gd name="connsiteX78" fmla="*/ 1191195 w 1821581"/>
                <a:gd name="connsiteY78" fmla="*/ 932340 h 2051255"/>
                <a:gd name="connsiteX79" fmla="*/ 1204959 w 1821581"/>
                <a:gd name="connsiteY79" fmla="*/ 1018151 h 2051255"/>
                <a:gd name="connsiteX80" fmla="*/ 1080390 w 1821581"/>
                <a:gd name="connsiteY80" fmla="*/ 1352812 h 2051255"/>
                <a:gd name="connsiteX81" fmla="*/ 1076992 w 1821581"/>
                <a:gd name="connsiteY81" fmla="*/ 1342273 h 2051255"/>
                <a:gd name="connsiteX82" fmla="*/ 1069102 w 1821581"/>
                <a:gd name="connsiteY82" fmla="*/ 1343828 h 2051255"/>
                <a:gd name="connsiteX83" fmla="*/ 1050500 w 1821581"/>
                <a:gd name="connsiteY83" fmla="*/ 1420942 h 2051255"/>
                <a:gd name="connsiteX84" fmla="*/ 1032474 w 1821581"/>
                <a:gd name="connsiteY84" fmla="*/ 1546145 h 2051255"/>
                <a:gd name="connsiteX85" fmla="*/ 1040767 w 1821581"/>
                <a:gd name="connsiteY85" fmla="*/ 1568663 h 2051255"/>
                <a:gd name="connsiteX86" fmla="*/ 1190158 w 1821581"/>
                <a:gd name="connsiteY86" fmla="*/ 1720300 h 2051255"/>
                <a:gd name="connsiteX87" fmla="*/ 1281843 w 1821581"/>
                <a:gd name="connsiteY87" fmla="*/ 1787163 h 2051255"/>
                <a:gd name="connsiteX88" fmla="*/ 1339722 w 1821581"/>
                <a:gd name="connsiteY88" fmla="*/ 1845157 h 2051255"/>
                <a:gd name="connsiteX89" fmla="*/ 1565882 w 1821581"/>
                <a:gd name="connsiteY89" fmla="*/ 1908219 h 2051255"/>
                <a:gd name="connsiteX90" fmla="*/ 1579300 w 1821581"/>
                <a:gd name="connsiteY90" fmla="*/ 1900790 h 2051255"/>
                <a:gd name="connsiteX91" fmla="*/ 1571065 w 1821581"/>
                <a:gd name="connsiteY91" fmla="*/ 1884953 h 2051255"/>
                <a:gd name="connsiteX92" fmla="*/ 1531442 w 1821581"/>
                <a:gd name="connsiteY92" fmla="*/ 1875162 h 2051255"/>
                <a:gd name="connsiteX93" fmla="*/ 1422595 w 1821581"/>
                <a:gd name="connsiteY93" fmla="*/ 1853277 h 2051255"/>
                <a:gd name="connsiteX94" fmla="*/ 1316801 w 1821581"/>
                <a:gd name="connsiteY94" fmla="*/ 1765048 h 2051255"/>
                <a:gd name="connsiteX95" fmla="*/ 1325958 w 1821581"/>
                <a:gd name="connsiteY95" fmla="*/ 1746561 h 2051255"/>
                <a:gd name="connsiteX96" fmla="*/ 1384988 w 1821581"/>
                <a:gd name="connsiteY96" fmla="*/ 1733949 h 2051255"/>
                <a:gd name="connsiteX97" fmla="*/ 1488998 w 1821581"/>
                <a:gd name="connsiteY97" fmla="*/ 1711777 h 2051255"/>
                <a:gd name="connsiteX98" fmla="*/ 1594907 w 1821581"/>
                <a:gd name="connsiteY98" fmla="*/ 1797587 h 2051255"/>
                <a:gd name="connsiteX99" fmla="*/ 1610054 w 1821581"/>
                <a:gd name="connsiteY99" fmla="*/ 1868654 h 2051255"/>
                <a:gd name="connsiteX100" fmla="*/ 1787377 w 1821581"/>
                <a:gd name="connsiteY100" fmla="*/ 2043904 h 2051255"/>
                <a:gd name="connsiteX101" fmla="*/ 1819800 w 1821581"/>
                <a:gd name="connsiteY101" fmla="*/ 2044192 h 2051255"/>
                <a:gd name="connsiteX102" fmla="*/ 1801544 w 1821581"/>
                <a:gd name="connsiteY102" fmla="*/ 2017066 h 2051255"/>
                <a:gd name="connsiteX103" fmla="*/ 1801544 w 1821581"/>
                <a:gd name="connsiteY103" fmla="*/ 2017066 h 2051255"/>
                <a:gd name="connsiteX104" fmla="*/ 1383376 w 1821581"/>
                <a:gd name="connsiteY104" fmla="*/ 974382 h 2051255"/>
                <a:gd name="connsiteX105" fmla="*/ 1370072 w 1821581"/>
                <a:gd name="connsiteY105" fmla="*/ 1066412 h 2051255"/>
                <a:gd name="connsiteX106" fmla="*/ 1383376 w 1821581"/>
                <a:gd name="connsiteY106" fmla="*/ 974382 h 2051255"/>
                <a:gd name="connsiteX107" fmla="*/ 1383376 w 1821581"/>
                <a:gd name="connsiteY107" fmla="*/ 974382 h 2051255"/>
                <a:gd name="connsiteX108" fmla="*/ 142463 w 1821581"/>
                <a:gd name="connsiteY108" fmla="*/ 1643013 h 2051255"/>
                <a:gd name="connsiteX109" fmla="*/ 136416 w 1821581"/>
                <a:gd name="connsiteY109" fmla="*/ 1536527 h 2051255"/>
                <a:gd name="connsiteX110" fmla="*/ 142463 w 1821581"/>
                <a:gd name="connsiteY110" fmla="*/ 1643013 h 2051255"/>
                <a:gd name="connsiteX111" fmla="*/ 142463 w 1821581"/>
                <a:gd name="connsiteY111" fmla="*/ 1643013 h 2051255"/>
                <a:gd name="connsiteX112" fmla="*/ 101343 w 1821581"/>
                <a:gd name="connsiteY112" fmla="*/ 1750938 h 2051255"/>
                <a:gd name="connsiteX113" fmla="*/ 87176 w 1821581"/>
                <a:gd name="connsiteY113" fmla="*/ 1589511 h 2051255"/>
                <a:gd name="connsiteX114" fmla="*/ 130081 w 1821581"/>
                <a:gd name="connsiteY114" fmla="*/ 1739938 h 2051255"/>
                <a:gd name="connsiteX115" fmla="*/ 101343 w 1821581"/>
                <a:gd name="connsiteY115" fmla="*/ 1750938 h 2051255"/>
                <a:gd name="connsiteX116" fmla="*/ 101343 w 1821581"/>
                <a:gd name="connsiteY116" fmla="*/ 1750938 h 2051255"/>
                <a:gd name="connsiteX117" fmla="*/ 133594 w 1821581"/>
                <a:gd name="connsiteY117" fmla="*/ 1771038 h 2051255"/>
                <a:gd name="connsiteX118" fmla="*/ 215316 w 1821581"/>
                <a:gd name="connsiteY118" fmla="*/ 1730090 h 2051255"/>
                <a:gd name="connsiteX119" fmla="*/ 229944 w 1821581"/>
                <a:gd name="connsiteY119" fmla="*/ 1734583 h 2051255"/>
                <a:gd name="connsiteX120" fmla="*/ 281142 w 1821581"/>
                <a:gd name="connsiteY120" fmla="*/ 1788545 h 2051255"/>
                <a:gd name="connsiteX121" fmla="*/ 133594 w 1821581"/>
                <a:gd name="connsiteY121" fmla="*/ 1771038 h 2051255"/>
                <a:gd name="connsiteX122" fmla="*/ 133594 w 1821581"/>
                <a:gd name="connsiteY122" fmla="*/ 1771038 h 2051255"/>
                <a:gd name="connsiteX123" fmla="*/ 369487 w 1821581"/>
                <a:gd name="connsiteY123" fmla="*/ 1631207 h 2051255"/>
                <a:gd name="connsiteX124" fmla="*/ 428057 w 1821581"/>
                <a:gd name="connsiteY124" fmla="*/ 1678316 h 2051255"/>
                <a:gd name="connsiteX125" fmla="*/ 553951 w 1821581"/>
                <a:gd name="connsiteY125" fmla="*/ 1735274 h 2051255"/>
                <a:gd name="connsiteX126" fmla="*/ 354225 w 1821581"/>
                <a:gd name="connsiteY126" fmla="*/ 1786587 h 2051255"/>
                <a:gd name="connsiteX127" fmla="*/ 263807 w 1821581"/>
                <a:gd name="connsiteY127" fmla="*/ 1725714 h 2051255"/>
                <a:gd name="connsiteX128" fmla="*/ 262310 w 1821581"/>
                <a:gd name="connsiteY128" fmla="*/ 1690813 h 2051255"/>
                <a:gd name="connsiteX129" fmla="*/ 296865 w 1821581"/>
                <a:gd name="connsiteY129" fmla="*/ 1687646 h 2051255"/>
                <a:gd name="connsiteX130" fmla="*/ 327733 w 1821581"/>
                <a:gd name="connsiteY130" fmla="*/ 1701295 h 2051255"/>
                <a:gd name="connsiteX131" fmla="*/ 346738 w 1821581"/>
                <a:gd name="connsiteY131" fmla="*/ 1700834 h 2051255"/>
                <a:gd name="connsiteX132" fmla="*/ 334817 w 1821581"/>
                <a:gd name="connsiteY132" fmla="*/ 1688337 h 2051255"/>
                <a:gd name="connsiteX133" fmla="*/ 317252 w 1821581"/>
                <a:gd name="connsiteY133" fmla="*/ 1675609 h 2051255"/>
                <a:gd name="connsiteX134" fmla="*/ 310514 w 1821581"/>
                <a:gd name="connsiteY134" fmla="*/ 1654070 h 2051255"/>
                <a:gd name="connsiteX135" fmla="*/ 337812 w 1821581"/>
                <a:gd name="connsiteY135" fmla="*/ 1653840 h 2051255"/>
                <a:gd name="connsiteX136" fmla="*/ 434046 w 1821581"/>
                <a:gd name="connsiteY136" fmla="*/ 1723007 h 2051255"/>
                <a:gd name="connsiteX137" fmla="*/ 446659 w 1821581"/>
                <a:gd name="connsiteY137" fmla="*/ 1730148 h 2051255"/>
                <a:gd name="connsiteX138" fmla="*/ 470329 w 1821581"/>
                <a:gd name="connsiteY138" fmla="*/ 1730206 h 2051255"/>
                <a:gd name="connsiteX139" fmla="*/ 456104 w 1821581"/>
                <a:gd name="connsiteY139" fmla="*/ 1712352 h 2051255"/>
                <a:gd name="connsiteX140" fmla="*/ 355377 w 1821581"/>
                <a:gd name="connsiteY140" fmla="*/ 1650039 h 2051255"/>
                <a:gd name="connsiteX141" fmla="*/ 346335 w 1821581"/>
                <a:gd name="connsiteY141" fmla="*/ 1629076 h 2051255"/>
                <a:gd name="connsiteX142" fmla="*/ 369487 w 1821581"/>
                <a:gd name="connsiteY142" fmla="*/ 1631207 h 2051255"/>
                <a:gd name="connsiteX143" fmla="*/ 369487 w 1821581"/>
                <a:gd name="connsiteY143" fmla="*/ 1631207 h 2051255"/>
                <a:gd name="connsiteX144" fmla="*/ 1257540 w 1821581"/>
                <a:gd name="connsiteY144" fmla="*/ 1468973 h 2051255"/>
                <a:gd name="connsiteX145" fmla="*/ 1275393 w 1821581"/>
                <a:gd name="connsiteY145" fmla="*/ 1408733 h 2051255"/>
                <a:gd name="connsiteX146" fmla="*/ 1314670 w 1821581"/>
                <a:gd name="connsiteY146" fmla="*/ 1460910 h 2051255"/>
                <a:gd name="connsiteX147" fmla="*/ 1307932 w 1821581"/>
                <a:gd name="connsiteY147" fmla="*/ 1492240 h 2051255"/>
                <a:gd name="connsiteX148" fmla="*/ 1301712 w 1821581"/>
                <a:gd name="connsiteY148" fmla="*/ 1495810 h 2051255"/>
                <a:gd name="connsiteX149" fmla="*/ 1257540 w 1821581"/>
                <a:gd name="connsiteY149" fmla="*/ 1468973 h 2051255"/>
                <a:gd name="connsiteX150" fmla="*/ 1257540 w 1821581"/>
                <a:gd name="connsiteY150" fmla="*/ 1468973 h 20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821581" h="2051255">
                  <a:moveTo>
                    <a:pt x="1801544" y="2017066"/>
                  </a:moveTo>
                  <a:cubicBezTo>
                    <a:pt x="1754319" y="1984700"/>
                    <a:pt x="1727770" y="1939146"/>
                    <a:pt x="1713890" y="1884607"/>
                  </a:cubicBezTo>
                  <a:cubicBezTo>
                    <a:pt x="1704330" y="1847000"/>
                    <a:pt x="1693503" y="1809624"/>
                    <a:pt x="1681927" y="1772593"/>
                  </a:cubicBezTo>
                  <a:cubicBezTo>
                    <a:pt x="1674786" y="1749729"/>
                    <a:pt x="1671100" y="1725080"/>
                    <a:pt x="1654975" y="1705614"/>
                  </a:cubicBezTo>
                  <a:cubicBezTo>
                    <a:pt x="1646567" y="1692771"/>
                    <a:pt x="1637697" y="1680217"/>
                    <a:pt x="1629750" y="1667086"/>
                  </a:cubicBezTo>
                  <a:cubicBezTo>
                    <a:pt x="1605562" y="1627118"/>
                    <a:pt x="1561793" y="1616348"/>
                    <a:pt x="1523437" y="1600511"/>
                  </a:cubicBezTo>
                  <a:cubicBezTo>
                    <a:pt x="1498558" y="1590202"/>
                    <a:pt x="1469014" y="1600684"/>
                    <a:pt x="1443674" y="1612490"/>
                  </a:cubicBezTo>
                  <a:cubicBezTo>
                    <a:pt x="1403302" y="1631207"/>
                    <a:pt x="1360455" y="1630516"/>
                    <a:pt x="1317549" y="1629537"/>
                  </a:cubicBezTo>
                  <a:cubicBezTo>
                    <a:pt x="1309890" y="1629364"/>
                    <a:pt x="1286508" y="1629537"/>
                    <a:pt x="1281497" y="1623835"/>
                  </a:cubicBezTo>
                  <a:cubicBezTo>
                    <a:pt x="1276602" y="1618249"/>
                    <a:pt x="1288524" y="1610359"/>
                    <a:pt x="1300157" y="1605176"/>
                  </a:cubicBezTo>
                  <a:cubicBezTo>
                    <a:pt x="1324345" y="1594349"/>
                    <a:pt x="1325151" y="1589569"/>
                    <a:pt x="1310178" y="1568778"/>
                  </a:cubicBezTo>
                  <a:cubicBezTo>
                    <a:pt x="1304995" y="1561579"/>
                    <a:pt x="1299523" y="1554553"/>
                    <a:pt x="1294340" y="1547297"/>
                  </a:cubicBezTo>
                  <a:cubicBezTo>
                    <a:pt x="1277408" y="1523454"/>
                    <a:pt x="1277639" y="1522993"/>
                    <a:pt x="1306953" y="1517695"/>
                  </a:cubicBezTo>
                  <a:cubicBezTo>
                    <a:pt x="1309314" y="1517234"/>
                    <a:pt x="1311790" y="1516773"/>
                    <a:pt x="1314151" y="1516946"/>
                  </a:cubicBezTo>
                  <a:cubicBezTo>
                    <a:pt x="1325612" y="1517753"/>
                    <a:pt x="1342198" y="1508423"/>
                    <a:pt x="1347209" y="1520114"/>
                  </a:cubicBezTo>
                  <a:cubicBezTo>
                    <a:pt x="1352046" y="1531402"/>
                    <a:pt x="1335691" y="1539004"/>
                    <a:pt x="1327397" y="1547354"/>
                  </a:cubicBezTo>
                  <a:cubicBezTo>
                    <a:pt x="1322445" y="1552365"/>
                    <a:pt x="1310408" y="1555935"/>
                    <a:pt x="1318413" y="1565783"/>
                  </a:cubicBezTo>
                  <a:cubicBezTo>
                    <a:pt x="1324806" y="1573673"/>
                    <a:pt x="1333214" y="1567857"/>
                    <a:pt x="1340125" y="1563825"/>
                  </a:cubicBezTo>
                  <a:cubicBezTo>
                    <a:pt x="1344272" y="1561406"/>
                    <a:pt x="1348130" y="1558354"/>
                    <a:pt x="1352046" y="1555475"/>
                  </a:cubicBezTo>
                  <a:cubicBezTo>
                    <a:pt x="1419313" y="1506234"/>
                    <a:pt x="1424093" y="1472371"/>
                    <a:pt x="1372952" y="1407351"/>
                  </a:cubicBezTo>
                  <a:cubicBezTo>
                    <a:pt x="1346115" y="1373199"/>
                    <a:pt x="1346518" y="1371183"/>
                    <a:pt x="1384700" y="1352582"/>
                  </a:cubicBezTo>
                  <a:cubicBezTo>
                    <a:pt x="1417412" y="1336687"/>
                    <a:pt x="1422135" y="1320791"/>
                    <a:pt x="1403360" y="1289174"/>
                  </a:cubicBezTo>
                  <a:cubicBezTo>
                    <a:pt x="1395931" y="1276677"/>
                    <a:pt x="1388617" y="1264064"/>
                    <a:pt x="1380324" y="1252143"/>
                  </a:cubicBezTo>
                  <a:cubicBezTo>
                    <a:pt x="1369439" y="1236536"/>
                    <a:pt x="1365235" y="1220986"/>
                    <a:pt x="1372491" y="1202039"/>
                  </a:cubicBezTo>
                  <a:cubicBezTo>
                    <a:pt x="1378941" y="1185222"/>
                    <a:pt x="1379632" y="1166793"/>
                    <a:pt x="1375889" y="1149228"/>
                  </a:cubicBezTo>
                  <a:cubicBezTo>
                    <a:pt x="1370188" y="1122563"/>
                    <a:pt x="1375083" y="1098318"/>
                    <a:pt x="1385622" y="1073726"/>
                  </a:cubicBezTo>
                  <a:cubicBezTo>
                    <a:pt x="1411653" y="1013025"/>
                    <a:pt x="1419946" y="949733"/>
                    <a:pt x="1413323" y="883733"/>
                  </a:cubicBezTo>
                  <a:cubicBezTo>
                    <a:pt x="1406758" y="817907"/>
                    <a:pt x="1381072" y="756803"/>
                    <a:pt x="1369554" y="692301"/>
                  </a:cubicBezTo>
                  <a:cubicBezTo>
                    <a:pt x="1364428" y="663448"/>
                    <a:pt x="1354811" y="635920"/>
                    <a:pt x="1340758" y="610234"/>
                  </a:cubicBezTo>
                  <a:cubicBezTo>
                    <a:pt x="1326533" y="584318"/>
                    <a:pt x="1319335" y="556271"/>
                    <a:pt x="1314843" y="527303"/>
                  </a:cubicBezTo>
                  <a:cubicBezTo>
                    <a:pt x="1308508" y="486586"/>
                    <a:pt x="1302057" y="446272"/>
                    <a:pt x="1286623" y="407283"/>
                  </a:cubicBezTo>
                  <a:cubicBezTo>
                    <a:pt x="1233409" y="272866"/>
                    <a:pt x="1135389" y="175652"/>
                    <a:pt x="1026369" y="87193"/>
                  </a:cubicBezTo>
                  <a:cubicBezTo>
                    <a:pt x="1015945" y="78727"/>
                    <a:pt x="1002815" y="73025"/>
                    <a:pt x="990202" y="67957"/>
                  </a:cubicBezTo>
                  <a:cubicBezTo>
                    <a:pt x="920575" y="39911"/>
                    <a:pt x="850026" y="14686"/>
                    <a:pt x="776137" y="0"/>
                  </a:cubicBezTo>
                  <a:cubicBezTo>
                    <a:pt x="753503" y="0"/>
                    <a:pt x="730813" y="0"/>
                    <a:pt x="708179" y="0"/>
                  </a:cubicBezTo>
                  <a:cubicBezTo>
                    <a:pt x="704033" y="5068"/>
                    <a:pt x="697813" y="3743"/>
                    <a:pt x="692515" y="4953"/>
                  </a:cubicBezTo>
                  <a:cubicBezTo>
                    <a:pt x="601982" y="26146"/>
                    <a:pt x="517496" y="57188"/>
                    <a:pt x="447868" y="124224"/>
                  </a:cubicBezTo>
                  <a:cubicBezTo>
                    <a:pt x="378932" y="190626"/>
                    <a:pt x="314430" y="260254"/>
                    <a:pt x="278551" y="349174"/>
                  </a:cubicBezTo>
                  <a:cubicBezTo>
                    <a:pt x="225452" y="480481"/>
                    <a:pt x="159971" y="607297"/>
                    <a:pt x="136071" y="749834"/>
                  </a:cubicBezTo>
                  <a:cubicBezTo>
                    <a:pt x="124380" y="819865"/>
                    <a:pt x="111767" y="888283"/>
                    <a:pt x="126165" y="958890"/>
                  </a:cubicBezTo>
                  <a:cubicBezTo>
                    <a:pt x="137107" y="1012277"/>
                    <a:pt x="138432" y="1066470"/>
                    <a:pt x="138777" y="1120720"/>
                  </a:cubicBezTo>
                  <a:cubicBezTo>
                    <a:pt x="138893" y="1138746"/>
                    <a:pt x="136071" y="1156024"/>
                    <a:pt x="127720" y="1172322"/>
                  </a:cubicBezTo>
                  <a:cubicBezTo>
                    <a:pt x="102725" y="1221274"/>
                    <a:pt x="77270" y="1269823"/>
                    <a:pt x="48244" y="1316587"/>
                  </a:cubicBezTo>
                  <a:cubicBezTo>
                    <a:pt x="6030" y="1384602"/>
                    <a:pt x="-9231" y="1455266"/>
                    <a:pt x="38742" y="1528177"/>
                  </a:cubicBezTo>
                  <a:cubicBezTo>
                    <a:pt x="48705" y="1543323"/>
                    <a:pt x="47208" y="1557778"/>
                    <a:pt x="35920" y="1572810"/>
                  </a:cubicBezTo>
                  <a:cubicBezTo>
                    <a:pt x="-18504" y="1645374"/>
                    <a:pt x="-11074" y="1706996"/>
                    <a:pt x="58150" y="1764991"/>
                  </a:cubicBezTo>
                  <a:cubicBezTo>
                    <a:pt x="61548" y="1773456"/>
                    <a:pt x="69265" y="1776682"/>
                    <a:pt x="76867" y="1779100"/>
                  </a:cubicBezTo>
                  <a:cubicBezTo>
                    <a:pt x="149489" y="1802310"/>
                    <a:pt x="223436" y="1814922"/>
                    <a:pt x="299917" y="1805016"/>
                  </a:cubicBezTo>
                  <a:cubicBezTo>
                    <a:pt x="305734" y="1804268"/>
                    <a:pt x="311262" y="1804440"/>
                    <a:pt x="316503" y="1806629"/>
                  </a:cubicBezTo>
                  <a:cubicBezTo>
                    <a:pt x="358487" y="1824367"/>
                    <a:pt x="402717" y="1824943"/>
                    <a:pt x="447350" y="1825116"/>
                  </a:cubicBezTo>
                  <a:cubicBezTo>
                    <a:pt x="490601" y="1825288"/>
                    <a:pt x="524579" y="1807435"/>
                    <a:pt x="549977" y="1774954"/>
                  </a:cubicBezTo>
                  <a:cubicBezTo>
                    <a:pt x="565354" y="1755373"/>
                    <a:pt x="579636" y="1752724"/>
                    <a:pt x="601809" y="1760614"/>
                  </a:cubicBezTo>
                  <a:cubicBezTo>
                    <a:pt x="646096" y="1776394"/>
                    <a:pt x="691536" y="1787509"/>
                    <a:pt x="739221" y="1784629"/>
                  </a:cubicBezTo>
                  <a:cubicBezTo>
                    <a:pt x="749875" y="1781577"/>
                    <a:pt x="766404" y="1780598"/>
                    <a:pt x="765252" y="1768043"/>
                  </a:cubicBezTo>
                  <a:cubicBezTo>
                    <a:pt x="763985" y="1753818"/>
                    <a:pt x="747053" y="1759750"/>
                    <a:pt x="736802" y="1758080"/>
                  </a:cubicBezTo>
                  <a:cubicBezTo>
                    <a:pt x="698965" y="1751860"/>
                    <a:pt x="663258" y="1740572"/>
                    <a:pt x="632217" y="1716902"/>
                  </a:cubicBezTo>
                  <a:cubicBezTo>
                    <a:pt x="598065" y="1690871"/>
                    <a:pt x="570307" y="1658044"/>
                    <a:pt x="539726" y="1628270"/>
                  </a:cubicBezTo>
                  <a:cubicBezTo>
                    <a:pt x="515825" y="1605003"/>
                    <a:pt x="489909" y="1584846"/>
                    <a:pt x="459905" y="1570218"/>
                  </a:cubicBezTo>
                  <a:cubicBezTo>
                    <a:pt x="447983" y="1566071"/>
                    <a:pt x="441936" y="1556684"/>
                    <a:pt x="437962" y="1545511"/>
                  </a:cubicBezTo>
                  <a:cubicBezTo>
                    <a:pt x="432031" y="1533590"/>
                    <a:pt x="435774" y="1522129"/>
                    <a:pt x="438942" y="1510266"/>
                  </a:cubicBezTo>
                  <a:cubicBezTo>
                    <a:pt x="452015" y="1461371"/>
                    <a:pt x="458292" y="1412246"/>
                    <a:pt x="446083" y="1361854"/>
                  </a:cubicBezTo>
                  <a:cubicBezTo>
                    <a:pt x="440381" y="1338357"/>
                    <a:pt x="437329" y="1314226"/>
                    <a:pt x="434046" y="1290153"/>
                  </a:cubicBezTo>
                  <a:cubicBezTo>
                    <a:pt x="428057" y="1245981"/>
                    <a:pt x="417748" y="1202960"/>
                    <a:pt x="402256" y="1161034"/>
                  </a:cubicBezTo>
                  <a:cubicBezTo>
                    <a:pt x="393041" y="1136155"/>
                    <a:pt x="378932" y="1113176"/>
                    <a:pt x="374094" y="1086396"/>
                  </a:cubicBezTo>
                  <a:cubicBezTo>
                    <a:pt x="371330" y="1071135"/>
                    <a:pt x="372827" y="1059386"/>
                    <a:pt x="387282" y="1051554"/>
                  </a:cubicBezTo>
                  <a:cubicBezTo>
                    <a:pt x="389183" y="1048328"/>
                    <a:pt x="389068" y="1044700"/>
                    <a:pt x="385785" y="1043260"/>
                  </a:cubicBezTo>
                  <a:cubicBezTo>
                    <a:pt x="361078" y="1032318"/>
                    <a:pt x="358775" y="1009800"/>
                    <a:pt x="354916" y="986994"/>
                  </a:cubicBezTo>
                  <a:cubicBezTo>
                    <a:pt x="348408" y="948696"/>
                    <a:pt x="354455" y="911262"/>
                    <a:pt x="361366" y="873943"/>
                  </a:cubicBezTo>
                  <a:cubicBezTo>
                    <a:pt x="365743" y="850503"/>
                    <a:pt x="376225" y="829483"/>
                    <a:pt x="393560" y="812493"/>
                  </a:cubicBezTo>
                  <a:cubicBezTo>
                    <a:pt x="415041" y="791473"/>
                    <a:pt x="427538" y="765557"/>
                    <a:pt x="434853" y="736761"/>
                  </a:cubicBezTo>
                  <a:cubicBezTo>
                    <a:pt x="445968" y="692877"/>
                    <a:pt x="456679" y="648762"/>
                    <a:pt x="467795" y="604878"/>
                  </a:cubicBezTo>
                  <a:cubicBezTo>
                    <a:pt x="473899" y="580575"/>
                    <a:pt x="479198" y="556156"/>
                    <a:pt x="489967" y="533120"/>
                  </a:cubicBezTo>
                  <a:cubicBezTo>
                    <a:pt x="515768" y="477947"/>
                    <a:pt x="564375" y="444660"/>
                    <a:pt x="608489" y="407111"/>
                  </a:cubicBezTo>
                  <a:cubicBezTo>
                    <a:pt x="643965" y="376933"/>
                    <a:pt x="682609" y="367085"/>
                    <a:pt x="727645" y="385917"/>
                  </a:cubicBezTo>
                  <a:cubicBezTo>
                    <a:pt x="760414" y="399681"/>
                    <a:pt x="793875" y="398184"/>
                    <a:pt x="825953" y="380676"/>
                  </a:cubicBezTo>
                  <a:cubicBezTo>
                    <a:pt x="841963" y="371923"/>
                    <a:pt x="859586" y="369389"/>
                    <a:pt x="877727" y="370943"/>
                  </a:cubicBezTo>
                  <a:cubicBezTo>
                    <a:pt x="922533" y="374744"/>
                    <a:pt x="956224" y="398645"/>
                    <a:pt x="984386" y="431529"/>
                  </a:cubicBezTo>
                  <a:cubicBezTo>
                    <a:pt x="1014966" y="467178"/>
                    <a:pt x="1030113" y="511177"/>
                    <a:pt x="1048196" y="553564"/>
                  </a:cubicBezTo>
                  <a:cubicBezTo>
                    <a:pt x="1101295" y="677788"/>
                    <a:pt x="1147195" y="804661"/>
                    <a:pt x="1191195" y="932340"/>
                  </a:cubicBezTo>
                  <a:cubicBezTo>
                    <a:pt x="1212561" y="958199"/>
                    <a:pt x="1207493" y="988837"/>
                    <a:pt x="1204959" y="1018151"/>
                  </a:cubicBezTo>
                  <a:cubicBezTo>
                    <a:pt x="1194305" y="1141280"/>
                    <a:pt x="1132394" y="1245232"/>
                    <a:pt x="1080390" y="1352812"/>
                  </a:cubicBezTo>
                  <a:cubicBezTo>
                    <a:pt x="1081714" y="1348896"/>
                    <a:pt x="1080275" y="1345383"/>
                    <a:pt x="1076992" y="1342273"/>
                  </a:cubicBezTo>
                  <a:cubicBezTo>
                    <a:pt x="1073997" y="1339393"/>
                    <a:pt x="1071290" y="1341063"/>
                    <a:pt x="1069102" y="1343828"/>
                  </a:cubicBezTo>
                  <a:cubicBezTo>
                    <a:pt x="1058448" y="1368419"/>
                    <a:pt x="1061961" y="1396408"/>
                    <a:pt x="1050500" y="1420942"/>
                  </a:cubicBezTo>
                  <a:cubicBezTo>
                    <a:pt x="1031898" y="1460737"/>
                    <a:pt x="1028673" y="1503009"/>
                    <a:pt x="1032474" y="1546145"/>
                  </a:cubicBezTo>
                  <a:cubicBezTo>
                    <a:pt x="1033683" y="1554265"/>
                    <a:pt x="1037369" y="1561406"/>
                    <a:pt x="1040767" y="1568663"/>
                  </a:cubicBezTo>
                  <a:cubicBezTo>
                    <a:pt x="1072500" y="1637081"/>
                    <a:pt x="1126002" y="1683960"/>
                    <a:pt x="1190158" y="1720300"/>
                  </a:cubicBezTo>
                  <a:cubicBezTo>
                    <a:pt x="1231681" y="1727384"/>
                    <a:pt x="1261571" y="1748347"/>
                    <a:pt x="1281843" y="1787163"/>
                  </a:cubicBezTo>
                  <a:cubicBezTo>
                    <a:pt x="1294340" y="1811121"/>
                    <a:pt x="1317089" y="1829032"/>
                    <a:pt x="1339722" y="1845157"/>
                  </a:cubicBezTo>
                  <a:cubicBezTo>
                    <a:pt x="1407507" y="1893476"/>
                    <a:pt x="1487558" y="1897738"/>
                    <a:pt x="1565882" y="1908219"/>
                  </a:cubicBezTo>
                  <a:cubicBezTo>
                    <a:pt x="1571641" y="1908968"/>
                    <a:pt x="1577515" y="1907816"/>
                    <a:pt x="1579300" y="1900790"/>
                  </a:cubicBezTo>
                  <a:cubicBezTo>
                    <a:pt x="1581201" y="1893246"/>
                    <a:pt x="1577112" y="1888235"/>
                    <a:pt x="1571065" y="1884953"/>
                  </a:cubicBezTo>
                  <a:cubicBezTo>
                    <a:pt x="1558740" y="1878272"/>
                    <a:pt x="1545206" y="1875162"/>
                    <a:pt x="1531442" y="1875162"/>
                  </a:cubicBezTo>
                  <a:cubicBezTo>
                    <a:pt x="1493663" y="1875162"/>
                    <a:pt x="1457783" y="1865141"/>
                    <a:pt x="1422595" y="1853277"/>
                  </a:cubicBezTo>
                  <a:cubicBezTo>
                    <a:pt x="1376235" y="1837670"/>
                    <a:pt x="1342025" y="1806571"/>
                    <a:pt x="1316801" y="1765048"/>
                  </a:cubicBezTo>
                  <a:cubicBezTo>
                    <a:pt x="1309832" y="1753588"/>
                    <a:pt x="1311099" y="1746734"/>
                    <a:pt x="1325958" y="1746561"/>
                  </a:cubicBezTo>
                  <a:cubicBezTo>
                    <a:pt x="1346460" y="1746274"/>
                    <a:pt x="1365868" y="1740630"/>
                    <a:pt x="1384988" y="1733949"/>
                  </a:cubicBezTo>
                  <a:cubicBezTo>
                    <a:pt x="1418737" y="1722143"/>
                    <a:pt x="1453522" y="1715290"/>
                    <a:pt x="1488998" y="1711777"/>
                  </a:cubicBezTo>
                  <a:cubicBezTo>
                    <a:pt x="1549871" y="1705672"/>
                    <a:pt x="1588572" y="1736771"/>
                    <a:pt x="1594907" y="1797587"/>
                  </a:cubicBezTo>
                  <a:cubicBezTo>
                    <a:pt x="1597441" y="1821833"/>
                    <a:pt x="1601761" y="1845618"/>
                    <a:pt x="1610054" y="1868654"/>
                  </a:cubicBezTo>
                  <a:cubicBezTo>
                    <a:pt x="1641326" y="1955271"/>
                    <a:pt x="1704849" y="2009349"/>
                    <a:pt x="1787377" y="2043904"/>
                  </a:cubicBezTo>
                  <a:cubicBezTo>
                    <a:pt x="1797916" y="2048281"/>
                    <a:pt x="1812486" y="2057841"/>
                    <a:pt x="1819800" y="2044192"/>
                  </a:cubicBezTo>
                  <a:cubicBezTo>
                    <a:pt x="1826941" y="2030658"/>
                    <a:pt x="1810931" y="2023459"/>
                    <a:pt x="1801544" y="2017066"/>
                  </a:cubicBezTo>
                  <a:lnTo>
                    <a:pt x="1801544" y="2017066"/>
                  </a:lnTo>
                  <a:close/>
                  <a:moveTo>
                    <a:pt x="1383376" y="974382"/>
                  </a:moveTo>
                  <a:cubicBezTo>
                    <a:pt x="1391439" y="1005250"/>
                    <a:pt x="1386486" y="1043318"/>
                    <a:pt x="1370072" y="1066412"/>
                  </a:cubicBezTo>
                  <a:cubicBezTo>
                    <a:pt x="1366444" y="1032318"/>
                    <a:pt x="1370072" y="1003465"/>
                    <a:pt x="1383376" y="974382"/>
                  </a:cubicBezTo>
                  <a:lnTo>
                    <a:pt x="1383376" y="974382"/>
                  </a:lnTo>
                  <a:close/>
                  <a:moveTo>
                    <a:pt x="142463" y="1643013"/>
                  </a:moveTo>
                  <a:cubicBezTo>
                    <a:pt x="139353" y="1607595"/>
                    <a:pt x="136877" y="1572118"/>
                    <a:pt x="136416" y="1536527"/>
                  </a:cubicBezTo>
                  <a:cubicBezTo>
                    <a:pt x="150871" y="1571370"/>
                    <a:pt x="142406" y="1607364"/>
                    <a:pt x="142463" y="1643013"/>
                  </a:cubicBezTo>
                  <a:lnTo>
                    <a:pt x="142463" y="1643013"/>
                  </a:lnTo>
                  <a:close/>
                  <a:moveTo>
                    <a:pt x="101343" y="1750938"/>
                  </a:moveTo>
                  <a:cubicBezTo>
                    <a:pt x="53485" y="1704923"/>
                    <a:pt x="47553" y="1643877"/>
                    <a:pt x="87176" y="1589511"/>
                  </a:cubicBezTo>
                  <a:cubicBezTo>
                    <a:pt x="117181" y="1635814"/>
                    <a:pt x="130887" y="1685745"/>
                    <a:pt x="130081" y="1739938"/>
                  </a:cubicBezTo>
                  <a:cubicBezTo>
                    <a:pt x="122479" y="1748865"/>
                    <a:pt x="114186" y="1756006"/>
                    <a:pt x="101343" y="1750938"/>
                  </a:cubicBezTo>
                  <a:lnTo>
                    <a:pt x="101343" y="1750938"/>
                  </a:lnTo>
                  <a:close/>
                  <a:moveTo>
                    <a:pt x="133594" y="1771038"/>
                  </a:moveTo>
                  <a:cubicBezTo>
                    <a:pt x="164405" y="1758368"/>
                    <a:pt x="191703" y="1747541"/>
                    <a:pt x="215316" y="1730090"/>
                  </a:cubicBezTo>
                  <a:cubicBezTo>
                    <a:pt x="220902" y="1725944"/>
                    <a:pt x="225912" y="1730378"/>
                    <a:pt x="229944" y="1734583"/>
                  </a:cubicBezTo>
                  <a:cubicBezTo>
                    <a:pt x="246300" y="1751802"/>
                    <a:pt x="262655" y="1769022"/>
                    <a:pt x="281142" y="1788545"/>
                  </a:cubicBezTo>
                  <a:cubicBezTo>
                    <a:pt x="230865" y="1790619"/>
                    <a:pt x="184332" y="1786530"/>
                    <a:pt x="133594" y="1771038"/>
                  </a:cubicBezTo>
                  <a:lnTo>
                    <a:pt x="133594" y="1771038"/>
                  </a:lnTo>
                  <a:close/>
                  <a:moveTo>
                    <a:pt x="369487" y="1631207"/>
                  </a:moveTo>
                  <a:cubicBezTo>
                    <a:pt x="389183" y="1646699"/>
                    <a:pt x="408303" y="1662824"/>
                    <a:pt x="428057" y="1678316"/>
                  </a:cubicBezTo>
                  <a:cubicBezTo>
                    <a:pt x="464109" y="1706709"/>
                    <a:pt x="504653" y="1726002"/>
                    <a:pt x="553951" y="1735274"/>
                  </a:cubicBezTo>
                  <a:cubicBezTo>
                    <a:pt x="495323" y="1798739"/>
                    <a:pt x="427481" y="1804037"/>
                    <a:pt x="354225" y="1786587"/>
                  </a:cubicBezTo>
                  <a:cubicBezTo>
                    <a:pt x="316733" y="1777661"/>
                    <a:pt x="286095" y="1758137"/>
                    <a:pt x="263807" y="1725714"/>
                  </a:cubicBezTo>
                  <a:cubicBezTo>
                    <a:pt x="255457" y="1713562"/>
                    <a:pt x="252232" y="1703253"/>
                    <a:pt x="262310" y="1690813"/>
                  </a:cubicBezTo>
                  <a:cubicBezTo>
                    <a:pt x="273079" y="1677510"/>
                    <a:pt x="284482" y="1681311"/>
                    <a:pt x="296865" y="1687646"/>
                  </a:cubicBezTo>
                  <a:cubicBezTo>
                    <a:pt x="306885" y="1692771"/>
                    <a:pt x="317079" y="1697897"/>
                    <a:pt x="327733" y="1701295"/>
                  </a:cubicBezTo>
                  <a:cubicBezTo>
                    <a:pt x="333665" y="1703195"/>
                    <a:pt x="342649" y="1710452"/>
                    <a:pt x="346738" y="1700834"/>
                  </a:cubicBezTo>
                  <a:cubicBezTo>
                    <a:pt x="350021" y="1693060"/>
                    <a:pt x="339482" y="1692023"/>
                    <a:pt x="334817" y="1688337"/>
                  </a:cubicBezTo>
                  <a:cubicBezTo>
                    <a:pt x="329115" y="1683845"/>
                    <a:pt x="322377" y="1680620"/>
                    <a:pt x="317252" y="1675609"/>
                  </a:cubicBezTo>
                  <a:cubicBezTo>
                    <a:pt x="311550" y="1669965"/>
                    <a:pt x="300781" y="1664725"/>
                    <a:pt x="310514" y="1654070"/>
                  </a:cubicBezTo>
                  <a:cubicBezTo>
                    <a:pt x="319325" y="1644453"/>
                    <a:pt x="328712" y="1644741"/>
                    <a:pt x="337812" y="1653840"/>
                  </a:cubicBezTo>
                  <a:cubicBezTo>
                    <a:pt x="366147" y="1682117"/>
                    <a:pt x="399722" y="1703080"/>
                    <a:pt x="434046" y="1723007"/>
                  </a:cubicBezTo>
                  <a:cubicBezTo>
                    <a:pt x="438250" y="1725426"/>
                    <a:pt x="442224" y="1728363"/>
                    <a:pt x="446659" y="1730148"/>
                  </a:cubicBezTo>
                  <a:cubicBezTo>
                    <a:pt x="454549" y="1733316"/>
                    <a:pt x="464857" y="1740572"/>
                    <a:pt x="470329" y="1730206"/>
                  </a:cubicBezTo>
                  <a:cubicBezTo>
                    <a:pt x="476548" y="1718457"/>
                    <a:pt x="462727" y="1716326"/>
                    <a:pt x="456104" y="1712352"/>
                  </a:cubicBezTo>
                  <a:cubicBezTo>
                    <a:pt x="422298" y="1691965"/>
                    <a:pt x="384806" y="1677568"/>
                    <a:pt x="355377" y="1650039"/>
                  </a:cubicBezTo>
                  <a:cubicBezTo>
                    <a:pt x="349215" y="1644337"/>
                    <a:pt x="338100" y="1640018"/>
                    <a:pt x="346335" y="1629076"/>
                  </a:cubicBezTo>
                  <a:cubicBezTo>
                    <a:pt x="354283" y="1618710"/>
                    <a:pt x="362633" y="1625793"/>
                    <a:pt x="369487" y="1631207"/>
                  </a:cubicBezTo>
                  <a:lnTo>
                    <a:pt x="369487" y="1631207"/>
                  </a:lnTo>
                  <a:close/>
                  <a:moveTo>
                    <a:pt x="1257540" y="1468973"/>
                  </a:moveTo>
                  <a:cubicBezTo>
                    <a:pt x="1257252" y="1448643"/>
                    <a:pt x="1264738" y="1430041"/>
                    <a:pt x="1275393" y="1408733"/>
                  </a:cubicBezTo>
                  <a:cubicBezTo>
                    <a:pt x="1289791" y="1427853"/>
                    <a:pt x="1302057" y="1444497"/>
                    <a:pt x="1314670" y="1460910"/>
                  </a:cubicBezTo>
                  <a:cubicBezTo>
                    <a:pt x="1324979" y="1474271"/>
                    <a:pt x="1322157" y="1484350"/>
                    <a:pt x="1307932" y="1492240"/>
                  </a:cubicBezTo>
                  <a:cubicBezTo>
                    <a:pt x="1305858" y="1493392"/>
                    <a:pt x="1303785" y="1494659"/>
                    <a:pt x="1301712" y="1495810"/>
                  </a:cubicBezTo>
                  <a:cubicBezTo>
                    <a:pt x="1270555" y="1513261"/>
                    <a:pt x="1258058" y="1506004"/>
                    <a:pt x="1257540" y="1468973"/>
                  </a:cubicBezTo>
                  <a:lnTo>
                    <a:pt x="1257540" y="1468973"/>
                  </a:lnTo>
                  <a:close/>
                </a:path>
              </a:pathLst>
            </a:custGeom>
            <a:solidFill>
              <a:srgbClr val="974D2C"/>
            </a:solidFill>
            <a:ln w="5747"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9086309-6AD3-45BB-BAFD-92A80F05B2FE}"/>
                </a:ext>
              </a:extLst>
            </p:cNvPr>
            <p:cNvSpPr/>
            <p:nvPr/>
          </p:nvSpPr>
          <p:spPr>
            <a:xfrm>
              <a:off x="1190332" y="2377018"/>
              <a:ext cx="29726" cy="28092"/>
            </a:xfrm>
            <a:custGeom>
              <a:avLst/>
              <a:gdLst>
                <a:gd name="connsiteX0" fmla="*/ 0 w 29726"/>
                <a:gd name="connsiteY0" fmla="*/ 11115 h 28092"/>
                <a:gd name="connsiteX1" fmla="*/ 28795 w 29726"/>
                <a:gd name="connsiteY1" fmla="*/ 0 h 28092"/>
                <a:gd name="connsiteX2" fmla="*/ 29199 w 29726"/>
                <a:gd name="connsiteY2" fmla="*/ 2361 h 28092"/>
                <a:gd name="connsiteX3" fmla="*/ 23785 w 29726"/>
                <a:gd name="connsiteY3" fmla="*/ 27586 h 28092"/>
                <a:gd name="connsiteX4" fmla="*/ 0 w 29726"/>
                <a:gd name="connsiteY4" fmla="*/ 11115 h 28092"/>
                <a:gd name="connsiteX5" fmla="*/ 0 w 29726"/>
                <a:gd name="connsiteY5" fmla="*/ 11115 h 2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26" h="28092">
                  <a:moveTo>
                    <a:pt x="0" y="11115"/>
                  </a:moveTo>
                  <a:cubicBezTo>
                    <a:pt x="9560" y="7372"/>
                    <a:pt x="19235" y="3743"/>
                    <a:pt x="28795" y="0"/>
                  </a:cubicBezTo>
                  <a:cubicBezTo>
                    <a:pt x="28911" y="806"/>
                    <a:pt x="29256" y="1555"/>
                    <a:pt x="29199" y="2361"/>
                  </a:cubicBezTo>
                  <a:cubicBezTo>
                    <a:pt x="28680" y="11345"/>
                    <a:pt x="32884" y="24994"/>
                    <a:pt x="23785" y="27586"/>
                  </a:cubicBezTo>
                  <a:cubicBezTo>
                    <a:pt x="14398" y="30408"/>
                    <a:pt x="5126" y="20963"/>
                    <a:pt x="0" y="11115"/>
                  </a:cubicBezTo>
                  <a:lnTo>
                    <a:pt x="0" y="11115"/>
                  </a:lnTo>
                  <a:close/>
                </a:path>
              </a:pathLst>
            </a:custGeom>
            <a:solidFill>
              <a:srgbClr val="A18A99"/>
            </a:solidFill>
            <a:ln w="5747"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11B4F22-2D42-4368-B2C9-F03B020FC2A1}"/>
                </a:ext>
              </a:extLst>
            </p:cNvPr>
            <p:cNvSpPr/>
            <p:nvPr/>
          </p:nvSpPr>
          <p:spPr>
            <a:xfrm>
              <a:off x="1854759" y="3015138"/>
              <a:ext cx="1310770" cy="398344"/>
            </a:xfrm>
            <a:custGeom>
              <a:avLst/>
              <a:gdLst>
                <a:gd name="connsiteX0" fmla="*/ 0 w 1310770"/>
                <a:gd name="connsiteY0" fmla="*/ 285466 h 398344"/>
                <a:gd name="connsiteX1" fmla="*/ 209804 w 1310770"/>
                <a:gd name="connsiteY1" fmla="*/ 223210 h 398344"/>
                <a:gd name="connsiteX2" fmla="*/ 526785 w 1310770"/>
                <a:gd name="connsiteY2" fmla="*/ 131353 h 398344"/>
                <a:gd name="connsiteX3" fmla="*/ 710960 w 1310770"/>
                <a:gd name="connsiteY3" fmla="*/ 96453 h 398344"/>
                <a:gd name="connsiteX4" fmla="*/ 929230 w 1310770"/>
                <a:gd name="connsiteY4" fmla="*/ 60746 h 398344"/>
                <a:gd name="connsiteX5" fmla="*/ 1208892 w 1310770"/>
                <a:gd name="connsiteY5" fmla="*/ 13522 h 398344"/>
                <a:gd name="connsiteX6" fmla="*/ 1279959 w 1310770"/>
                <a:gd name="connsiteY6" fmla="*/ 1428 h 398344"/>
                <a:gd name="connsiteX7" fmla="*/ 1310771 w 1310770"/>
                <a:gd name="connsiteY7" fmla="*/ 8569 h 398344"/>
                <a:gd name="connsiteX8" fmla="*/ 1270687 w 1310770"/>
                <a:gd name="connsiteY8" fmla="*/ 22852 h 398344"/>
                <a:gd name="connsiteX9" fmla="*/ 573030 w 1310770"/>
                <a:gd name="connsiteY9" fmla="*/ 139013 h 398344"/>
                <a:gd name="connsiteX10" fmla="*/ 541470 w 1310770"/>
                <a:gd name="connsiteY10" fmla="*/ 152086 h 398344"/>
                <a:gd name="connsiteX11" fmla="*/ 561051 w 1310770"/>
                <a:gd name="connsiteY11" fmla="*/ 182436 h 398344"/>
                <a:gd name="connsiteX12" fmla="*/ 618239 w 1310770"/>
                <a:gd name="connsiteY12" fmla="*/ 223095 h 398344"/>
                <a:gd name="connsiteX13" fmla="*/ 636150 w 1310770"/>
                <a:gd name="connsiteY13" fmla="*/ 251315 h 398344"/>
                <a:gd name="connsiteX14" fmla="*/ 250578 w 1310770"/>
                <a:gd name="connsiteY14" fmla="*/ 356706 h 398344"/>
                <a:gd name="connsiteX15" fmla="*/ 87423 w 1310770"/>
                <a:gd name="connsiteY15" fmla="*/ 398345 h 398344"/>
                <a:gd name="connsiteX16" fmla="*/ 0 w 1310770"/>
                <a:gd name="connsiteY16" fmla="*/ 285466 h 398344"/>
                <a:gd name="connsiteX17" fmla="*/ 0 w 1310770"/>
                <a:gd name="connsiteY17" fmla="*/ 285466 h 39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0770" h="398344">
                  <a:moveTo>
                    <a:pt x="0" y="285466"/>
                  </a:moveTo>
                  <a:cubicBezTo>
                    <a:pt x="69973" y="264676"/>
                    <a:pt x="139773" y="243655"/>
                    <a:pt x="209804" y="223210"/>
                  </a:cubicBezTo>
                  <a:cubicBezTo>
                    <a:pt x="315426" y="192399"/>
                    <a:pt x="421278" y="162394"/>
                    <a:pt x="526785" y="131353"/>
                  </a:cubicBezTo>
                  <a:cubicBezTo>
                    <a:pt x="587082" y="113615"/>
                    <a:pt x="649453" y="107222"/>
                    <a:pt x="710960" y="96453"/>
                  </a:cubicBezTo>
                  <a:cubicBezTo>
                    <a:pt x="783583" y="83783"/>
                    <a:pt x="856493" y="72898"/>
                    <a:pt x="929230" y="60746"/>
                  </a:cubicBezTo>
                  <a:cubicBezTo>
                    <a:pt x="1022528" y="45197"/>
                    <a:pt x="1115652" y="29244"/>
                    <a:pt x="1208892" y="13522"/>
                  </a:cubicBezTo>
                  <a:cubicBezTo>
                    <a:pt x="1232562" y="9548"/>
                    <a:pt x="1256520" y="6726"/>
                    <a:pt x="1279959" y="1428"/>
                  </a:cubicBezTo>
                  <a:cubicBezTo>
                    <a:pt x="1292341" y="-1394"/>
                    <a:pt x="1302017" y="-530"/>
                    <a:pt x="1310771" y="8569"/>
                  </a:cubicBezTo>
                  <a:cubicBezTo>
                    <a:pt x="1300116" y="20836"/>
                    <a:pt x="1284624" y="20548"/>
                    <a:pt x="1270687" y="22852"/>
                  </a:cubicBezTo>
                  <a:cubicBezTo>
                    <a:pt x="1038192" y="61841"/>
                    <a:pt x="805640" y="100542"/>
                    <a:pt x="573030" y="139013"/>
                  </a:cubicBezTo>
                  <a:cubicBezTo>
                    <a:pt x="561627" y="140913"/>
                    <a:pt x="545674" y="138437"/>
                    <a:pt x="541470" y="152086"/>
                  </a:cubicBezTo>
                  <a:cubicBezTo>
                    <a:pt x="536921" y="166887"/>
                    <a:pt x="551721" y="174373"/>
                    <a:pt x="561051" y="182436"/>
                  </a:cubicBezTo>
                  <a:cubicBezTo>
                    <a:pt x="578732" y="197813"/>
                    <a:pt x="598543" y="210483"/>
                    <a:pt x="618239" y="223095"/>
                  </a:cubicBezTo>
                  <a:cubicBezTo>
                    <a:pt x="628318" y="229546"/>
                    <a:pt x="639548" y="235938"/>
                    <a:pt x="636150" y="251315"/>
                  </a:cubicBezTo>
                  <a:cubicBezTo>
                    <a:pt x="507664" y="286503"/>
                    <a:pt x="379237" y="321922"/>
                    <a:pt x="250578" y="356706"/>
                  </a:cubicBezTo>
                  <a:cubicBezTo>
                    <a:pt x="196385" y="371334"/>
                    <a:pt x="141789" y="384523"/>
                    <a:pt x="87423" y="398345"/>
                  </a:cubicBezTo>
                  <a:cubicBezTo>
                    <a:pt x="49298" y="367649"/>
                    <a:pt x="18890" y="331078"/>
                    <a:pt x="0" y="285466"/>
                  </a:cubicBezTo>
                  <a:lnTo>
                    <a:pt x="0" y="285466"/>
                  </a:lnTo>
                  <a:close/>
                </a:path>
              </a:pathLst>
            </a:custGeom>
            <a:solidFill>
              <a:srgbClr val="D9D7C5"/>
            </a:solidFill>
            <a:ln w="5747"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AC11CBF-C183-4CC9-A7A6-AC5EBA832CD4}"/>
                </a:ext>
              </a:extLst>
            </p:cNvPr>
            <p:cNvSpPr/>
            <p:nvPr/>
          </p:nvSpPr>
          <p:spPr>
            <a:xfrm>
              <a:off x="1962221" y="3539013"/>
              <a:ext cx="1340396" cy="340437"/>
            </a:xfrm>
            <a:custGeom>
              <a:avLst/>
              <a:gdLst>
                <a:gd name="connsiteX0" fmla="*/ 548154 w 1340396"/>
                <a:gd name="connsiteY0" fmla="*/ 229345 h 340437"/>
                <a:gd name="connsiteX1" fmla="*/ 391276 w 1340396"/>
                <a:gd name="connsiteY1" fmla="*/ 266721 h 340437"/>
                <a:gd name="connsiteX2" fmla="*/ 107928 w 1340396"/>
                <a:gd name="connsiteY2" fmla="*/ 328113 h 340437"/>
                <a:gd name="connsiteX3" fmla="*/ 3 w 1340396"/>
                <a:gd name="connsiteY3" fmla="*/ 340438 h 340437"/>
                <a:gd name="connsiteX4" fmla="*/ 17626 w 1340396"/>
                <a:gd name="connsiteY4" fmla="*/ 243282 h 340437"/>
                <a:gd name="connsiteX5" fmla="*/ 41929 w 1340396"/>
                <a:gd name="connsiteY5" fmla="*/ 224449 h 340437"/>
                <a:gd name="connsiteX6" fmla="*/ 67960 w 1340396"/>
                <a:gd name="connsiteY6" fmla="*/ 215696 h 340437"/>
                <a:gd name="connsiteX7" fmla="*/ 554776 w 1340396"/>
                <a:gd name="connsiteY7" fmla="*/ 101838 h 340437"/>
                <a:gd name="connsiteX8" fmla="*/ 748743 w 1340396"/>
                <a:gd name="connsiteY8" fmla="*/ 78687 h 340437"/>
                <a:gd name="connsiteX9" fmla="*/ 940981 w 1340396"/>
                <a:gd name="connsiteY9" fmla="*/ 51388 h 340437"/>
                <a:gd name="connsiteX10" fmla="*/ 1123027 w 1340396"/>
                <a:gd name="connsiteY10" fmla="*/ 29907 h 340437"/>
                <a:gd name="connsiteX11" fmla="*/ 1307894 w 1340396"/>
                <a:gd name="connsiteY11" fmla="*/ 2897 h 340437"/>
                <a:gd name="connsiteX12" fmla="*/ 1340202 w 1340396"/>
                <a:gd name="connsiteY12" fmla="*/ 4855 h 340437"/>
                <a:gd name="connsiteX13" fmla="*/ 1319757 w 1340396"/>
                <a:gd name="connsiteY13" fmla="*/ 22305 h 340437"/>
                <a:gd name="connsiteX14" fmla="*/ 1115540 w 1340396"/>
                <a:gd name="connsiteY14" fmla="*/ 50352 h 340437"/>
                <a:gd name="connsiteX15" fmla="*/ 637420 w 1340396"/>
                <a:gd name="connsiteY15" fmla="*/ 114393 h 340437"/>
                <a:gd name="connsiteX16" fmla="*/ 603210 w 1340396"/>
                <a:gd name="connsiteY16" fmla="*/ 141000 h 340437"/>
                <a:gd name="connsiteX17" fmla="*/ 548154 w 1340396"/>
                <a:gd name="connsiteY17" fmla="*/ 229345 h 340437"/>
                <a:gd name="connsiteX18" fmla="*/ 548154 w 1340396"/>
                <a:gd name="connsiteY18" fmla="*/ 229345 h 3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0396" h="340437">
                  <a:moveTo>
                    <a:pt x="548154" y="229345"/>
                  </a:moveTo>
                  <a:cubicBezTo>
                    <a:pt x="496955" y="246334"/>
                    <a:pt x="443683" y="254627"/>
                    <a:pt x="391276" y="266721"/>
                  </a:cubicBezTo>
                  <a:cubicBezTo>
                    <a:pt x="297114" y="288375"/>
                    <a:pt x="202550" y="308475"/>
                    <a:pt x="107928" y="328113"/>
                  </a:cubicBezTo>
                  <a:cubicBezTo>
                    <a:pt x="72510" y="335485"/>
                    <a:pt x="36400" y="339804"/>
                    <a:pt x="3" y="340438"/>
                  </a:cubicBezTo>
                  <a:cubicBezTo>
                    <a:pt x="-228" y="306977"/>
                    <a:pt x="14976" y="276339"/>
                    <a:pt x="17626" y="243282"/>
                  </a:cubicBezTo>
                  <a:cubicBezTo>
                    <a:pt x="18605" y="231188"/>
                    <a:pt x="28337" y="223931"/>
                    <a:pt x="41929" y="224449"/>
                  </a:cubicBezTo>
                  <a:cubicBezTo>
                    <a:pt x="51547" y="224795"/>
                    <a:pt x="61683" y="225659"/>
                    <a:pt x="67960" y="215696"/>
                  </a:cubicBezTo>
                  <a:cubicBezTo>
                    <a:pt x="230136" y="177167"/>
                    <a:pt x="389202" y="124126"/>
                    <a:pt x="554776" y="101838"/>
                  </a:cubicBezTo>
                  <a:cubicBezTo>
                    <a:pt x="619106" y="93200"/>
                    <a:pt x="684587" y="88074"/>
                    <a:pt x="748743" y="78687"/>
                  </a:cubicBezTo>
                  <a:cubicBezTo>
                    <a:pt x="812669" y="69299"/>
                    <a:pt x="876940" y="60661"/>
                    <a:pt x="940981" y="51388"/>
                  </a:cubicBezTo>
                  <a:cubicBezTo>
                    <a:pt x="1001395" y="42692"/>
                    <a:pt x="1062441" y="36818"/>
                    <a:pt x="1123027" y="29907"/>
                  </a:cubicBezTo>
                  <a:cubicBezTo>
                    <a:pt x="1184707" y="22823"/>
                    <a:pt x="1246559" y="13782"/>
                    <a:pt x="1307894" y="2897"/>
                  </a:cubicBezTo>
                  <a:cubicBezTo>
                    <a:pt x="1318548" y="996"/>
                    <a:pt x="1329951" y="-3438"/>
                    <a:pt x="1340202" y="4855"/>
                  </a:cubicBezTo>
                  <a:cubicBezTo>
                    <a:pt x="1342103" y="20923"/>
                    <a:pt x="1329663" y="20232"/>
                    <a:pt x="1319757" y="22305"/>
                  </a:cubicBezTo>
                  <a:cubicBezTo>
                    <a:pt x="1252318" y="36300"/>
                    <a:pt x="1183555" y="40389"/>
                    <a:pt x="1115540" y="50352"/>
                  </a:cubicBezTo>
                  <a:cubicBezTo>
                    <a:pt x="956416" y="73504"/>
                    <a:pt x="796428" y="90320"/>
                    <a:pt x="637420" y="114393"/>
                  </a:cubicBezTo>
                  <a:cubicBezTo>
                    <a:pt x="619969" y="117042"/>
                    <a:pt x="610237" y="125739"/>
                    <a:pt x="603210" y="141000"/>
                  </a:cubicBezTo>
                  <a:cubicBezTo>
                    <a:pt x="588755" y="172733"/>
                    <a:pt x="569692" y="201874"/>
                    <a:pt x="548154" y="229345"/>
                  </a:cubicBezTo>
                  <a:lnTo>
                    <a:pt x="548154" y="229345"/>
                  </a:lnTo>
                  <a:close/>
                </a:path>
              </a:pathLst>
            </a:custGeom>
            <a:solidFill>
              <a:srgbClr val="D9D7C5"/>
            </a:solidFill>
            <a:ln w="574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8A15676-2102-41B0-9AED-F366E79B3A2F}"/>
                </a:ext>
              </a:extLst>
            </p:cNvPr>
            <p:cNvSpPr/>
            <p:nvPr/>
          </p:nvSpPr>
          <p:spPr>
            <a:xfrm>
              <a:off x="1801832" y="3213411"/>
              <a:ext cx="1355460" cy="385053"/>
            </a:xfrm>
            <a:custGeom>
              <a:avLst/>
              <a:gdLst>
                <a:gd name="connsiteX0" fmla="*/ 78612 w 1355460"/>
                <a:gd name="connsiteY0" fmla="*/ 264170 h 385053"/>
                <a:gd name="connsiteX1" fmla="*/ 632867 w 1355460"/>
                <a:gd name="connsiteY1" fmla="*/ 115988 h 385053"/>
                <a:gd name="connsiteX2" fmla="*/ 811572 w 1355460"/>
                <a:gd name="connsiteY2" fmla="*/ 84083 h 385053"/>
                <a:gd name="connsiteX3" fmla="*/ 1081731 w 1355460"/>
                <a:gd name="connsiteY3" fmla="*/ 38183 h 385053"/>
                <a:gd name="connsiteX4" fmla="*/ 1282954 w 1355460"/>
                <a:gd name="connsiteY4" fmla="*/ 6450 h 385053"/>
                <a:gd name="connsiteX5" fmla="*/ 1325168 w 1355460"/>
                <a:gd name="connsiteY5" fmla="*/ 0 h 385053"/>
                <a:gd name="connsiteX6" fmla="*/ 1355461 w 1355460"/>
                <a:gd name="connsiteY6" fmla="*/ 7199 h 385053"/>
                <a:gd name="connsiteX7" fmla="*/ 1326378 w 1355460"/>
                <a:gd name="connsiteY7" fmla="*/ 20502 h 385053"/>
                <a:gd name="connsiteX8" fmla="*/ 1110872 w 1355460"/>
                <a:gd name="connsiteY8" fmla="*/ 53214 h 385053"/>
                <a:gd name="connsiteX9" fmla="*/ 810363 w 1355460"/>
                <a:gd name="connsiteY9" fmla="*/ 106774 h 385053"/>
                <a:gd name="connsiteX10" fmla="*/ 697887 w 1355460"/>
                <a:gd name="connsiteY10" fmla="*/ 123993 h 385053"/>
                <a:gd name="connsiteX11" fmla="*/ 662181 w 1355460"/>
                <a:gd name="connsiteY11" fmla="*/ 145532 h 385053"/>
                <a:gd name="connsiteX12" fmla="*/ 604187 w 1355460"/>
                <a:gd name="connsiteY12" fmla="*/ 229097 h 385053"/>
                <a:gd name="connsiteX13" fmla="*/ 598255 w 1355460"/>
                <a:gd name="connsiteY13" fmla="*/ 249139 h 385053"/>
                <a:gd name="connsiteX14" fmla="*/ 38586 w 1355460"/>
                <a:gd name="connsiteY14" fmla="*/ 382980 h 385053"/>
                <a:gd name="connsiteX15" fmla="*/ 0 w 1355460"/>
                <a:gd name="connsiteY15" fmla="*/ 385053 h 385053"/>
                <a:gd name="connsiteX16" fmla="*/ 35764 w 1355460"/>
                <a:gd name="connsiteY16" fmla="*/ 332991 h 385053"/>
                <a:gd name="connsiteX17" fmla="*/ 78612 w 1355460"/>
                <a:gd name="connsiteY17" fmla="*/ 264170 h 385053"/>
                <a:gd name="connsiteX18" fmla="*/ 78612 w 1355460"/>
                <a:gd name="connsiteY18" fmla="*/ 264170 h 38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5460" h="385053">
                  <a:moveTo>
                    <a:pt x="78612" y="264170"/>
                  </a:moveTo>
                  <a:cubicBezTo>
                    <a:pt x="264515" y="219076"/>
                    <a:pt x="447367" y="162695"/>
                    <a:pt x="632867" y="115988"/>
                  </a:cubicBezTo>
                  <a:cubicBezTo>
                    <a:pt x="691552" y="101187"/>
                    <a:pt x="752138" y="94910"/>
                    <a:pt x="811572" y="84083"/>
                  </a:cubicBezTo>
                  <a:cubicBezTo>
                    <a:pt x="901471" y="67669"/>
                    <a:pt x="991717" y="53617"/>
                    <a:pt x="1081731" y="38183"/>
                  </a:cubicBezTo>
                  <a:cubicBezTo>
                    <a:pt x="1148652" y="26722"/>
                    <a:pt x="1215285" y="13707"/>
                    <a:pt x="1282954" y="6450"/>
                  </a:cubicBezTo>
                  <a:cubicBezTo>
                    <a:pt x="1296718" y="4953"/>
                    <a:pt x="1310655" y="115"/>
                    <a:pt x="1325168" y="0"/>
                  </a:cubicBezTo>
                  <a:cubicBezTo>
                    <a:pt x="1334901" y="2707"/>
                    <a:pt x="1346477" y="-2880"/>
                    <a:pt x="1355461" y="7199"/>
                  </a:cubicBezTo>
                  <a:cubicBezTo>
                    <a:pt x="1349241" y="19350"/>
                    <a:pt x="1336687" y="18256"/>
                    <a:pt x="1326378" y="20502"/>
                  </a:cubicBezTo>
                  <a:cubicBezTo>
                    <a:pt x="1255310" y="36109"/>
                    <a:pt x="1182919" y="43251"/>
                    <a:pt x="1110872" y="53214"/>
                  </a:cubicBezTo>
                  <a:cubicBezTo>
                    <a:pt x="1009973" y="67151"/>
                    <a:pt x="910456" y="88402"/>
                    <a:pt x="810363" y="106774"/>
                  </a:cubicBezTo>
                  <a:cubicBezTo>
                    <a:pt x="772986" y="113627"/>
                    <a:pt x="735782" y="120999"/>
                    <a:pt x="697887" y="123993"/>
                  </a:cubicBezTo>
                  <a:cubicBezTo>
                    <a:pt x="681935" y="125260"/>
                    <a:pt x="670071" y="132056"/>
                    <a:pt x="662181" y="145532"/>
                  </a:cubicBezTo>
                  <a:cubicBezTo>
                    <a:pt x="645134" y="174961"/>
                    <a:pt x="624862" y="202202"/>
                    <a:pt x="604187" y="229097"/>
                  </a:cubicBezTo>
                  <a:cubicBezTo>
                    <a:pt x="599580" y="235086"/>
                    <a:pt x="596182" y="241248"/>
                    <a:pt x="598255" y="249139"/>
                  </a:cubicBezTo>
                  <a:cubicBezTo>
                    <a:pt x="410221" y="287494"/>
                    <a:pt x="226736" y="344912"/>
                    <a:pt x="38586" y="382980"/>
                  </a:cubicBezTo>
                  <a:cubicBezTo>
                    <a:pt x="26089" y="385514"/>
                    <a:pt x="12900" y="384477"/>
                    <a:pt x="0" y="385053"/>
                  </a:cubicBezTo>
                  <a:cubicBezTo>
                    <a:pt x="979" y="360347"/>
                    <a:pt x="23382" y="349980"/>
                    <a:pt x="35764" y="332991"/>
                  </a:cubicBezTo>
                  <a:cubicBezTo>
                    <a:pt x="51717" y="310991"/>
                    <a:pt x="71240" y="291468"/>
                    <a:pt x="78612" y="264170"/>
                  </a:cubicBezTo>
                  <a:lnTo>
                    <a:pt x="78612" y="264170"/>
                  </a:lnTo>
                  <a:close/>
                </a:path>
              </a:pathLst>
            </a:custGeom>
            <a:solidFill>
              <a:srgbClr val="D9D7C5"/>
            </a:solidFill>
            <a:ln w="574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4C35D09-75FF-443F-BA1A-346505A8BD4E}"/>
                </a:ext>
              </a:extLst>
            </p:cNvPr>
            <p:cNvSpPr/>
            <p:nvPr/>
          </p:nvSpPr>
          <p:spPr>
            <a:xfrm>
              <a:off x="1866267" y="3398513"/>
              <a:ext cx="1304194" cy="350321"/>
            </a:xfrm>
            <a:custGeom>
              <a:avLst/>
              <a:gdLst>
                <a:gd name="connsiteX0" fmla="*/ 67910 w 1304194"/>
                <a:gd name="connsiteY0" fmla="*/ 213947 h 350321"/>
                <a:gd name="connsiteX1" fmla="*/ 230835 w 1304194"/>
                <a:gd name="connsiteY1" fmla="*/ 183596 h 350321"/>
                <a:gd name="connsiteX2" fmla="*/ 501800 w 1304194"/>
                <a:gd name="connsiteY2" fmla="*/ 115927 h 350321"/>
                <a:gd name="connsiteX3" fmla="*/ 673594 w 1304194"/>
                <a:gd name="connsiteY3" fmla="*/ 93754 h 350321"/>
                <a:gd name="connsiteX4" fmla="*/ 982915 w 1304194"/>
                <a:gd name="connsiteY4" fmla="*/ 47221 h 350321"/>
                <a:gd name="connsiteX5" fmla="*/ 1260619 w 1304194"/>
                <a:gd name="connsiteY5" fmla="*/ 1205 h 350321"/>
                <a:gd name="connsiteX6" fmla="*/ 1304158 w 1304194"/>
                <a:gd name="connsiteY6" fmla="*/ 514 h 350321"/>
                <a:gd name="connsiteX7" fmla="*/ 1284865 w 1304194"/>
                <a:gd name="connsiteY7" fmla="*/ 16755 h 350321"/>
                <a:gd name="connsiteX8" fmla="*/ 757562 w 1304194"/>
                <a:gd name="connsiteY8" fmla="*/ 102450 h 350321"/>
                <a:gd name="connsiteX9" fmla="*/ 614218 w 1304194"/>
                <a:gd name="connsiteY9" fmla="*/ 124450 h 350321"/>
                <a:gd name="connsiteX10" fmla="*/ 569412 w 1304194"/>
                <a:gd name="connsiteY10" fmla="*/ 156240 h 350321"/>
                <a:gd name="connsiteX11" fmla="*/ 523570 w 1304194"/>
                <a:gd name="connsiteY11" fmla="*/ 214868 h 350321"/>
                <a:gd name="connsiteX12" fmla="*/ 311462 w 1304194"/>
                <a:gd name="connsiteY12" fmla="*/ 277815 h 350321"/>
                <a:gd name="connsiteX13" fmla="*/ 27251 w 1304194"/>
                <a:gd name="connsiteY13" fmla="*/ 340359 h 350321"/>
                <a:gd name="connsiteX14" fmla="*/ 298 w 1304194"/>
                <a:gd name="connsiteY14" fmla="*/ 350322 h 350321"/>
                <a:gd name="connsiteX15" fmla="*/ 23565 w 1304194"/>
                <a:gd name="connsiteY15" fmla="*/ 288296 h 350321"/>
                <a:gd name="connsiteX16" fmla="*/ 67910 w 1304194"/>
                <a:gd name="connsiteY16" fmla="*/ 213947 h 350321"/>
                <a:gd name="connsiteX17" fmla="*/ 67910 w 1304194"/>
                <a:gd name="connsiteY17" fmla="*/ 213947 h 35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4194" h="350321">
                  <a:moveTo>
                    <a:pt x="67910" y="213947"/>
                  </a:moveTo>
                  <a:cubicBezTo>
                    <a:pt x="123600" y="211297"/>
                    <a:pt x="176872" y="195517"/>
                    <a:pt x="230835" y="183596"/>
                  </a:cubicBezTo>
                  <a:cubicBezTo>
                    <a:pt x="321713" y="163439"/>
                    <a:pt x="410000" y="132282"/>
                    <a:pt x="501800" y="115927"/>
                  </a:cubicBezTo>
                  <a:cubicBezTo>
                    <a:pt x="558700" y="105791"/>
                    <a:pt x="616464" y="103199"/>
                    <a:pt x="673594" y="93754"/>
                  </a:cubicBezTo>
                  <a:cubicBezTo>
                    <a:pt x="776452" y="76765"/>
                    <a:pt x="879943" y="63346"/>
                    <a:pt x="982915" y="47221"/>
                  </a:cubicBezTo>
                  <a:cubicBezTo>
                    <a:pt x="1075579" y="32708"/>
                    <a:pt x="1168013" y="16179"/>
                    <a:pt x="1260619" y="1205"/>
                  </a:cubicBezTo>
                  <a:cubicBezTo>
                    <a:pt x="1274786" y="-1098"/>
                    <a:pt x="1289587" y="630"/>
                    <a:pt x="1304158" y="514"/>
                  </a:cubicBezTo>
                  <a:cubicBezTo>
                    <a:pt x="1304906" y="14451"/>
                    <a:pt x="1294194" y="15085"/>
                    <a:pt x="1284865" y="16755"/>
                  </a:cubicBezTo>
                  <a:cubicBezTo>
                    <a:pt x="1109500" y="47797"/>
                    <a:pt x="933387" y="74346"/>
                    <a:pt x="757562" y="102450"/>
                  </a:cubicBezTo>
                  <a:cubicBezTo>
                    <a:pt x="709877" y="110052"/>
                    <a:pt x="662134" y="117654"/>
                    <a:pt x="614218" y="124450"/>
                  </a:cubicBezTo>
                  <a:cubicBezTo>
                    <a:pt x="593312" y="127445"/>
                    <a:pt x="578742" y="136487"/>
                    <a:pt x="569412" y="156240"/>
                  </a:cubicBezTo>
                  <a:cubicBezTo>
                    <a:pt x="558700" y="178989"/>
                    <a:pt x="543727" y="199203"/>
                    <a:pt x="523570" y="214868"/>
                  </a:cubicBezTo>
                  <a:cubicBezTo>
                    <a:pt x="454115" y="240150"/>
                    <a:pt x="381665" y="255067"/>
                    <a:pt x="311462" y="277815"/>
                  </a:cubicBezTo>
                  <a:cubicBezTo>
                    <a:pt x="218741" y="307877"/>
                    <a:pt x="122333" y="321123"/>
                    <a:pt x="27251" y="340359"/>
                  </a:cubicBezTo>
                  <a:cubicBezTo>
                    <a:pt x="17460" y="342317"/>
                    <a:pt x="9052" y="346406"/>
                    <a:pt x="298" y="350322"/>
                  </a:cubicBezTo>
                  <a:cubicBezTo>
                    <a:pt x="-2351" y="325730"/>
                    <a:pt x="13256" y="307993"/>
                    <a:pt x="23565" y="288296"/>
                  </a:cubicBezTo>
                  <a:cubicBezTo>
                    <a:pt x="37041" y="262784"/>
                    <a:pt x="51036" y="237559"/>
                    <a:pt x="67910" y="213947"/>
                  </a:cubicBezTo>
                  <a:lnTo>
                    <a:pt x="67910" y="213947"/>
                  </a:lnTo>
                  <a:close/>
                </a:path>
              </a:pathLst>
            </a:custGeom>
            <a:solidFill>
              <a:srgbClr val="D9D7C5"/>
            </a:solidFill>
            <a:ln w="574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F2EA30F-21C2-45D8-9666-E5188C74129E}"/>
                </a:ext>
              </a:extLst>
            </p:cNvPr>
            <p:cNvSpPr/>
            <p:nvPr/>
          </p:nvSpPr>
          <p:spPr>
            <a:xfrm>
              <a:off x="1987128" y="3704288"/>
              <a:ext cx="1393330" cy="317389"/>
            </a:xfrm>
            <a:custGeom>
              <a:avLst/>
              <a:gdLst>
                <a:gd name="connsiteX0" fmla="*/ 445959 w 1393330"/>
                <a:gd name="connsiteY0" fmla="*/ 214728 h 317389"/>
                <a:gd name="connsiteX1" fmla="*/ 403457 w 1393330"/>
                <a:gd name="connsiteY1" fmla="*/ 201022 h 317389"/>
                <a:gd name="connsiteX2" fmla="*/ 319201 w 1393330"/>
                <a:gd name="connsiteY2" fmla="*/ 195262 h 317389"/>
                <a:gd name="connsiteX3" fmla="*/ 234773 w 1393330"/>
                <a:gd name="connsiteY3" fmla="*/ 221812 h 317389"/>
                <a:gd name="connsiteX4" fmla="*/ 134622 w 1393330"/>
                <a:gd name="connsiteY4" fmla="*/ 262068 h 317389"/>
                <a:gd name="connsiteX5" fmla="*/ 113889 w 1393330"/>
                <a:gd name="connsiteY5" fmla="*/ 272895 h 317389"/>
                <a:gd name="connsiteX6" fmla="*/ 205 w 1393330"/>
                <a:gd name="connsiteY6" fmla="*/ 317125 h 317389"/>
                <a:gd name="connsiteX7" fmla="*/ 17828 w 1393330"/>
                <a:gd name="connsiteY7" fmla="*/ 269152 h 317389"/>
                <a:gd name="connsiteX8" fmla="*/ 42822 w 1393330"/>
                <a:gd name="connsiteY8" fmla="*/ 220257 h 317389"/>
                <a:gd name="connsiteX9" fmla="*/ 144124 w 1393330"/>
                <a:gd name="connsiteY9" fmla="*/ 200734 h 317389"/>
                <a:gd name="connsiteX10" fmla="*/ 564423 w 1393330"/>
                <a:gd name="connsiteY10" fmla="*/ 113714 h 317389"/>
                <a:gd name="connsiteX11" fmla="*/ 905074 w 1393330"/>
                <a:gd name="connsiteY11" fmla="*/ 60960 h 317389"/>
                <a:gd name="connsiteX12" fmla="*/ 1287478 w 1393330"/>
                <a:gd name="connsiteY12" fmla="*/ 9186 h 317389"/>
                <a:gd name="connsiteX13" fmla="*/ 1371273 w 1393330"/>
                <a:gd name="connsiteY13" fmla="*/ 144 h 317389"/>
                <a:gd name="connsiteX14" fmla="*/ 1393330 w 1393330"/>
                <a:gd name="connsiteY14" fmla="*/ 9762 h 317389"/>
                <a:gd name="connsiteX15" fmla="*/ 1365226 w 1393330"/>
                <a:gd name="connsiteY15" fmla="*/ 21683 h 317389"/>
                <a:gd name="connsiteX16" fmla="*/ 1226316 w 1393330"/>
                <a:gd name="connsiteY16" fmla="*/ 40228 h 317389"/>
                <a:gd name="connsiteX17" fmla="*/ 993707 w 1393330"/>
                <a:gd name="connsiteY17" fmla="*/ 71672 h 317389"/>
                <a:gd name="connsiteX18" fmla="*/ 729537 w 1393330"/>
                <a:gd name="connsiteY18" fmla="*/ 103981 h 317389"/>
                <a:gd name="connsiteX19" fmla="*/ 617465 w 1393330"/>
                <a:gd name="connsiteY19" fmla="*/ 160650 h 317389"/>
                <a:gd name="connsiteX20" fmla="*/ 555727 w 1393330"/>
                <a:gd name="connsiteY20" fmla="*/ 195608 h 317389"/>
                <a:gd name="connsiteX21" fmla="*/ 445959 w 1393330"/>
                <a:gd name="connsiteY21" fmla="*/ 214728 h 317389"/>
                <a:gd name="connsiteX22" fmla="*/ 445959 w 1393330"/>
                <a:gd name="connsiteY22" fmla="*/ 214728 h 31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3330" h="317389">
                  <a:moveTo>
                    <a:pt x="445959" y="214728"/>
                  </a:moveTo>
                  <a:cubicBezTo>
                    <a:pt x="434440" y="202058"/>
                    <a:pt x="417912" y="201886"/>
                    <a:pt x="403457" y="201022"/>
                  </a:cubicBezTo>
                  <a:cubicBezTo>
                    <a:pt x="375352" y="199294"/>
                    <a:pt x="347248" y="198315"/>
                    <a:pt x="319201" y="195262"/>
                  </a:cubicBezTo>
                  <a:cubicBezTo>
                    <a:pt x="287699" y="191865"/>
                    <a:pt x="260113" y="199179"/>
                    <a:pt x="234773" y="221812"/>
                  </a:cubicBezTo>
                  <a:cubicBezTo>
                    <a:pt x="207187" y="246461"/>
                    <a:pt x="168601" y="249916"/>
                    <a:pt x="134622" y="262068"/>
                  </a:cubicBezTo>
                  <a:cubicBezTo>
                    <a:pt x="126847" y="264832"/>
                    <a:pt x="119936" y="267079"/>
                    <a:pt x="113889" y="272895"/>
                  </a:cubicBezTo>
                  <a:cubicBezTo>
                    <a:pt x="82099" y="303131"/>
                    <a:pt x="44780" y="319716"/>
                    <a:pt x="205" y="317125"/>
                  </a:cubicBezTo>
                  <a:cubicBezTo>
                    <a:pt x="-1523" y="298293"/>
                    <a:pt x="7979" y="284183"/>
                    <a:pt x="17828" y="269152"/>
                  </a:cubicBezTo>
                  <a:cubicBezTo>
                    <a:pt x="27848" y="254005"/>
                    <a:pt x="34644" y="236670"/>
                    <a:pt x="42822" y="220257"/>
                  </a:cubicBezTo>
                  <a:cubicBezTo>
                    <a:pt x="74727" y="204477"/>
                    <a:pt x="110434" y="208163"/>
                    <a:pt x="144124" y="200734"/>
                  </a:cubicBezTo>
                  <a:cubicBezTo>
                    <a:pt x="283840" y="169923"/>
                    <a:pt x="423786" y="139918"/>
                    <a:pt x="564423" y="113714"/>
                  </a:cubicBezTo>
                  <a:cubicBezTo>
                    <a:pt x="677359" y="92693"/>
                    <a:pt x="790929" y="72709"/>
                    <a:pt x="905074" y="60960"/>
                  </a:cubicBezTo>
                  <a:cubicBezTo>
                    <a:pt x="1033214" y="47714"/>
                    <a:pt x="1158993" y="19322"/>
                    <a:pt x="1287478" y="9186"/>
                  </a:cubicBezTo>
                  <a:cubicBezTo>
                    <a:pt x="1315352" y="6998"/>
                    <a:pt x="1342881" y="-1180"/>
                    <a:pt x="1371273" y="144"/>
                  </a:cubicBezTo>
                  <a:cubicBezTo>
                    <a:pt x="1379796" y="547"/>
                    <a:pt x="1389817" y="-2275"/>
                    <a:pt x="1393330" y="9762"/>
                  </a:cubicBezTo>
                  <a:cubicBezTo>
                    <a:pt x="1386247" y="19149"/>
                    <a:pt x="1375419" y="19668"/>
                    <a:pt x="1365226" y="21683"/>
                  </a:cubicBezTo>
                  <a:cubicBezTo>
                    <a:pt x="1319326" y="30956"/>
                    <a:pt x="1272965" y="35966"/>
                    <a:pt x="1226316" y="40228"/>
                  </a:cubicBezTo>
                  <a:cubicBezTo>
                    <a:pt x="1148396" y="47311"/>
                    <a:pt x="1071339" y="61882"/>
                    <a:pt x="993707" y="71672"/>
                  </a:cubicBezTo>
                  <a:cubicBezTo>
                    <a:pt x="905708" y="82787"/>
                    <a:pt x="817536" y="93038"/>
                    <a:pt x="729537" y="103981"/>
                  </a:cubicBezTo>
                  <a:cubicBezTo>
                    <a:pt x="684558" y="109567"/>
                    <a:pt x="644648" y="119818"/>
                    <a:pt x="617465" y="160650"/>
                  </a:cubicBezTo>
                  <a:cubicBezTo>
                    <a:pt x="603528" y="181498"/>
                    <a:pt x="580376" y="191577"/>
                    <a:pt x="555727" y="195608"/>
                  </a:cubicBezTo>
                  <a:cubicBezTo>
                    <a:pt x="518984" y="201655"/>
                    <a:pt x="482414" y="207875"/>
                    <a:pt x="445959" y="214728"/>
                  </a:cubicBezTo>
                  <a:lnTo>
                    <a:pt x="445959" y="214728"/>
                  </a:lnTo>
                  <a:close/>
                </a:path>
              </a:pathLst>
            </a:custGeom>
            <a:solidFill>
              <a:srgbClr val="D9D8C5"/>
            </a:solidFill>
            <a:ln w="574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1A10AE-903F-49DD-B3A1-D97E4282F351}"/>
                </a:ext>
              </a:extLst>
            </p:cNvPr>
            <p:cNvSpPr/>
            <p:nvPr/>
          </p:nvSpPr>
          <p:spPr>
            <a:xfrm>
              <a:off x="719315" y="2611708"/>
              <a:ext cx="2335456" cy="2358696"/>
            </a:xfrm>
            <a:custGeom>
              <a:avLst/>
              <a:gdLst>
                <a:gd name="connsiteX0" fmla="*/ 2252363 w 2335456"/>
                <a:gd name="connsiteY0" fmla="*/ 2035546 h 2358696"/>
                <a:gd name="connsiteX1" fmla="*/ 2333797 w 2335456"/>
                <a:gd name="connsiteY1" fmla="*/ 2261188 h 2358696"/>
                <a:gd name="connsiteX2" fmla="*/ 2306326 w 2335456"/>
                <a:gd name="connsiteY2" fmla="*/ 2294418 h 2358696"/>
                <a:gd name="connsiteX3" fmla="*/ 2261751 w 2335456"/>
                <a:gd name="connsiteY3" fmla="*/ 2298564 h 2358696"/>
                <a:gd name="connsiteX4" fmla="*/ 2016413 w 2335456"/>
                <a:gd name="connsiteY4" fmla="*/ 2324653 h 2358696"/>
                <a:gd name="connsiteX5" fmla="*/ 1739458 w 2335456"/>
                <a:gd name="connsiteY5" fmla="*/ 2352124 h 2358696"/>
                <a:gd name="connsiteX6" fmla="*/ 1438948 w 2335456"/>
                <a:gd name="connsiteY6" fmla="*/ 2358574 h 2358696"/>
                <a:gd name="connsiteX7" fmla="*/ 1313112 w 2335456"/>
                <a:gd name="connsiteY7" fmla="*/ 2340318 h 2358696"/>
                <a:gd name="connsiteX8" fmla="*/ 1287715 w 2335456"/>
                <a:gd name="connsiteY8" fmla="*/ 2302192 h 2358696"/>
                <a:gd name="connsiteX9" fmla="*/ 1238186 w 2335456"/>
                <a:gd name="connsiteY9" fmla="*/ 2148482 h 2358696"/>
                <a:gd name="connsiteX10" fmla="*/ 1796531 w 2335456"/>
                <a:gd name="connsiteY10" fmla="*/ 2058007 h 2358696"/>
                <a:gd name="connsiteX11" fmla="*/ 2252363 w 2335456"/>
                <a:gd name="connsiteY11" fmla="*/ 2035546 h 2358696"/>
                <a:gd name="connsiteX12" fmla="*/ 2252363 w 2335456"/>
                <a:gd name="connsiteY12" fmla="*/ 2035546 h 2358696"/>
                <a:gd name="connsiteX13" fmla="*/ 1104345 w 2335456"/>
                <a:gd name="connsiteY13" fmla="*/ 1821941 h 2358696"/>
                <a:gd name="connsiteX14" fmla="*/ 1110507 w 2335456"/>
                <a:gd name="connsiteY14" fmla="*/ 1827816 h 2358696"/>
                <a:gd name="connsiteX15" fmla="*/ 1097204 w 2335456"/>
                <a:gd name="connsiteY15" fmla="*/ 1853156 h 2358696"/>
                <a:gd name="connsiteX16" fmla="*/ 996535 w 2335456"/>
                <a:gd name="connsiteY16" fmla="*/ 1914663 h 2358696"/>
                <a:gd name="connsiteX17" fmla="*/ 935661 w 2335456"/>
                <a:gd name="connsiteY17" fmla="*/ 1927851 h 2358696"/>
                <a:gd name="connsiteX18" fmla="*/ 830212 w 2335456"/>
                <a:gd name="connsiteY18" fmla="*/ 1959065 h 2358696"/>
                <a:gd name="connsiteX19" fmla="*/ 620293 w 2335456"/>
                <a:gd name="connsiteY19" fmla="*/ 2017578 h 2358696"/>
                <a:gd name="connsiteX20" fmla="*/ 541220 w 2335456"/>
                <a:gd name="connsiteY20" fmla="*/ 2025353 h 2358696"/>
                <a:gd name="connsiteX21" fmla="*/ 510697 w 2335456"/>
                <a:gd name="connsiteY21" fmla="*/ 2014122 h 2358696"/>
                <a:gd name="connsiteX22" fmla="*/ 570246 w 2335456"/>
                <a:gd name="connsiteY22" fmla="*/ 2007845 h 2358696"/>
                <a:gd name="connsiteX23" fmla="*/ 860274 w 2335456"/>
                <a:gd name="connsiteY23" fmla="*/ 1934359 h 2358696"/>
                <a:gd name="connsiteX24" fmla="*/ 1083439 w 2335456"/>
                <a:gd name="connsiteY24" fmla="*/ 1829313 h 2358696"/>
                <a:gd name="connsiteX25" fmla="*/ 1097434 w 2335456"/>
                <a:gd name="connsiteY25" fmla="*/ 1822114 h 2358696"/>
                <a:gd name="connsiteX26" fmla="*/ 1104345 w 2335456"/>
                <a:gd name="connsiteY26" fmla="*/ 1821941 h 2358696"/>
                <a:gd name="connsiteX27" fmla="*/ 1104345 w 2335456"/>
                <a:gd name="connsiteY27" fmla="*/ 1821941 h 2358696"/>
                <a:gd name="connsiteX28" fmla="*/ 379793 w 2335456"/>
                <a:gd name="connsiteY28" fmla="*/ 1393177 h 2358696"/>
                <a:gd name="connsiteX29" fmla="*/ 457886 w 2335456"/>
                <a:gd name="connsiteY29" fmla="*/ 1395192 h 2358696"/>
                <a:gd name="connsiteX30" fmla="*/ 511676 w 2335456"/>
                <a:gd name="connsiteY30" fmla="*/ 1431244 h 2358696"/>
                <a:gd name="connsiteX31" fmla="*/ 510812 w 2335456"/>
                <a:gd name="connsiteY31" fmla="*/ 1453647 h 2358696"/>
                <a:gd name="connsiteX32" fmla="*/ 490886 w 2335456"/>
                <a:gd name="connsiteY32" fmla="*/ 1452553 h 2358696"/>
                <a:gd name="connsiteX33" fmla="*/ 376165 w 2335456"/>
                <a:gd name="connsiteY33" fmla="*/ 1408496 h 2358696"/>
                <a:gd name="connsiteX34" fmla="*/ 340919 w 2335456"/>
                <a:gd name="connsiteY34" fmla="*/ 1407574 h 2358696"/>
                <a:gd name="connsiteX35" fmla="*/ 126450 w 2335456"/>
                <a:gd name="connsiteY35" fmla="*/ 1566468 h 2358696"/>
                <a:gd name="connsiteX36" fmla="*/ 85964 w 2335456"/>
                <a:gd name="connsiteY36" fmla="*/ 1632409 h 2358696"/>
                <a:gd name="connsiteX37" fmla="*/ 49451 w 2335456"/>
                <a:gd name="connsiteY37" fmla="*/ 1777654 h 2358696"/>
                <a:gd name="connsiteX38" fmla="*/ 36148 w 2335456"/>
                <a:gd name="connsiteY38" fmla="*/ 1805700 h 2358696"/>
                <a:gd name="connsiteX39" fmla="*/ 15184 w 2335456"/>
                <a:gd name="connsiteY39" fmla="*/ 1786983 h 2358696"/>
                <a:gd name="connsiteX40" fmla="*/ 30331 w 2335456"/>
                <a:gd name="connsiteY40" fmla="*/ 1653833 h 2358696"/>
                <a:gd name="connsiteX41" fmla="*/ 151272 w 2335456"/>
                <a:gd name="connsiteY41" fmla="*/ 1503291 h 2358696"/>
                <a:gd name="connsiteX42" fmla="*/ 226083 w 2335456"/>
                <a:gd name="connsiteY42" fmla="*/ 1428422 h 2358696"/>
                <a:gd name="connsiteX43" fmla="*/ 186057 w 2335456"/>
                <a:gd name="connsiteY43" fmla="*/ 1449616 h 2358696"/>
                <a:gd name="connsiteX44" fmla="*/ 24917 w 2335456"/>
                <a:gd name="connsiteY44" fmla="*/ 1623541 h 2358696"/>
                <a:gd name="connsiteX45" fmla="*/ 7525 w 2335456"/>
                <a:gd name="connsiteY45" fmla="*/ 1633907 h 2358696"/>
                <a:gd name="connsiteX46" fmla="*/ 3378 w 2335456"/>
                <a:gd name="connsiteY46" fmla="*/ 1612656 h 2358696"/>
                <a:gd name="connsiteX47" fmla="*/ 152481 w 2335456"/>
                <a:gd name="connsiteY47" fmla="*/ 1436139 h 2358696"/>
                <a:gd name="connsiteX48" fmla="*/ 379793 w 2335456"/>
                <a:gd name="connsiteY48" fmla="*/ 1393177 h 2358696"/>
                <a:gd name="connsiteX49" fmla="*/ 379793 w 2335456"/>
                <a:gd name="connsiteY49" fmla="*/ 1393177 h 2358696"/>
                <a:gd name="connsiteX50" fmla="*/ 1021011 w 2335456"/>
                <a:gd name="connsiteY50" fmla="*/ 997872 h 2358696"/>
                <a:gd name="connsiteX51" fmla="*/ 1034487 w 2335456"/>
                <a:gd name="connsiteY51" fmla="*/ 1033060 h 2358696"/>
                <a:gd name="connsiteX52" fmla="*/ 1034545 w 2335456"/>
                <a:gd name="connsiteY52" fmla="*/ 1071819 h 2358696"/>
                <a:gd name="connsiteX53" fmla="*/ 1004943 w 2335456"/>
                <a:gd name="connsiteY53" fmla="*/ 1195870 h 2358696"/>
                <a:gd name="connsiteX54" fmla="*/ 924546 w 2335456"/>
                <a:gd name="connsiteY54" fmla="*/ 1257204 h 2358696"/>
                <a:gd name="connsiteX55" fmla="*/ 834243 w 2335456"/>
                <a:gd name="connsiteY55" fmla="*/ 1325910 h 2358696"/>
                <a:gd name="connsiteX56" fmla="*/ 806542 w 2335456"/>
                <a:gd name="connsiteY56" fmla="*/ 1385114 h 2358696"/>
                <a:gd name="connsiteX57" fmla="*/ 806542 w 2335456"/>
                <a:gd name="connsiteY57" fmla="*/ 1460443 h 2358696"/>
                <a:gd name="connsiteX58" fmla="*/ 792605 w 2335456"/>
                <a:gd name="connsiteY58" fmla="*/ 1481982 h 2358696"/>
                <a:gd name="connsiteX59" fmla="*/ 693664 w 2335456"/>
                <a:gd name="connsiteY59" fmla="*/ 1486128 h 2358696"/>
                <a:gd name="connsiteX60" fmla="*/ 672413 w 2335456"/>
                <a:gd name="connsiteY60" fmla="*/ 1477317 h 2358696"/>
                <a:gd name="connsiteX61" fmla="*/ 682837 w 2335456"/>
                <a:gd name="connsiteY61" fmla="*/ 1457563 h 2358696"/>
                <a:gd name="connsiteX62" fmla="*/ 816217 w 2335456"/>
                <a:gd name="connsiteY62" fmla="*/ 1282947 h 2358696"/>
                <a:gd name="connsiteX63" fmla="*/ 996419 w 2335456"/>
                <a:gd name="connsiteY63" fmla="*/ 1019757 h 2358696"/>
                <a:gd name="connsiteX64" fmla="*/ 1021011 w 2335456"/>
                <a:gd name="connsiteY64" fmla="*/ 997872 h 2358696"/>
                <a:gd name="connsiteX65" fmla="*/ 1021011 w 2335456"/>
                <a:gd name="connsiteY65" fmla="*/ 997872 h 2358696"/>
                <a:gd name="connsiteX66" fmla="*/ 725051 w 2335456"/>
                <a:gd name="connsiteY66" fmla="*/ 432386 h 2358696"/>
                <a:gd name="connsiteX67" fmla="*/ 734553 w 2335456"/>
                <a:gd name="connsiteY67" fmla="*/ 434690 h 2358696"/>
                <a:gd name="connsiteX68" fmla="*/ 726375 w 2335456"/>
                <a:gd name="connsiteY68" fmla="*/ 451506 h 2358696"/>
                <a:gd name="connsiteX69" fmla="*/ 669821 w 2335456"/>
                <a:gd name="connsiteY69" fmla="*/ 560411 h 2358696"/>
                <a:gd name="connsiteX70" fmla="*/ 613555 w 2335456"/>
                <a:gd name="connsiteY70" fmla="*/ 645185 h 2358696"/>
                <a:gd name="connsiteX71" fmla="*/ 574220 w 2335456"/>
                <a:gd name="connsiteY71" fmla="*/ 684116 h 2358696"/>
                <a:gd name="connsiteX72" fmla="*/ 570534 w 2335456"/>
                <a:gd name="connsiteY72" fmla="*/ 702142 h 2358696"/>
                <a:gd name="connsiteX73" fmla="*/ 587063 w 2335456"/>
                <a:gd name="connsiteY73" fmla="*/ 707153 h 2358696"/>
                <a:gd name="connsiteX74" fmla="*/ 604858 w 2335456"/>
                <a:gd name="connsiteY74" fmla="*/ 715100 h 2358696"/>
                <a:gd name="connsiteX75" fmla="*/ 602728 w 2335456"/>
                <a:gd name="connsiteY75" fmla="*/ 735200 h 2358696"/>
                <a:gd name="connsiteX76" fmla="*/ 548938 w 2335456"/>
                <a:gd name="connsiteY76" fmla="*/ 878140 h 2358696"/>
                <a:gd name="connsiteX77" fmla="*/ 529760 w 2335456"/>
                <a:gd name="connsiteY77" fmla="*/ 987218 h 2358696"/>
                <a:gd name="connsiteX78" fmla="*/ 521639 w 2335456"/>
                <a:gd name="connsiteY78" fmla="*/ 1001615 h 2358696"/>
                <a:gd name="connsiteX79" fmla="*/ 509833 w 2335456"/>
                <a:gd name="connsiteY79" fmla="*/ 1008123 h 2358696"/>
                <a:gd name="connsiteX80" fmla="*/ 507127 w 2335456"/>
                <a:gd name="connsiteY80" fmla="*/ 993322 h 2358696"/>
                <a:gd name="connsiteX81" fmla="*/ 538859 w 2335456"/>
                <a:gd name="connsiteY81" fmla="*/ 689876 h 2358696"/>
                <a:gd name="connsiteX82" fmla="*/ 591037 w 2335456"/>
                <a:gd name="connsiteY82" fmla="*/ 534841 h 2358696"/>
                <a:gd name="connsiteX83" fmla="*/ 714454 w 2335456"/>
                <a:gd name="connsiteY83" fmla="*/ 436936 h 2358696"/>
                <a:gd name="connsiteX84" fmla="*/ 725051 w 2335456"/>
                <a:gd name="connsiteY84" fmla="*/ 432386 h 2358696"/>
                <a:gd name="connsiteX85" fmla="*/ 725051 w 2335456"/>
                <a:gd name="connsiteY85" fmla="*/ 432386 h 2358696"/>
                <a:gd name="connsiteX86" fmla="*/ 2276033 w 2335456"/>
                <a:gd name="connsiteY86" fmla="*/ 1203 h 2358696"/>
                <a:gd name="connsiteX87" fmla="*/ 2291813 w 2335456"/>
                <a:gd name="connsiteY87" fmla="*/ 4025 h 2358696"/>
                <a:gd name="connsiteX88" fmla="*/ 2293253 w 2335456"/>
                <a:gd name="connsiteY88" fmla="*/ 19344 h 2358696"/>
                <a:gd name="connsiteX89" fmla="*/ 2250002 w 2335456"/>
                <a:gd name="connsiteY89" fmla="*/ 146908 h 2358696"/>
                <a:gd name="connsiteX90" fmla="*/ 2250002 w 2335456"/>
                <a:gd name="connsiteY90" fmla="*/ 182614 h 2358696"/>
                <a:gd name="connsiteX91" fmla="*/ 2238426 w 2335456"/>
                <a:gd name="connsiteY91" fmla="*/ 358440 h 2358696"/>
                <a:gd name="connsiteX92" fmla="*/ 2227945 w 2335456"/>
                <a:gd name="connsiteY92" fmla="*/ 398177 h 2358696"/>
                <a:gd name="connsiteX93" fmla="*/ 2200301 w 2335456"/>
                <a:gd name="connsiteY93" fmla="*/ 300849 h 2358696"/>
                <a:gd name="connsiteX94" fmla="*/ 2219364 w 2335456"/>
                <a:gd name="connsiteY94" fmla="*/ 295435 h 2358696"/>
                <a:gd name="connsiteX95" fmla="*/ 2241018 w 2335456"/>
                <a:gd name="connsiteY95" fmla="*/ 319623 h 2358696"/>
                <a:gd name="connsiteX96" fmla="*/ 2246259 w 2335456"/>
                <a:gd name="connsiteY96" fmla="*/ 210834 h 2358696"/>
                <a:gd name="connsiteX97" fmla="*/ 2234050 w 2335456"/>
                <a:gd name="connsiteY97" fmla="*/ 105903 h 2358696"/>
                <a:gd name="connsiteX98" fmla="*/ 2260138 w 2335456"/>
                <a:gd name="connsiteY98" fmla="*/ 18710 h 2358696"/>
                <a:gd name="connsiteX99" fmla="*/ 2276033 w 2335456"/>
                <a:gd name="connsiteY99" fmla="*/ 1203 h 2358696"/>
                <a:gd name="connsiteX100" fmla="*/ 2276033 w 2335456"/>
                <a:gd name="connsiteY100" fmla="*/ 1203 h 235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35456" h="2358696">
                  <a:moveTo>
                    <a:pt x="2252363" y="2035546"/>
                  </a:moveTo>
                  <a:cubicBezTo>
                    <a:pt x="2264400" y="2035604"/>
                    <a:pt x="2320436" y="2203712"/>
                    <a:pt x="2333797" y="2261188"/>
                  </a:cubicBezTo>
                  <a:cubicBezTo>
                    <a:pt x="2339268" y="2284743"/>
                    <a:pt x="2331493" y="2292402"/>
                    <a:pt x="2306326" y="2294418"/>
                  </a:cubicBezTo>
                  <a:cubicBezTo>
                    <a:pt x="2291468" y="2295627"/>
                    <a:pt x="2275860" y="2289407"/>
                    <a:pt x="2261751" y="2298564"/>
                  </a:cubicBezTo>
                  <a:cubicBezTo>
                    <a:pt x="2235029" y="2288428"/>
                    <a:pt x="2071701" y="2318375"/>
                    <a:pt x="2016413" y="2324653"/>
                  </a:cubicBezTo>
                  <a:cubicBezTo>
                    <a:pt x="1924210" y="2335192"/>
                    <a:pt x="1832122" y="2345847"/>
                    <a:pt x="1739458" y="2352124"/>
                  </a:cubicBezTo>
                  <a:cubicBezTo>
                    <a:pt x="1639365" y="2358920"/>
                    <a:pt x="1539099" y="2355752"/>
                    <a:pt x="1438948" y="2358574"/>
                  </a:cubicBezTo>
                  <a:cubicBezTo>
                    <a:pt x="1396504" y="2359783"/>
                    <a:pt x="1321578" y="2351951"/>
                    <a:pt x="1313112" y="2340318"/>
                  </a:cubicBezTo>
                  <a:cubicBezTo>
                    <a:pt x="1304128" y="2327936"/>
                    <a:pt x="1296929" y="2314344"/>
                    <a:pt x="1287715" y="2302192"/>
                  </a:cubicBezTo>
                  <a:cubicBezTo>
                    <a:pt x="1253333" y="2256638"/>
                    <a:pt x="1242506" y="2203654"/>
                    <a:pt x="1238186" y="2148482"/>
                  </a:cubicBezTo>
                  <a:cubicBezTo>
                    <a:pt x="1245558" y="2138001"/>
                    <a:pt x="1789332" y="2058928"/>
                    <a:pt x="1796531" y="2058007"/>
                  </a:cubicBezTo>
                  <a:cubicBezTo>
                    <a:pt x="1907739" y="2044185"/>
                    <a:pt x="2140291" y="2035201"/>
                    <a:pt x="2252363" y="2035546"/>
                  </a:cubicBezTo>
                  <a:lnTo>
                    <a:pt x="2252363" y="2035546"/>
                  </a:lnTo>
                  <a:close/>
                  <a:moveTo>
                    <a:pt x="1104345" y="1821941"/>
                  </a:moveTo>
                  <a:cubicBezTo>
                    <a:pt x="1106533" y="1822748"/>
                    <a:pt x="1108664" y="1824533"/>
                    <a:pt x="1110507" y="1827816"/>
                  </a:cubicBezTo>
                  <a:cubicBezTo>
                    <a:pt x="1117073" y="1839276"/>
                    <a:pt x="1105612" y="1847627"/>
                    <a:pt x="1097204" y="1853156"/>
                  </a:cubicBezTo>
                  <a:cubicBezTo>
                    <a:pt x="1064377" y="1874810"/>
                    <a:pt x="1033969" y="1900207"/>
                    <a:pt x="996535" y="1914663"/>
                  </a:cubicBezTo>
                  <a:cubicBezTo>
                    <a:pt x="976608" y="1922380"/>
                    <a:pt x="955875" y="1928024"/>
                    <a:pt x="935661" y="1927851"/>
                  </a:cubicBezTo>
                  <a:cubicBezTo>
                    <a:pt x="896614" y="1927448"/>
                    <a:pt x="863096" y="1942998"/>
                    <a:pt x="830212" y="1959065"/>
                  </a:cubicBezTo>
                  <a:cubicBezTo>
                    <a:pt x="763579" y="1991547"/>
                    <a:pt x="693894" y="2009746"/>
                    <a:pt x="620293" y="2017578"/>
                  </a:cubicBezTo>
                  <a:cubicBezTo>
                    <a:pt x="594089" y="2020400"/>
                    <a:pt x="567252" y="2017693"/>
                    <a:pt x="541220" y="2025353"/>
                  </a:cubicBezTo>
                  <a:cubicBezTo>
                    <a:pt x="531545" y="2028174"/>
                    <a:pt x="520315" y="2027483"/>
                    <a:pt x="510697" y="2014122"/>
                  </a:cubicBezTo>
                  <a:cubicBezTo>
                    <a:pt x="532236" y="2009803"/>
                    <a:pt x="551932" y="2007672"/>
                    <a:pt x="570246" y="2007845"/>
                  </a:cubicBezTo>
                  <a:cubicBezTo>
                    <a:pt x="673680" y="2008536"/>
                    <a:pt x="766689" y="1972139"/>
                    <a:pt x="860274" y="1934359"/>
                  </a:cubicBezTo>
                  <a:cubicBezTo>
                    <a:pt x="936813" y="1903490"/>
                    <a:pt x="1009435" y="1865250"/>
                    <a:pt x="1083439" y="1829313"/>
                  </a:cubicBezTo>
                  <a:cubicBezTo>
                    <a:pt x="1087759" y="1827240"/>
                    <a:pt x="1092654" y="1823554"/>
                    <a:pt x="1097434" y="1822114"/>
                  </a:cubicBezTo>
                  <a:cubicBezTo>
                    <a:pt x="1099795" y="1821308"/>
                    <a:pt x="1102157" y="1821135"/>
                    <a:pt x="1104345" y="1821941"/>
                  </a:cubicBezTo>
                  <a:lnTo>
                    <a:pt x="1104345" y="1821941"/>
                  </a:lnTo>
                  <a:close/>
                  <a:moveTo>
                    <a:pt x="379793" y="1393177"/>
                  </a:moveTo>
                  <a:cubicBezTo>
                    <a:pt x="405824" y="1393465"/>
                    <a:pt x="431913" y="1394501"/>
                    <a:pt x="457886" y="1395192"/>
                  </a:cubicBezTo>
                  <a:cubicBezTo>
                    <a:pt x="481095" y="1395826"/>
                    <a:pt x="500734" y="1408784"/>
                    <a:pt x="511676" y="1431244"/>
                  </a:cubicBezTo>
                  <a:cubicBezTo>
                    <a:pt x="515420" y="1438904"/>
                    <a:pt x="517666" y="1446736"/>
                    <a:pt x="510812" y="1453647"/>
                  </a:cubicBezTo>
                  <a:cubicBezTo>
                    <a:pt x="504074" y="1460443"/>
                    <a:pt x="497278" y="1455778"/>
                    <a:pt x="490886" y="1452553"/>
                  </a:cubicBezTo>
                  <a:cubicBezTo>
                    <a:pt x="454143" y="1433951"/>
                    <a:pt x="415730" y="1419841"/>
                    <a:pt x="376165" y="1408496"/>
                  </a:cubicBezTo>
                  <a:cubicBezTo>
                    <a:pt x="364128" y="1405040"/>
                    <a:pt x="353301" y="1405386"/>
                    <a:pt x="340919" y="1407574"/>
                  </a:cubicBezTo>
                  <a:cubicBezTo>
                    <a:pt x="242496" y="1424506"/>
                    <a:pt x="178340" y="1487108"/>
                    <a:pt x="126450" y="1566468"/>
                  </a:cubicBezTo>
                  <a:cubicBezTo>
                    <a:pt x="112340" y="1588064"/>
                    <a:pt x="99267" y="1610294"/>
                    <a:pt x="85964" y="1632409"/>
                  </a:cubicBezTo>
                  <a:cubicBezTo>
                    <a:pt x="59184" y="1677100"/>
                    <a:pt x="43289" y="1724555"/>
                    <a:pt x="49451" y="1777654"/>
                  </a:cubicBezTo>
                  <a:cubicBezTo>
                    <a:pt x="50833" y="1789517"/>
                    <a:pt x="49278" y="1801957"/>
                    <a:pt x="36148" y="1805700"/>
                  </a:cubicBezTo>
                  <a:cubicBezTo>
                    <a:pt x="21750" y="1809847"/>
                    <a:pt x="20368" y="1795334"/>
                    <a:pt x="15184" y="1786983"/>
                  </a:cubicBezTo>
                  <a:cubicBezTo>
                    <a:pt x="-14648" y="1738665"/>
                    <a:pt x="4357" y="1696047"/>
                    <a:pt x="30331" y="1653833"/>
                  </a:cubicBezTo>
                  <a:cubicBezTo>
                    <a:pt x="64367" y="1598546"/>
                    <a:pt x="112340" y="1554546"/>
                    <a:pt x="151272" y="1503291"/>
                  </a:cubicBezTo>
                  <a:cubicBezTo>
                    <a:pt x="171659" y="1476453"/>
                    <a:pt x="199188" y="1456757"/>
                    <a:pt x="226083" y="1428422"/>
                  </a:cubicBezTo>
                  <a:cubicBezTo>
                    <a:pt x="206847" y="1432914"/>
                    <a:pt x="195732" y="1439825"/>
                    <a:pt x="186057" y="1449616"/>
                  </a:cubicBezTo>
                  <a:cubicBezTo>
                    <a:pt x="130424" y="1505825"/>
                    <a:pt x="71796" y="1559211"/>
                    <a:pt x="24917" y="1623541"/>
                  </a:cubicBezTo>
                  <a:cubicBezTo>
                    <a:pt x="20425" y="1629760"/>
                    <a:pt x="14321" y="1636613"/>
                    <a:pt x="7525" y="1633907"/>
                  </a:cubicBezTo>
                  <a:cubicBezTo>
                    <a:pt x="-1978" y="1630163"/>
                    <a:pt x="2457" y="1620718"/>
                    <a:pt x="3378" y="1612656"/>
                  </a:cubicBezTo>
                  <a:cubicBezTo>
                    <a:pt x="13687" y="1520395"/>
                    <a:pt x="80608" y="1474725"/>
                    <a:pt x="152481" y="1436139"/>
                  </a:cubicBezTo>
                  <a:cubicBezTo>
                    <a:pt x="224355" y="1397553"/>
                    <a:pt x="301757" y="1392255"/>
                    <a:pt x="379793" y="1393177"/>
                  </a:cubicBezTo>
                  <a:lnTo>
                    <a:pt x="379793" y="1393177"/>
                  </a:lnTo>
                  <a:close/>
                  <a:moveTo>
                    <a:pt x="1021011" y="997872"/>
                  </a:moveTo>
                  <a:cubicBezTo>
                    <a:pt x="1038058" y="1002883"/>
                    <a:pt x="1034372" y="1019584"/>
                    <a:pt x="1034487" y="1033060"/>
                  </a:cubicBezTo>
                  <a:cubicBezTo>
                    <a:pt x="1034602" y="1045903"/>
                    <a:pt x="1034545" y="1058861"/>
                    <a:pt x="1034545" y="1071819"/>
                  </a:cubicBezTo>
                  <a:cubicBezTo>
                    <a:pt x="1038000" y="1116394"/>
                    <a:pt x="1034545" y="1159530"/>
                    <a:pt x="1004943" y="1195870"/>
                  </a:cubicBezTo>
                  <a:cubicBezTo>
                    <a:pt x="983174" y="1222592"/>
                    <a:pt x="950807" y="1235896"/>
                    <a:pt x="924546" y="1257204"/>
                  </a:cubicBezTo>
                  <a:cubicBezTo>
                    <a:pt x="895232" y="1281047"/>
                    <a:pt x="864191" y="1302816"/>
                    <a:pt x="834243" y="1325910"/>
                  </a:cubicBezTo>
                  <a:cubicBezTo>
                    <a:pt x="815065" y="1340711"/>
                    <a:pt x="806542" y="1361041"/>
                    <a:pt x="806542" y="1385114"/>
                  </a:cubicBezTo>
                  <a:cubicBezTo>
                    <a:pt x="806542" y="1410223"/>
                    <a:pt x="806484" y="1435333"/>
                    <a:pt x="806542" y="1460443"/>
                  </a:cubicBezTo>
                  <a:cubicBezTo>
                    <a:pt x="806542" y="1470694"/>
                    <a:pt x="805793" y="1479736"/>
                    <a:pt x="792605" y="1481982"/>
                  </a:cubicBezTo>
                  <a:cubicBezTo>
                    <a:pt x="759778" y="1487510"/>
                    <a:pt x="726721" y="1487453"/>
                    <a:pt x="693664" y="1486128"/>
                  </a:cubicBezTo>
                  <a:cubicBezTo>
                    <a:pt x="686062" y="1485840"/>
                    <a:pt x="676098" y="1485092"/>
                    <a:pt x="672413" y="1477317"/>
                  </a:cubicBezTo>
                  <a:cubicBezTo>
                    <a:pt x="667978" y="1467987"/>
                    <a:pt x="677423" y="1462919"/>
                    <a:pt x="682837" y="1457563"/>
                  </a:cubicBezTo>
                  <a:cubicBezTo>
                    <a:pt x="735129" y="1405328"/>
                    <a:pt x="769165" y="1339099"/>
                    <a:pt x="816217" y="1282947"/>
                  </a:cubicBezTo>
                  <a:cubicBezTo>
                    <a:pt x="884866" y="1201111"/>
                    <a:pt x="937849" y="1108562"/>
                    <a:pt x="996419" y="1019757"/>
                  </a:cubicBezTo>
                  <a:cubicBezTo>
                    <a:pt x="1002351" y="1010830"/>
                    <a:pt x="1005000" y="993150"/>
                    <a:pt x="1021011" y="997872"/>
                  </a:cubicBezTo>
                  <a:lnTo>
                    <a:pt x="1021011" y="997872"/>
                  </a:lnTo>
                  <a:close/>
                  <a:moveTo>
                    <a:pt x="725051" y="432386"/>
                  </a:moveTo>
                  <a:cubicBezTo>
                    <a:pt x="728564" y="431407"/>
                    <a:pt x="731962" y="431580"/>
                    <a:pt x="734553" y="434690"/>
                  </a:cubicBezTo>
                  <a:cubicBezTo>
                    <a:pt x="741464" y="442810"/>
                    <a:pt x="730983" y="447648"/>
                    <a:pt x="726375" y="451506"/>
                  </a:cubicBezTo>
                  <a:cubicBezTo>
                    <a:pt x="692166" y="480014"/>
                    <a:pt x="677077" y="517448"/>
                    <a:pt x="669821" y="560411"/>
                  </a:cubicBezTo>
                  <a:cubicBezTo>
                    <a:pt x="663889" y="596117"/>
                    <a:pt x="641544" y="623300"/>
                    <a:pt x="613555" y="645185"/>
                  </a:cubicBezTo>
                  <a:cubicBezTo>
                    <a:pt x="598811" y="656761"/>
                    <a:pt x="585105" y="669028"/>
                    <a:pt x="574220" y="684116"/>
                  </a:cubicBezTo>
                  <a:cubicBezTo>
                    <a:pt x="570707" y="689012"/>
                    <a:pt x="566791" y="695289"/>
                    <a:pt x="570534" y="702142"/>
                  </a:cubicBezTo>
                  <a:cubicBezTo>
                    <a:pt x="574278" y="709053"/>
                    <a:pt x="580209" y="709975"/>
                    <a:pt x="587063" y="707153"/>
                  </a:cubicBezTo>
                  <a:cubicBezTo>
                    <a:pt x="595989" y="703064"/>
                    <a:pt x="601000" y="708880"/>
                    <a:pt x="604858" y="715100"/>
                  </a:cubicBezTo>
                  <a:cubicBezTo>
                    <a:pt x="609063" y="721896"/>
                    <a:pt x="608832" y="730016"/>
                    <a:pt x="602728" y="735200"/>
                  </a:cubicBezTo>
                  <a:cubicBezTo>
                    <a:pt x="558037" y="772864"/>
                    <a:pt x="556885" y="826654"/>
                    <a:pt x="548938" y="878140"/>
                  </a:cubicBezTo>
                  <a:cubicBezTo>
                    <a:pt x="543294" y="914595"/>
                    <a:pt x="536037" y="950820"/>
                    <a:pt x="529760" y="987218"/>
                  </a:cubicBezTo>
                  <a:cubicBezTo>
                    <a:pt x="528723" y="993265"/>
                    <a:pt x="525844" y="997757"/>
                    <a:pt x="521639" y="1001615"/>
                  </a:cubicBezTo>
                  <a:cubicBezTo>
                    <a:pt x="518242" y="1004783"/>
                    <a:pt x="515132" y="1010427"/>
                    <a:pt x="509833" y="1008123"/>
                  </a:cubicBezTo>
                  <a:cubicBezTo>
                    <a:pt x="502922" y="1005129"/>
                    <a:pt x="505284" y="998333"/>
                    <a:pt x="507127" y="993322"/>
                  </a:cubicBezTo>
                  <a:cubicBezTo>
                    <a:pt x="543409" y="894899"/>
                    <a:pt x="541566" y="792215"/>
                    <a:pt x="538859" y="689876"/>
                  </a:cubicBezTo>
                  <a:cubicBezTo>
                    <a:pt x="537304" y="630730"/>
                    <a:pt x="559246" y="581259"/>
                    <a:pt x="591037" y="534841"/>
                  </a:cubicBezTo>
                  <a:cubicBezTo>
                    <a:pt x="621848" y="489862"/>
                    <a:pt x="665329" y="459454"/>
                    <a:pt x="714454" y="436936"/>
                  </a:cubicBezTo>
                  <a:cubicBezTo>
                    <a:pt x="717794" y="435496"/>
                    <a:pt x="721538" y="433365"/>
                    <a:pt x="725051" y="432386"/>
                  </a:cubicBezTo>
                  <a:lnTo>
                    <a:pt x="725051" y="432386"/>
                  </a:lnTo>
                  <a:close/>
                  <a:moveTo>
                    <a:pt x="2276033" y="1203"/>
                  </a:moveTo>
                  <a:cubicBezTo>
                    <a:pt x="2281504" y="-871"/>
                    <a:pt x="2287206" y="-467"/>
                    <a:pt x="2291813" y="4025"/>
                  </a:cubicBezTo>
                  <a:cubicBezTo>
                    <a:pt x="2296593" y="8690"/>
                    <a:pt x="2296881" y="13930"/>
                    <a:pt x="2293253" y="19344"/>
                  </a:cubicBezTo>
                  <a:cubicBezTo>
                    <a:pt x="2267337" y="57930"/>
                    <a:pt x="2263882" y="104175"/>
                    <a:pt x="2250002" y="146908"/>
                  </a:cubicBezTo>
                  <a:cubicBezTo>
                    <a:pt x="2246201" y="158656"/>
                    <a:pt x="2244589" y="171902"/>
                    <a:pt x="2250002" y="182614"/>
                  </a:cubicBezTo>
                  <a:cubicBezTo>
                    <a:pt x="2281044" y="243833"/>
                    <a:pt x="2266876" y="301482"/>
                    <a:pt x="2238426" y="358440"/>
                  </a:cubicBezTo>
                  <a:cubicBezTo>
                    <a:pt x="2232667" y="369785"/>
                    <a:pt x="2226793" y="381188"/>
                    <a:pt x="2227945" y="398177"/>
                  </a:cubicBezTo>
                  <a:cubicBezTo>
                    <a:pt x="2202547" y="375141"/>
                    <a:pt x="2189935" y="325555"/>
                    <a:pt x="2200301" y="300849"/>
                  </a:cubicBezTo>
                  <a:cubicBezTo>
                    <a:pt x="2204275" y="291346"/>
                    <a:pt x="2211474" y="288582"/>
                    <a:pt x="2219364" y="295435"/>
                  </a:cubicBezTo>
                  <a:cubicBezTo>
                    <a:pt x="2226505" y="301655"/>
                    <a:pt x="2232207" y="309602"/>
                    <a:pt x="2241018" y="319623"/>
                  </a:cubicBezTo>
                  <a:cubicBezTo>
                    <a:pt x="2254494" y="282362"/>
                    <a:pt x="2267279" y="244582"/>
                    <a:pt x="2246259" y="210834"/>
                  </a:cubicBezTo>
                  <a:cubicBezTo>
                    <a:pt x="2224374" y="175761"/>
                    <a:pt x="2230306" y="141206"/>
                    <a:pt x="2234050" y="105903"/>
                  </a:cubicBezTo>
                  <a:cubicBezTo>
                    <a:pt x="2237217" y="75668"/>
                    <a:pt x="2242976" y="45260"/>
                    <a:pt x="2260138" y="18710"/>
                  </a:cubicBezTo>
                  <a:cubicBezTo>
                    <a:pt x="2264573" y="11857"/>
                    <a:pt x="2267971" y="4313"/>
                    <a:pt x="2276033" y="1203"/>
                  </a:cubicBezTo>
                  <a:lnTo>
                    <a:pt x="2276033" y="1203"/>
                  </a:lnTo>
                  <a:close/>
                </a:path>
              </a:pathLst>
            </a:custGeom>
            <a:solidFill>
              <a:srgbClr val="7F7F7F">
                <a:alpha val="50000"/>
              </a:srgbClr>
            </a:solidFill>
            <a:ln w="574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09EA962-9B73-420F-9828-FCDABFC0A065}"/>
                </a:ext>
              </a:extLst>
            </p:cNvPr>
            <p:cNvSpPr/>
            <p:nvPr/>
          </p:nvSpPr>
          <p:spPr>
            <a:xfrm>
              <a:off x="2390297" y="3396790"/>
              <a:ext cx="809963" cy="216590"/>
            </a:xfrm>
            <a:custGeom>
              <a:avLst/>
              <a:gdLst>
                <a:gd name="connsiteX0" fmla="*/ 0 w 809963"/>
                <a:gd name="connsiteY0" fmla="*/ 216591 h 216590"/>
                <a:gd name="connsiteX1" fmla="*/ 54769 w 809963"/>
                <a:gd name="connsiteY1" fmla="*/ 132393 h 216590"/>
                <a:gd name="connsiteX2" fmla="*/ 120135 w 809963"/>
                <a:gd name="connsiteY2" fmla="*/ 114712 h 216590"/>
                <a:gd name="connsiteX3" fmla="*/ 473628 w 809963"/>
                <a:gd name="connsiteY3" fmla="*/ 57985 h 216590"/>
                <a:gd name="connsiteX4" fmla="*/ 677961 w 809963"/>
                <a:gd name="connsiteY4" fmla="*/ 27059 h 216590"/>
                <a:gd name="connsiteX5" fmla="*/ 770395 w 809963"/>
                <a:gd name="connsiteY5" fmla="*/ 11567 h 216590"/>
                <a:gd name="connsiteX6" fmla="*/ 780819 w 809963"/>
                <a:gd name="connsiteY6" fmla="*/ 2410 h 216590"/>
                <a:gd name="connsiteX7" fmla="*/ 806331 w 809963"/>
                <a:gd name="connsiteY7" fmla="*/ 29190 h 216590"/>
                <a:gd name="connsiteX8" fmla="*/ 777766 w 809963"/>
                <a:gd name="connsiteY8" fmla="*/ 84823 h 216590"/>
                <a:gd name="connsiteX9" fmla="*/ 710673 w 809963"/>
                <a:gd name="connsiteY9" fmla="*/ 120126 h 216590"/>
                <a:gd name="connsiteX10" fmla="*/ 481518 w 809963"/>
                <a:gd name="connsiteY10" fmla="*/ 150015 h 216590"/>
                <a:gd name="connsiteX11" fmla="*/ 302410 w 809963"/>
                <a:gd name="connsiteY11" fmla="*/ 172764 h 216590"/>
                <a:gd name="connsiteX12" fmla="*/ 16874 w 809963"/>
                <a:gd name="connsiteY12" fmla="*/ 215727 h 216590"/>
                <a:gd name="connsiteX13" fmla="*/ 0 w 809963"/>
                <a:gd name="connsiteY13" fmla="*/ 216591 h 216590"/>
                <a:gd name="connsiteX14" fmla="*/ 0 w 809963"/>
                <a:gd name="connsiteY14" fmla="*/ 216591 h 21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963" h="216590">
                  <a:moveTo>
                    <a:pt x="0" y="216591"/>
                  </a:moveTo>
                  <a:cubicBezTo>
                    <a:pt x="16183" y="187162"/>
                    <a:pt x="35994" y="159921"/>
                    <a:pt x="54769" y="132393"/>
                  </a:cubicBezTo>
                  <a:cubicBezTo>
                    <a:pt x="67842" y="113215"/>
                    <a:pt x="97674" y="118744"/>
                    <a:pt x="120135" y="114712"/>
                  </a:cubicBezTo>
                  <a:cubicBezTo>
                    <a:pt x="237620" y="93634"/>
                    <a:pt x="356373" y="81022"/>
                    <a:pt x="473628" y="57985"/>
                  </a:cubicBezTo>
                  <a:cubicBezTo>
                    <a:pt x="541182" y="44739"/>
                    <a:pt x="609773" y="36964"/>
                    <a:pt x="677961" y="27059"/>
                  </a:cubicBezTo>
                  <a:cubicBezTo>
                    <a:pt x="708887" y="22567"/>
                    <a:pt x="738547" y="10818"/>
                    <a:pt x="770395" y="11567"/>
                  </a:cubicBezTo>
                  <a:cubicBezTo>
                    <a:pt x="775462" y="11682"/>
                    <a:pt x="778687" y="7017"/>
                    <a:pt x="780819" y="2410"/>
                  </a:cubicBezTo>
                  <a:cubicBezTo>
                    <a:pt x="809614" y="-3983"/>
                    <a:pt x="814682" y="1488"/>
                    <a:pt x="806331" y="29190"/>
                  </a:cubicBezTo>
                  <a:cubicBezTo>
                    <a:pt x="800169" y="49519"/>
                    <a:pt x="790378" y="68006"/>
                    <a:pt x="777766" y="84823"/>
                  </a:cubicBezTo>
                  <a:cubicBezTo>
                    <a:pt x="761122" y="106995"/>
                    <a:pt x="740908" y="118571"/>
                    <a:pt x="710673" y="120126"/>
                  </a:cubicBezTo>
                  <a:cubicBezTo>
                    <a:pt x="633731" y="124157"/>
                    <a:pt x="557941" y="139995"/>
                    <a:pt x="481518" y="150015"/>
                  </a:cubicBezTo>
                  <a:cubicBezTo>
                    <a:pt x="421854" y="157848"/>
                    <a:pt x="361614" y="162513"/>
                    <a:pt x="302410" y="172764"/>
                  </a:cubicBezTo>
                  <a:cubicBezTo>
                    <a:pt x="207500" y="189177"/>
                    <a:pt x="110978" y="194188"/>
                    <a:pt x="16874" y="215727"/>
                  </a:cubicBezTo>
                  <a:cubicBezTo>
                    <a:pt x="11461" y="217051"/>
                    <a:pt x="5644" y="216360"/>
                    <a:pt x="0" y="216591"/>
                  </a:cubicBezTo>
                  <a:lnTo>
                    <a:pt x="0" y="216591"/>
                  </a:lnTo>
                  <a:close/>
                </a:path>
              </a:pathLst>
            </a:custGeom>
            <a:solidFill>
              <a:srgbClr val="ECEBD6"/>
            </a:solidFill>
            <a:ln w="574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2FD4805-F2E8-4A7F-88B5-11029D725462}"/>
                </a:ext>
              </a:extLst>
            </p:cNvPr>
            <p:cNvSpPr/>
            <p:nvPr/>
          </p:nvSpPr>
          <p:spPr>
            <a:xfrm>
              <a:off x="2387026" y="3210155"/>
              <a:ext cx="814787" cy="252798"/>
            </a:xfrm>
            <a:custGeom>
              <a:avLst/>
              <a:gdLst>
                <a:gd name="connsiteX0" fmla="*/ 12428 w 814787"/>
                <a:gd name="connsiteY0" fmla="*/ 252798 h 252798"/>
                <a:gd name="connsiteX1" fmla="*/ 3905 w 814787"/>
                <a:gd name="connsiteY1" fmla="*/ 239264 h 252798"/>
                <a:gd name="connsiteX2" fmla="*/ 74684 w 814787"/>
                <a:gd name="connsiteY2" fmla="*/ 138768 h 252798"/>
                <a:gd name="connsiteX3" fmla="*/ 101752 w 814787"/>
                <a:gd name="connsiteY3" fmla="*/ 120857 h 252798"/>
                <a:gd name="connsiteX4" fmla="*/ 296179 w 814787"/>
                <a:gd name="connsiteY4" fmla="*/ 89701 h 252798"/>
                <a:gd name="connsiteX5" fmla="*/ 582982 w 814787"/>
                <a:gd name="connsiteY5" fmla="*/ 42591 h 252798"/>
                <a:gd name="connsiteX6" fmla="*/ 763875 w 814787"/>
                <a:gd name="connsiteY6" fmla="*/ 12010 h 252798"/>
                <a:gd name="connsiteX7" fmla="*/ 738823 w 814787"/>
                <a:gd name="connsiteY7" fmla="*/ 3544 h 252798"/>
                <a:gd name="connsiteX8" fmla="*/ 806262 w 814787"/>
                <a:gd name="connsiteY8" fmla="*/ 15005 h 252798"/>
                <a:gd name="connsiteX9" fmla="*/ 798718 w 814787"/>
                <a:gd name="connsiteY9" fmla="*/ 82847 h 252798"/>
                <a:gd name="connsiteX10" fmla="*/ 710373 w 814787"/>
                <a:gd name="connsiteY10" fmla="*/ 150574 h 252798"/>
                <a:gd name="connsiteX11" fmla="*/ 159285 w 814787"/>
                <a:gd name="connsiteY11" fmla="*/ 240877 h 252798"/>
                <a:gd name="connsiteX12" fmla="*/ 12428 w 814787"/>
                <a:gd name="connsiteY12" fmla="*/ 252798 h 252798"/>
                <a:gd name="connsiteX13" fmla="*/ 12428 w 814787"/>
                <a:gd name="connsiteY13" fmla="*/ 252798 h 25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787" h="252798">
                  <a:moveTo>
                    <a:pt x="12428" y="252798"/>
                  </a:moveTo>
                  <a:cubicBezTo>
                    <a:pt x="2868" y="252453"/>
                    <a:pt x="-5022" y="249861"/>
                    <a:pt x="3905" y="239264"/>
                  </a:cubicBezTo>
                  <a:cubicBezTo>
                    <a:pt x="30339" y="207762"/>
                    <a:pt x="53836" y="174302"/>
                    <a:pt x="74684" y="138768"/>
                  </a:cubicBezTo>
                  <a:cubicBezTo>
                    <a:pt x="80040" y="129669"/>
                    <a:pt x="88333" y="121203"/>
                    <a:pt x="101752" y="120857"/>
                  </a:cubicBezTo>
                  <a:cubicBezTo>
                    <a:pt x="167809" y="118957"/>
                    <a:pt x="231562" y="101046"/>
                    <a:pt x="296179" y="89701"/>
                  </a:cubicBezTo>
                  <a:cubicBezTo>
                    <a:pt x="391665" y="72999"/>
                    <a:pt x="486517" y="53533"/>
                    <a:pt x="582982" y="42591"/>
                  </a:cubicBezTo>
                  <a:cubicBezTo>
                    <a:pt x="643280" y="35738"/>
                    <a:pt x="703635" y="26869"/>
                    <a:pt x="763875" y="12010"/>
                  </a:cubicBezTo>
                  <a:cubicBezTo>
                    <a:pt x="756273" y="5618"/>
                    <a:pt x="744179" y="13565"/>
                    <a:pt x="738823" y="3544"/>
                  </a:cubicBezTo>
                  <a:cubicBezTo>
                    <a:pt x="762608" y="319"/>
                    <a:pt x="788927" y="-6246"/>
                    <a:pt x="806262" y="15005"/>
                  </a:cubicBezTo>
                  <a:cubicBezTo>
                    <a:pt x="824807" y="37696"/>
                    <a:pt x="808796" y="61251"/>
                    <a:pt x="798718" y="82847"/>
                  </a:cubicBezTo>
                  <a:cubicBezTo>
                    <a:pt x="781210" y="120512"/>
                    <a:pt x="751896" y="143721"/>
                    <a:pt x="710373" y="150574"/>
                  </a:cubicBezTo>
                  <a:cubicBezTo>
                    <a:pt x="526716" y="180809"/>
                    <a:pt x="343231" y="212024"/>
                    <a:pt x="159285" y="240877"/>
                  </a:cubicBezTo>
                  <a:cubicBezTo>
                    <a:pt x="111024" y="248364"/>
                    <a:pt x="61438" y="248997"/>
                    <a:pt x="12428" y="252798"/>
                  </a:cubicBezTo>
                  <a:lnTo>
                    <a:pt x="12428" y="252798"/>
                  </a:lnTo>
                  <a:close/>
                </a:path>
              </a:pathLst>
            </a:custGeom>
            <a:solidFill>
              <a:srgbClr val="ECEBD6"/>
            </a:solidFill>
            <a:ln w="574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DC3BACD-3C9D-4805-9B19-C945F2FFAAD4}"/>
                </a:ext>
              </a:extLst>
            </p:cNvPr>
            <p:cNvSpPr/>
            <p:nvPr/>
          </p:nvSpPr>
          <p:spPr>
            <a:xfrm>
              <a:off x="2385401" y="3024974"/>
              <a:ext cx="839649" cy="242918"/>
            </a:xfrm>
            <a:custGeom>
              <a:avLst/>
              <a:gdLst>
                <a:gd name="connsiteX0" fmla="*/ 106659 w 839649"/>
                <a:gd name="connsiteY0" fmla="*/ 242919 h 242918"/>
                <a:gd name="connsiteX1" fmla="*/ 84026 w 839649"/>
                <a:gd name="connsiteY1" fmla="*/ 219191 h 242918"/>
                <a:gd name="connsiteX2" fmla="*/ 12613 w 839649"/>
                <a:gd name="connsiteY2" fmla="*/ 166035 h 242918"/>
                <a:gd name="connsiteX3" fmla="*/ 1671 w 839649"/>
                <a:gd name="connsiteY3" fmla="*/ 139140 h 242918"/>
                <a:gd name="connsiteX4" fmla="*/ 25571 w 839649"/>
                <a:gd name="connsiteY4" fmla="*/ 126239 h 242918"/>
                <a:gd name="connsiteX5" fmla="*/ 361787 w 839649"/>
                <a:gd name="connsiteY5" fmla="*/ 69685 h 242918"/>
                <a:gd name="connsiteX6" fmla="*/ 641507 w 839649"/>
                <a:gd name="connsiteY6" fmla="*/ 24303 h 242918"/>
                <a:gd name="connsiteX7" fmla="*/ 781107 w 839649"/>
                <a:gd name="connsiteY7" fmla="*/ 0 h 242918"/>
                <a:gd name="connsiteX8" fmla="*/ 839159 w 839649"/>
                <a:gd name="connsiteY8" fmla="*/ 102109 h 242918"/>
                <a:gd name="connsiteX9" fmla="*/ 818829 w 839649"/>
                <a:gd name="connsiteY9" fmla="*/ 127449 h 242918"/>
                <a:gd name="connsiteX10" fmla="*/ 439075 w 839649"/>
                <a:gd name="connsiteY10" fmla="*/ 189935 h 242918"/>
                <a:gd name="connsiteX11" fmla="*/ 133151 w 839649"/>
                <a:gd name="connsiteY11" fmla="*/ 241709 h 242918"/>
                <a:gd name="connsiteX12" fmla="*/ 106659 w 839649"/>
                <a:gd name="connsiteY12" fmla="*/ 242919 h 242918"/>
                <a:gd name="connsiteX13" fmla="*/ 106659 w 839649"/>
                <a:gd name="connsiteY13" fmla="*/ 242919 h 24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9649" h="242918">
                  <a:moveTo>
                    <a:pt x="106659" y="242919"/>
                  </a:moveTo>
                  <a:cubicBezTo>
                    <a:pt x="102398" y="231861"/>
                    <a:pt x="94277" y="225296"/>
                    <a:pt x="84026" y="219191"/>
                  </a:cubicBezTo>
                  <a:cubicBezTo>
                    <a:pt x="58456" y="204045"/>
                    <a:pt x="33576" y="187574"/>
                    <a:pt x="12613" y="166035"/>
                  </a:cubicBezTo>
                  <a:cubicBezTo>
                    <a:pt x="5299" y="158490"/>
                    <a:pt x="-3800" y="151407"/>
                    <a:pt x="1671" y="139140"/>
                  </a:cubicBezTo>
                  <a:cubicBezTo>
                    <a:pt x="6163" y="129061"/>
                    <a:pt x="15378" y="127910"/>
                    <a:pt x="25571" y="126239"/>
                  </a:cubicBezTo>
                  <a:cubicBezTo>
                    <a:pt x="137701" y="107810"/>
                    <a:pt x="249715" y="88287"/>
                    <a:pt x="361787" y="69685"/>
                  </a:cubicBezTo>
                  <a:cubicBezTo>
                    <a:pt x="454969" y="54251"/>
                    <a:pt x="548325" y="39738"/>
                    <a:pt x="641507" y="24303"/>
                  </a:cubicBezTo>
                  <a:cubicBezTo>
                    <a:pt x="688098" y="16644"/>
                    <a:pt x="734516" y="8120"/>
                    <a:pt x="781107" y="0"/>
                  </a:cubicBezTo>
                  <a:cubicBezTo>
                    <a:pt x="814856" y="25743"/>
                    <a:pt x="832997" y="60643"/>
                    <a:pt x="839159" y="102109"/>
                  </a:cubicBezTo>
                  <a:cubicBezTo>
                    <a:pt x="841405" y="117140"/>
                    <a:pt x="836164" y="124684"/>
                    <a:pt x="818829" y="127449"/>
                  </a:cubicBezTo>
                  <a:cubicBezTo>
                    <a:pt x="692187" y="147490"/>
                    <a:pt x="565659" y="168799"/>
                    <a:pt x="439075" y="189935"/>
                  </a:cubicBezTo>
                  <a:cubicBezTo>
                    <a:pt x="337081" y="206982"/>
                    <a:pt x="235145" y="224605"/>
                    <a:pt x="133151" y="241709"/>
                  </a:cubicBezTo>
                  <a:cubicBezTo>
                    <a:pt x="124455" y="243149"/>
                    <a:pt x="115471" y="242631"/>
                    <a:pt x="106659" y="242919"/>
                  </a:cubicBezTo>
                  <a:lnTo>
                    <a:pt x="106659" y="242919"/>
                  </a:lnTo>
                  <a:close/>
                </a:path>
              </a:pathLst>
            </a:custGeom>
            <a:solidFill>
              <a:srgbClr val="ECEBD6"/>
            </a:solidFill>
            <a:ln w="574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BCFF4FE-3F8E-410B-BB79-D08F48CD0D22}"/>
                </a:ext>
              </a:extLst>
            </p:cNvPr>
            <p:cNvSpPr/>
            <p:nvPr/>
          </p:nvSpPr>
          <p:spPr>
            <a:xfrm>
              <a:off x="2433317" y="3714165"/>
              <a:ext cx="957050" cy="248044"/>
            </a:xfrm>
            <a:custGeom>
              <a:avLst/>
              <a:gdLst>
                <a:gd name="connsiteX0" fmla="*/ 0 w 957050"/>
                <a:gd name="connsiteY0" fmla="*/ 205081 h 248044"/>
                <a:gd name="connsiteX1" fmla="*/ 13707 w 957050"/>
                <a:gd name="connsiteY1" fmla="*/ 194830 h 248044"/>
                <a:gd name="connsiteX2" fmla="*/ 108559 w 957050"/>
                <a:gd name="connsiteY2" fmla="*/ 179972 h 248044"/>
                <a:gd name="connsiteX3" fmla="*/ 169317 w 957050"/>
                <a:gd name="connsiteY3" fmla="*/ 143747 h 248044"/>
                <a:gd name="connsiteX4" fmla="*/ 275803 w 957050"/>
                <a:gd name="connsiteY4" fmla="*/ 87942 h 248044"/>
                <a:gd name="connsiteX5" fmla="*/ 499659 w 957050"/>
                <a:gd name="connsiteY5" fmla="*/ 60125 h 248044"/>
                <a:gd name="connsiteX6" fmla="*/ 730484 w 957050"/>
                <a:gd name="connsiteY6" fmla="*/ 29256 h 248044"/>
                <a:gd name="connsiteX7" fmla="*/ 946853 w 957050"/>
                <a:gd name="connsiteY7" fmla="*/ 0 h 248044"/>
                <a:gd name="connsiteX8" fmla="*/ 955031 w 957050"/>
                <a:gd name="connsiteY8" fmla="*/ 35706 h 248044"/>
                <a:gd name="connsiteX9" fmla="*/ 928539 w 957050"/>
                <a:gd name="connsiteY9" fmla="*/ 113397 h 248044"/>
                <a:gd name="connsiteX10" fmla="*/ 879933 w 957050"/>
                <a:gd name="connsiteY10" fmla="*/ 138679 h 248044"/>
                <a:gd name="connsiteX11" fmla="*/ 701573 w 957050"/>
                <a:gd name="connsiteY11" fmla="*/ 143920 h 248044"/>
                <a:gd name="connsiteX12" fmla="*/ 474262 w 957050"/>
                <a:gd name="connsiteY12" fmla="*/ 170642 h 248044"/>
                <a:gd name="connsiteX13" fmla="*/ 273672 w 957050"/>
                <a:gd name="connsiteY13" fmla="*/ 197134 h 248044"/>
                <a:gd name="connsiteX14" fmla="*/ 218673 w 957050"/>
                <a:gd name="connsiteY14" fmla="*/ 203354 h 248044"/>
                <a:gd name="connsiteX15" fmla="*/ 16989 w 957050"/>
                <a:gd name="connsiteY15" fmla="*/ 245280 h 248044"/>
                <a:gd name="connsiteX16" fmla="*/ 5356 w 957050"/>
                <a:gd name="connsiteY16" fmla="*/ 248044 h 248044"/>
                <a:gd name="connsiteX17" fmla="*/ 0 w 957050"/>
                <a:gd name="connsiteY17" fmla="*/ 205081 h 248044"/>
                <a:gd name="connsiteX18" fmla="*/ 0 w 957050"/>
                <a:gd name="connsiteY18" fmla="*/ 205081 h 24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7050" h="248044">
                  <a:moveTo>
                    <a:pt x="0" y="205081"/>
                  </a:moveTo>
                  <a:cubicBezTo>
                    <a:pt x="979" y="196789"/>
                    <a:pt x="6623" y="195867"/>
                    <a:pt x="13707" y="194830"/>
                  </a:cubicBezTo>
                  <a:cubicBezTo>
                    <a:pt x="45382" y="190338"/>
                    <a:pt x="77057" y="185673"/>
                    <a:pt x="108559" y="179972"/>
                  </a:cubicBezTo>
                  <a:cubicBezTo>
                    <a:pt x="133035" y="175538"/>
                    <a:pt x="156244" y="165229"/>
                    <a:pt x="169317" y="143747"/>
                  </a:cubicBezTo>
                  <a:cubicBezTo>
                    <a:pt x="194197" y="102915"/>
                    <a:pt x="233128" y="93067"/>
                    <a:pt x="275803" y="87942"/>
                  </a:cubicBezTo>
                  <a:cubicBezTo>
                    <a:pt x="350441" y="78957"/>
                    <a:pt x="424849" y="67554"/>
                    <a:pt x="499659" y="60125"/>
                  </a:cubicBezTo>
                  <a:cubicBezTo>
                    <a:pt x="577004" y="52523"/>
                    <a:pt x="653370" y="38586"/>
                    <a:pt x="730484" y="29256"/>
                  </a:cubicBezTo>
                  <a:cubicBezTo>
                    <a:pt x="802761" y="20560"/>
                    <a:pt x="875613" y="16356"/>
                    <a:pt x="946853" y="0"/>
                  </a:cubicBezTo>
                  <a:cubicBezTo>
                    <a:pt x="959523" y="9560"/>
                    <a:pt x="957911" y="23727"/>
                    <a:pt x="955031" y="35706"/>
                  </a:cubicBezTo>
                  <a:cubicBezTo>
                    <a:pt x="948639" y="62313"/>
                    <a:pt x="941900" y="88978"/>
                    <a:pt x="928539" y="113397"/>
                  </a:cubicBezTo>
                  <a:cubicBezTo>
                    <a:pt x="917827" y="133035"/>
                    <a:pt x="904409" y="139486"/>
                    <a:pt x="879933" y="138679"/>
                  </a:cubicBezTo>
                  <a:cubicBezTo>
                    <a:pt x="820556" y="136779"/>
                    <a:pt x="760719" y="138852"/>
                    <a:pt x="701573" y="143920"/>
                  </a:cubicBezTo>
                  <a:cubicBezTo>
                    <a:pt x="625553" y="150428"/>
                    <a:pt x="549994" y="161140"/>
                    <a:pt x="474262" y="170642"/>
                  </a:cubicBezTo>
                  <a:cubicBezTo>
                    <a:pt x="407341" y="179050"/>
                    <a:pt x="340478" y="188265"/>
                    <a:pt x="273672" y="197134"/>
                  </a:cubicBezTo>
                  <a:cubicBezTo>
                    <a:pt x="255358" y="199553"/>
                    <a:pt x="236757" y="204851"/>
                    <a:pt x="218673" y="203354"/>
                  </a:cubicBezTo>
                  <a:cubicBezTo>
                    <a:pt x="147087" y="197537"/>
                    <a:pt x="82701" y="224087"/>
                    <a:pt x="16989" y="245280"/>
                  </a:cubicBezTo>
                  <a:cubicBezTo>
                    <a:pt x="13188" y="246489"/>
                    <a:pt x="9272" y="247123"/>
                    <a:pt x="5356" y="248044"/>
                  </a:cubicBezTo>
                  <a:cubicBezTo>
                    <a:pt x="-2707" y="234395"/>
                    <a:pt x="2131" y="219307"/>
                    <a:pt x="0" y="205081"/>
                  </a:cubicBezTo>
                  <a:lnTo>
                    <a:pt x="0" y="205081"/>
                  </a:lnTo>
                  <a:close/>
                </a:path>
              </a:pathLst>
            </a:custGeom>
            <a:solidFill>
              <a:srgbClr val="ECEBD6"/>
            </a:solidFill>
            <a:ln w="5747"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CB7A932-08BF-422B-85E9-3AD5B0CE2543}"/>
                </a:ext>
              </a:extLst>
            </p:cNvPr>
            <p:cNvSpPr/>
            <p:nvPr/>
          </p:nvSpPr>
          <p:spPr>
            <a:xfrm>
              <a:off x="2511008" y="3543926"/>
              <a:ext cx="806512" cy="224828"/>
            </a:xfrm>
            <a:custGeom>
              <a:avLst/>
              <a:gdLst>
                <a:gd name="connsiteX0" fmla="*/ 0 w 806512"/>
                <a:gd name="connsiteY0" fmla="*/ 224778 h 224828"/>
                <a:gd name="connsiteX1" fmla="*/ 36513 w 806512"/>
                <a:gd name="connsiteY1" fmla="*/ 157626 h 224828"/>
                <a:gd name="connsiteX2" fmla="*/ 49298 w 806512"/>
                <a:gd name="connsiteY2" fmla="*/ 131826 h 224828"/>
                <a:gd name="connsiteX3" fmla="*/ 90591 w 806512"/>
                <a:gd name="connsiteY3" fmla="*/ 102109 h 224828"/>
                <a:gd name="connsiteX4" fmla="*/ 271254 w 806512"/>
                <a:gd name="connsiteY4" fmla="*/ 76481 h 224828"/>
                <a:gd name="connsiteX5" fmla="*/ 381022 w 806512"/>
                <a:gd name="connsiteY5" fmla="*/ 63465 h 224828"/>
                <a:gd name="connsiteX6" fmla="*/ 504842 w 806512"/>
                <a:gd name="connsiteY6" fmla="*/ 47052 h 224828"/>
                <a:gd name="connsiteX7" fmla="*/ 681186 w 806512"/>
                <a:gd name="connsiteY7" fmla="*/ 24822 h 224828"/>
                <a:gd name="connsiteX8" fmla="*/ 783410 w 806512"/>
                <a:gd name="connsiteY8" fmla="*/ 10309 h 224828"/>
                <a:gd name="connsiteX9" fmla="*/ 791991 w 806512"/>
                <a:gd name="connsiteY9" fmla="*/ 0 h 224828"/>
                <a:gd name="connsiteX10" fmla="*/ 793085 w 806512"/>
                <a:gd name="connsiteY10" fmla="*/ 113570 h 224828"/>
                <a:gd name="connsiteX11" fmla="*/ 762159 w 806512"/>
                <a:gd name="connsiteY11" fmla="*/ 129234 h 224828"/>
                <a:gd name="connsiteX12" fmla="*/ 527361 w 806512"/>
                <a:gd name="connsiteY12" fmla="*/ 160909 h 224828"/>
                <a:gd name="connsiteX13" fmla="*/ 103088 w 806512"/>
                <a:gd name="connsiteY13" fmla="*/ 216197 h 224828"/>
                <a:gd name="connsiteX14" fmla="*/ 0 w 806512"/>
                <a:gd name="connsiteY14" fmla="*/ 224778 h 224828"/>
                <a:gd name="connsiteX15" fmla="*/ 0 w 806512"/>
                <a:gd name="connsiteY15" fmla="*/ 224778 h 22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6512" h="224828">
                  <a:moveTo>
                    <a:pt x="0" y="224778"/>
                  </a:moveTo>
                  <a:cubicBezTo>
                    <a:pt x="3225" y="197595"/>
                    <a:pt x="26434" y="181239"/>
                    <a:pt x="36513" y="157626"/>
                  </a:cubicBezTo>
                  <a:cubicBezTo>
                    <a:pt x="40256" y="148930"/>
                    <a:pt x="46130" y="141156"/>
                    <a:pt x="49298" y="131826"/>
                  </a:cubicBezTo>
                  <a:cubicBezTo>
                    <a:pt x="55863" y="112475"/>
                    <a:pt x="68188" y="103549"/>
                    <a:pt x="90591" y="102109"/>
                  </a:cubicBezTo>
                  <a:cubicBezTo>
                    <a:pt x="151349" y="98193"/>
                    <a:pt x="211129" y="85523"/>
                    <a:pt x="271254" y="76481"/>
                  </a:cubicBezTo>
                  <a:cubicBezTo>
                    <a:pt x="307651" y="71010"/>
                    <a:pt x="343818" y="63926"/>
                    <a:pt x="381022" y="63465"/>
                  </a:cubicBezTo>
                  <a:cubicBezTo>
                    <a:pt x="422775" y="63062"/>
                    <a:pt x="463550" y="52984"/>
                    <a:pt x="504842" y="47052"/>
                  </a:cubicBezTo>
                  <a:cubicBezTo>
                    <a:pt x="563528" y="38644"/>
                    <a:pt x="622501" y="32366"/>
                    <a:pt x="681186" y="24822"/>
                  </a:cubicBezTo>
                  <a:cubicBezTo>
                    <a:pt x="715280" y="20387"/>
                    <a:pt x="749316" y="15031"/>
                    <a:pt x="783410" y="10309"/>
                  </a:cubicBezTo>
                  <a:cubicBezTo>
                    <a:pt x="789918" y="9387"/>
                    <a:pt x="787038" y="1670"/>
                    <a:pt x="791991" y="0"/>
                  </a:cubicBezTo>
                  <a:cubicBezTo>
                    <a:pt x="815431" y="37607"/>
                    <a:pt x="806504" y="75905"/>
                    <a:pt x="793085" y="113570"/>
                  </a:cubicBezTo>
                  <a:cubicBezTo>
                    <a:pt x="788593" y="126182"/>
                    <a:pt x="774253" y="127622"/>
                    <a:pt x="762159" y="129234"/>
                  </a:cubicBezTo>
                  <a:cubicBezTo>
                    <a:pt x="683893" y="139889"/>
                    <a:pt x="605742" y="151004"/>
                    <a:pt x="527361" y="160909"/>
                  </a:cubicBezTo>
                  <a:cubicBezTo>
                    <a:pt x="385860" y="178763"/>
                    <a:pt x="243955" y="193506"/>
                    <a:pt x="103088" y="216197"/>
                  </a:cubicBezTo>
                  <a:cubicBezTo>
                    <a:pt x="69167" y="221783"/>
                    <a:pt x="34670" y="225296"/>
                    <a:pt x="0" y="224778"/>
                  </a:cubicBezTo>
                  <a:lnTo>
                    <a:pt x="0" y="224778"/>
                  </a:lnTo>
                  <a:close/>
                </a:path>
              </a:pathLst>
            </a:custGeom>
            <a:solidFill>
              <a:srgbClr val="ECEBD6"/>
            </a:solidFill>
            <a:ln w="5747"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C0586383-2BBC-49C3-97E2-441F53A6DA23}"/>
                </a:ext>
              </a:extLst>
            </p:cNvPr>
            <p:cNvSpPr/>
            <p:nvPr/>
          </p:nvSpPr>
          <p:spPr>
            <a:xfrm>
              <a:off x="2380391" y="3905929"/>
              <a:ext cx="957048" cy="226512"/>
            </a:xfrm>
            <a:custGeom>
              <a:avLst/>
              <a:gdLst>
                <a:gd name="connsiteX0" fmla="*/ 955492 w 957048"/>
                <a:gd name="connsiteY0" fmla="*/ 7789 h 226512"/>
                <a:gd name="connsiteX1" fmla="*/ 883618 w 957048"/>
                <a:gd name="connsiteY1" fmla="*/ 126253 h 226512"/>
                <a:gd name="connsiteX2" fmla="*/ 593648 w 957048"/>
                <a:gd name="connsiteY2" fmla="*/ 155394 h 226512"/>
                <a:gd name="connsiteX3" fmla="*/ 222474 w 957048"/>
                <a:gd name="connsiteY3" fmla="*/ 193289 h 226512"/>
                <a:gd name="connsiteX4" fmla="*/ 14513 w 957048"/>
                <a:gd name="connsiteY4" fmla="*/ 226231 h 226512"/>
                <a:gd name="connsiteX5" fmla="*/ 0 w 957048"/>
                <a:gd name="connsiteY5" fmla="*/ 226231 h 226512"/>
                <a:gd name="connsiteX6" fmla="*/ 71125 w 957048"/>
                <a:gd name="connsiteY6" fmla="*/ 118709 h 226512"/>
                <a:gd name="connsiteX7" fmla="*/ 97905 w 957048"/>
                <a:gd name="connsiteY7" fmla="*/ 108803 h 226512"/>
                <a:gd name="connsiteX8" fmla="*/ 249945 w 957048"/>
                <a:gd name="connsiteY8" fmla="*/ 79374 h 226512"/>
                <a:gd name="connsiteX9" fmla="*/ 463089 w 957048"/>
                <a:gd name="connsiteY9" fmla="*/ 46835 h 226512"/>
                <a:gd name="connsiteX10" fmla="*/ 809614 w 957048"/>
                <a:gd name="connsiteY10" fmla="*/ 10092 h 226512"/>
                <a:gd name="connsiteX11" fmla="*/ 906194 w 957048"/>
                <a:gd name="connsiteY11" fmla="*/ 2317 h 226512"/>
                <a:gd name="connsiteX12" fmla="*/ 955492 w 957048"/>
                <a:gd name="connsiteY12" fmla="*/ 7789 h 226512"/>
                <a:gd name="connsiteX13" fmla="*/ 955492 w 957048"/>
                <a:gd name="connsiteY13" fmla="*/ 7789 h 2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7048" h="226512">
                  <a:moveTo>
                    <a:pt x="955492" y="7789"/>
                  </a:moveTo>
                  <a:cubicBezTo>
                    <a:pt x="960502" y="68547"/>
                    <a:pt x="957450" y="119342"/>
                    <a:pt x="883618" y="126253"/>
                  </a:cubicBezTo>
                  <a:cubicBezTo>
                    <a:pt x="786923" y="135295"/>
                    <a:pt x="689191" y="139499"/>
                    <a:pt x="593648" y="155394"/>
                  </a:cubicBezTo>
                  <a:cubicBezTo>
                    <a:pt x="470461" y="175897"/>
                    <a:pt x="346064" y="181886"/>
                    <a:pt x="222474" y="193289"/>
                  </a:cubicBezTo>
                  <a:cubicBezTo>
                    <a:pt x="151695" y="199797"/>
                    <a:pt x="84083" y="217305"/>
                    <a:pt x="14513" y="226231"/>
                  </a:cubicBezTo>
                  <a:cubicBezTo>
                    <a:pt x="9733" y="226864"/>
                    <a:pt x="4838" y="226231"/>
                    <a:pt x="0" y="226231"/>
                  </a:cubicBezTo>
                  <a:cubicBezTo>
                    <a:pt x="19293" y="187472"/>
                    <a:pt x="48031" y="154991"/>
                    <a:pt x="71125" y="118709"/>
                  </a:cubicBezTo>
                  <a:cubicBezTo>
                    <a:pt x="76078" y="110991"/>
                    <a:pt x="88517" y="111279"/>
                    <a:pt x="97905" y="108803"/>
                  </a:cubicBezTo>
                  <a:cubicBezTo>
                    <a:pt x="147951" y="95615"/>
                    <a:pt x="199034" y="88301"/>
                    <a:pt x="249945" y="79374"/>
                  </a:cubicBezTo>
                  <a:cubicBezTo>
                    <a:pt x="320839" y="66877"/>
                    <a:pt x="392079" y="57893"/>
                    <a:pt x="463089" y="46835"/>
                  </a:cubicBezTo>
                  <a:cubicBezTo>
                    <a:pt x="578098" y="28924"/>
                    <a:pt x="694374" y="24144"/>
                    <a:pt x="809614" y="10092"/>
                  </a:cubicBezTo>
                  <a:cubicBezTo>
                    <a:pt x="841750" y="6176"/>
                    <a:pt x="874116" y="6925"/>
                    <a:pt x="906194" y="2317"/>
                  </a:cubicBezTo>
                  <a:cubicBezTo>
                    <a:pt x="922550" y="-101"/>
                    <a:pt x="940115" y="-3154"/>
                    <a:pt x="955492" y="7789"/>
                  </a:cubicBezTo>
                  <a:lnTo>
                    <a:pt x="955492" y="7789"/>
                  </a:lnTo>
                  <a:close/>
                </a:path>
              </a:pathLst>
            </a:custGeom>
            <a:solidFill>
              <a:srgbClr val="ECEBD6"/>
            </a:solidFill>
            <a:ln w="5747"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FF7B224-4BEF-499D-8F87-A904E1563DF5}"/>
                </a:ext>
              </a:extLst>
            </p:cNvPr>
            <p:cNvSpPr/>
            <p:nvPr/>
          </p:nvSpPr>
          <p:spPr>
            <a:xfrm>
              <a:off x="2238171" y="3897682"/>
              <a:ext cx="1097596" cy="264514"/>
            </a:xfrm>
            <a:custGeom>
              <a:avLst/>
              <a:gdLst>
                <a:gd name="connsiteX0" fmla="*/ 1097597 w 1097596"/>
                <a:gd name="connsiteY0" fmla="*/ 15575 h 264514"/>
                <a:gd name="connsiteX1" fmla="*/ 872301 w 1097596"/>
                <a:gd name="connsiteY1" fmla="*/ 34177 h 264514"/>
                <a:gd name="connsiteX2" fmla="*/ 745255 w 1097596"/>
                <a:gd name="connsiteY2" fmla="*/ 44313 h 264514"/>
                <a:gd name="connsiteX3" fmla="*/ 614063 w 1097596"/>
                <a:gd name="connsiteY3" fmla="*/ 60554 h 264514"/>
                <a:gd name="connsiteX4" fmla="*/ 480970 w 1097596"/>
                <a:gd name="connsiteY4" fmla="*/ 79328 h 264514"/>
                <a:gd name="connsiteX5" fmla="*/ 261203 w 1097596"/>
                <a:gd name="connsiteY5" fmla="*/ 118951 h 264514"/>
                <a:gd name="connsiteX6" fmla="*/ 242486 w 1097596"/>
                <a:gd name="connsiteY6" fmla="*/ 122925 h 264514"/>
                <a:gd name="connsiteX7" fmla="*/ 199523 w 1097596"/>
                <a:gd name="connsiteY7" fmla="*/ 155291 h 264514"/>
                <a:gd name="connsiteX8" fmla="*/ 141126 w 1097596"/>
                <a:gd name="connsiteY8" fmla="*/ 234709 h 264514"/>
                <a:gd name="connsiteX9" fmla="*/ 33949 w 1097596"/>
                <a:gd name="connsiteY9" fmla="*/ 259127 h 264514"/>
                <a:gd name="connsiteX10" fmla="*/ 777 w 1097596"/>
                <a:gd name="connsiteY10" fmla="*/ 264023 h 264514"/>
                <a:gd name="connsiteX11" fmla="*/ 7803 w 1097596"/>
                <a:gd name="connsiteY11" fmla="*/ 204762 h 264514"/>
                <a:gd name="connsiteX12" fmla="*/ 101273 w 1097596"/>
                <a:gd name="connsiteY12" fmla="*/ 132081 h 264514"/>
                <a:gd name="connsiteX13" fmla="*/ 123272 w 1097596"/>
                <a:gd name="connsiteY13" fmla="*/ 134270 h 264514"/>
                <a:gd name="connsiteX14" fmla="*/ 354155 w 1097596"/>
                <a:gd name="connsiteY14" fmla="*/ 74779 h 264514"/>
                <a:gd name="connsiteX15" fmla="*/ 470949 w 1097596"/>
                <a:gd name="connsiteY15" fmla="*/ 59690 h 264514"/>
                <a:gd name="connsiteX16" fmla="*/ 587801 w 1097596"/>
                <a:gd name="connsiteY16" fmla="*/ 44371 h 264514"/>
                <a:gd name="connsiteX17" fmla="*/ 724234 w 1097596"/>
                <a:gd name="connsiteY17" fmla="*/ 30721 h 264514"/>
                <a:gd name="connsiteX18" fmla="*/ 989614 w 1097596"/>
                <a:gd name="connsiteY18" fmla="*/ 1811 h 264514"/>
                <a:gd name="connsiteX19" fmla="*/ 1081586 w 1097596"/>
                <a:gd name="connsiteY19" fmla="*/ 1005 h 264514"/>
                <a:gd name="connsiteX20" fmla="*/ 1097597 w 1097596"/>
                <a:gd name="connsiteY20" fmla="*/ 15575 h 264514"/>
                <a:gd name="connsiteX21" fmla="*/ 1097597 w 1097596"/>
                <a:gd name="connsiteY21" fmla="*/ 15575 h 26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7596" h="264514">
                  <a:moveTo>
                    <a:pt x="1097597" y="15575"/>
                  </a:moveTo>
                  <a:cubicBezTo>
                    <a:pt x="1022210" y="18224"/>
                    <a:pt x="947169" y="23696"/>
                    <a:pt x="872301" y="34177"/>
                  </a:cubicBezTo>
                  <a:cubicBezTo>
                    <a:pt x="830259" y="40051"/>
                    <a:pt x="787700" y="43334"/>
                    <a:pt x="745255" y="44313"/>
                  </a:cubicBezTo>
                  <a:cubicBezTo>
                    <a:pt x="700795" y="45349"/>
                    <a:pt x="658005" y="56637"/>
                    <a:pt x="614063" y="60554"/>
                  </a:cubicBezTo>
                  <a:cubicBezTo>
                    <a:pt x="569487" y="64527"/>
                    <a:pt x="524854" y="70402"/>
                    <a:pt x="480970" y="79328"/>
                  </a:cubicBezTo>
                  <a:cubicBezTo>
                    <a:pt x="408002" y="94245"/>
                    <a:pt x="333077" y="97988"/>
                    <a:pt x="261203" y="118951"/>
                  </a:cubicBezTo>
                  <a:cubicBezTo>
                    <a:pt x="255098" y="120736"/>
                    <a:pt x="248763" y="122176"/>
                    <a:pt x="242486" y="122925"/>
                  </a:cubicBezTo>
                  <a:cubicBezTo>
                    <a:pt x="221868" y="125343"/>
                    <a:pt x="207643" y="134385"/>
                    <a:pt x="199523" y="155291"/>
                  </a:cubicBezTo>
                  <a:cubicBezTo>
                    <a:pt x="187314" y="186678"/>
                    <a:pt x="162838" y="209945"/>
                    <a:pt x="141126" y="234709"/>
                  </a:cubicBezTo>
                  <a:cubicBezTo>
                    <a:pt x="107089" y="250374"/>
                    <a:pt x="68907" y="247494"/>
                    <a:pt x="33949" y="259127"/>
                  </a:cubicBezTo>
                  <a:cubicBezTo>
                    <a:pt x="23352" y="262640"/>
                    <a:pt x="12352" y="265750"/>
                    <a:pt x="777" y="264023"/>
                  </a:cubicBezTo>
                  <a:cubicBezTo>
                    <a:pt x="-1700" y="243693"/>
                    <a:pt x="2044" y="224112"/>
                    <a:pt x="7803" y="204762"/>
                  </a:cubicBezTo>
                  <a:cubicBezTo>
                    <a:pt x="23467" y="152469"/>
                    <a:pt x="46389" y="134615"/>
                    <a:pt x="101273" y="132081"/>
                  </a:cubicBezTo>
                  <a:cubicBezTo>
                    <a:pt x="107896" y="140087"/>
                    <a:pt x="115325" y="136343"/>
                    <a:pt x="123272" y="134270"/>
                  </a:cubicBezTo>
                  <a:cubicBezTo>
                    <a:pt x="200099" y="113998"/>
                    <a:pt x="276695" y="92516"/>
                    <a:pt x="354155" y="74779"/>
                  </a:cubicBezTo>
                  <a:cubicBezTo>
                    <a:pt x="392280" y="66082"/>
                    <a:pt x="431960" y="64585"/>
                    <a:pt x="470949" y="59690"/>
                  </a:cubicBezTo>
                  <a:cubicBezTo>
                    <a:pt x="509938" y="54794"/>
                    <a:pt x="548985" y="50590"/>
                    <a:pt x="587801" y="44371"/>
                  </a:cubicBezTo>
                  <a:cubicBezTo>
                    <a:pt x="633068" y="37229"/>
                    <a:pt x="678910" y="39072"/>
                    <a:pt x="724234" y="30721"/>
                  </a:cubicBezTo>
                  <a:cubicBezTo>
                    <a:pt x="811830" y="14654"/>
                    <a:pt x="901211" y="12235"/>
                    <a:pt x="989614" y="1811"/>
                  </a:cubicBezTo>
                  <a:cubicBezTo>
                    <a:pt x="1019849" y="-1760"/>
                    <a:pt x="1050948" y="1062"/>
                    <a:pt x="1081586" y="1005"/>
                  </a:cubicBezTo>
                  <a:cubicBezTo>
                    <a:pt x="1091319" y="1062"/>
                    <a:pt x="1096618" y="5900"/>
                    <a:pt x="1097597" y="15575"/>
                  </a:cubicBezTo>
                  <a:lnTo>
                    <a:pt x="1097597" y="15575"/>
                  </a:lnTo>
                  <a:close/>
                </a:path>
              </a:pathLst>
            </a:custGeom>
            <a:solidFill>
              <a:srgbClr val="D9D7C5"/>
            </a:solidFill>
            <a:ln w="5747"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A018379-8C4E-417F-A8F1-805E438570C2}"/>
                </a:ext>
              </a:extLst>
            </p:cNvPr>
            <p:cNvSpPr/>
            <p:nvPr/>
          </p:nvSpPr>
          <p:spPr>
            <a:xfrm>
              <a:off x="1927509" y="4385278"/>
              <a:ext cx="1338830" cy="352154"/>
            </a:xfrm>
            <a:custGeom>
              <a:avLst/>
              <a:gdLst>
                <a:gd name="connsiteX0" fmla="*/ 1300219 w 1338830"/>
                <a:gd name="connsiteY0" fmla="*/ 1204 h 352154"/>
                <a:gd name="connsiteX1" fmla="*/ 1333506 w 1338830"/>
                <a:gd name="connsiteY1" fmla="*/ 25738 h 352154"/>
                <a:gd name="connsiteX2" fmla="*/ 1333391 w 1338830"/>
                <a:gd name="connsiteY2" fmla="*/ 166317 h 352154"/>
                <a:gd name="connsiteX3" fmla="*/ 1299585 w 1338830"/>
                <a:gd name="connsiteY3" fmla="*/ 199893 h 352154"/>
                <a:gd name="connsiteX4" fmla="*/ 777811 w 1338830"/>
                <a:gd name="connsiteY4" fmla="*/ 255180 h 352154"/>
                <a:gd name="connsiteX5" fmla="*/ 21411 w 1338830"/>
                <a:gd name="connsiteY5" fmla="*/ 351414 h 352154"/>
                <a:gd name="connsiteX6" fmla="*/ 3270 w 1338830"/>
                <a:gd name="connsiteY6" fmla="*/ 230473 h 352154"/>
                <a:gd name="connsiteX7" fmla="*/ 10929 w 1338830"/>
                <a:gd name="connsiteY7" fmla="*/ 160788 h 352154"/>
                <a:gd name="connsiteX8" fmla="*/ 530573 w 1338830"/>
                <a:gd name="connsiteY8" fmla="*/ 61041 h 352154"/>
                <a:gd name="connsiteX9" fmla="*/ 634064 w 1338830"/>
                <a:gd name="connsiteY9" fmla="*/ 50387 h 352154"/>
                <a:gd name="connsiteX10" fmla="*/ 1078148 w 1338830"/>
                <a:gd name="connsiteY10" fmla="*/ 15429 h 352154"/>
                <a:gd name="connsiteX11" fmla="*/ 1184633 w 1338830"/>
                <a:gd name="connsiteY11" fmla="*/ 10994 h 352154"/>
                <a:gd name="connsiteX12" fmla="*/ 1300219 w 1338830"/>
                <a:gd name="connsiteY12" fmla="*/ 1204 h 352154"/>
                <a:gd name="connsiteX13" fmla="*/ 1300219 w 1338830"/>
                <a:gd name="connsiteY13" fmla="*/ 1204 h 3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8830" h="352154">
                  <a:moveTo>
                    <a:pt x="1300219" y="1204"/>
                  </a:moveTo>
                  <a:cubicBezTo>
                    <a:pt x="1321815" y="-3058"/>
                    <a:pt x="1329187" y="3738"/>
                    <a:pt x="1333506" y="25738"/>
                  </a:cubicBezTo>
                  <a:cubicBezTo>
                    <a:pt x="1342836" y="72962"/>
                    <a:pt x="1337998" y="119438"/>
                    <a:pt x="1333391" y="166317"/>
                  </a:cubicBezTo>
                  <a:cubicBezTo>
                    <a:pt x="1331318" y="187338"/>
                    <a:pt x="1320433" y="196725"/>
                    <a:pt x="1299585" y="199893"/>
                  </a:cubicBezTo>
                  <a:cubicBezTo>
                    <a:pt x="1126524" y="226500"/>
                    <a:pt x="953694" y="251379"/>
                    <a:pt x="777811" y="255180"/>
                  </a:cubicBezTo>
                  <a:cubicBezTo>
                    <a:pt x="666084" y="257656"/>
                    <a:pt x="60227" y="361896"/>
                    <a:pt x="21411" y="351414"/>
                  </a:cubicBezTo>
                  <a:cubicBezTo>
                    <a:pt x="-8421" y="314787"/>
                    <a:pt x="851" y="271939"/>
                    <a:pt x="3270" y="230473"/>
                  </a:cubicBezTo>
                  <a:cubicBezTo>
                    <a:pt x="4652" y="207207"/>
                    <a:pt x="8280" y="183998"/>
                    <a:pt x="10929" y="160788"/>
                  </a:cubicBezTo>
                  <a:cubicBezTo>
                    <a:pt x="21929" y="151574"/>
                    <a:pt x="471542" y="69161"/>
                    <a:pt x="530573" y="61041"/>
                  </a:cubicBezTo>
                  <a:cubicBezTo>
                    <a:pt x="565012" y="56318"/>
                    <a:pt x="599394" y="51769"/>
                    <a:pt x="634064" y="50387"/>
                  </a:cubicBezTo>
                  <a:cubicBezTo>
                    <a:pt x="782591" y="44455"/>
                    <a:pt x="930081" y="26429"/>
                    <a:pt x="1078148" y="15429"/>
                  </a:cubicBezTo>
                  <a:cubicBezTo>
                    <a:pt x="1113566" y="12780"/>
                    <a:pt x="1149157" y="11167"/>
                    <a:pt x="1184633" y="10994"/>
                  </a:cubicBezTo>
                  <a:cubicBezTo>
                    <a:pt x="1223450" y="10706"/>
                    <a:pt x="1262093" y="8806"/>
                    <a:pt x="1300219" y="1204"/>
                  </a:cubicBezTo>
                  <a:lnTo>
                    <a:pt x="1300219" y="1204"/>
                  </a:lnTo>
                  <a:close/>
                </a:path>
              </a:pathLst>
            </a:custGeom>
            <a:solidFill>
              <a:srgbClr val="ECEBD6"/>
            </a:solidFill>
            <a:ln w="5747"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50A9513-46A7-4DA0-A767-9FF66B3F4EC4}"/>
                </a:ext>
              </a:extLst>
            </p:cNvPr>
            <p:cNvSpPr/>
            <p:nvPr/>
          </p:nvSpPr>
          <p:spPr>
            <a:xfrm>
              <a:off x="2233298" y="4069546"/>
              <a:ext cx="1059445" cy="242988"/>
            </a:xfrm>
            <a:custGeom>
              <a:avLst/>
              <a:gdLst>
                <a:gd name="connsiteX0" fmla="*/ 25346 w 1059445"/>
                <a:gd name="connsiteY0" fmla="*/ 241780 h 242988"/>
                <a:gd name="connsiteX1" fmla="*/ 3116 w 1059445"/>
                <a:gd name="connsiteY1" fmla="*/ 170885 h 242988"/>
                <a:gd name="connsiteX2" fmla="*/ 6456 w 1059445"/>
                <a:gd name="connsiteY2" fmla="*/ 136273 h 242988"/>
                <a:gd name="connsiteX3" fmla="*/ 123827 w 1059445"/>
                <a:gd name="connsiteY3" fmla="*/ 110357 h 242988"/>
                <a:gd name="connsiteX4" fmla="*/ 397729 w 1059445"/>
                <a:gd name="connsiteY4" fmla="*/ 70504 h 242988"/>
                <a:gd name="connsiteX5" fmla="*/ 605806 w 1059445"/>
                <a:gd name="connsiteY5" fmla="*/ 45798 h 242988"/>
                <a:gd name="connsiteX6" fmla="*/ 750071 w 1059445"/>
                <a:gd name="connsiteY6" fmla="*/ 33991 h 242988"/>
                <a:gd name="connsiteX7" fmla="*/ 886446 w 1059445"/>
                <a:gd name="connsiteY7" fmla="*/ 17348 h 242988"/>
                <a:gd name="connsiteX8" fmla="*/ 1027602 w 1059445"/>
                <a:gd name="connsiteY8" fmla="*/ 474 h 242988"/>
                <a:gd name="connsiteX9" fmla="*/ 1053345 w 1059445"/>
                <a:gd name="connsiteY9" fmla="*/ 20631 h 242988"/>
                <a:gd name="connsiteX10" fmla="*/ 1053345 w 1059445"/>
                <a:gd name="connsiteY10" fmla="*/ 96881 h 242988"/>
                <a:gd name="connsiteX11" fmla="*/ 1048047 w 1059445"/>
                <a:gd name="connsiteY11" fmla="*/ 125331 h 242988"/>
                <a:gd name="connsiteX12" fmla="*/ 953482 w 1059445"/>
                <a:gd name="connsiteY12" fmla="*/ 138807 h 242988"/>
                <a:gd name="connsiteX13" fmla="*/ 571942 w 1059445"/>
                <a:gd name="connsiteY13" fmla="*/ 176011 h 242988"/>
                <a:gd name="connsiteX14" fmla="*/ 312149 w 1059445"/>
                <a:gd name="connsiteY14" fmla="*/ 194210 h 242988"/>
                <a:gd name="connsiteX15" fmla="*/ 143984 w 1059445"/>
                <a:gd name="connsiteY15" fmla="*/ 225021 h 242988"/>
                <a:gd name="connsiteX16" fmla="*/ 25346 w 1059445"/>
                <a:gd name="connsiteY16" fmla="*/ 241780 h 242988"/>
                <a:gd name="connsiteX17" fmla="*/ 25346 w 1059445"/>
                <a:gd name="connsiteY17" fmla="*/ 241780 h 24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9445" h="242988">
                  <a:moveTo>
                    <a:pt x="25346" y="241780"/>
                  </a:moveTo>
                  <a:cubicBezTo>
                    <a:pt x="16535" y="218686"/>
                    <a:pt x="13483" y="193806"/>
                    <a:pt x="3116" y="170885"/>
                  </a:cubicBezTo>
                  <a:cubicBezTo>
                    <a:pt x="-1606" y="160519"/>
                    <a:pt x="-1318" y="147158"/>
                    <a:pt x="6456" y="136273"/>
                  </a:cubicBezTo>
                  <a:cubicBezTo>
                    <a:pt x="47576" y="136734"/>
                    <a:pt x="84031" y="116116"/>
                    <a:pt x="123827" y="110357"/>
                  </a:cubicBezTo>
                  <a:cubicBezTo>
                    <a:pt x="215051" y="97111"/>
                    <a:pt x="303971" y="71656"/>
                    <a:pt x="397729" y="70504"/>
                  </a:cubicBezTo>
                  <a:cubicBezTo>
                    <a:pt x="467184" y="69640"/>
                    <a:pt x="536696" y="56222"/>
                    <a:pt x="605806" y="45798"/>
                  </a:cubicBezTo>
                  <a:cubicBezTo>
                    <a:pt x="653721" y="38599"/>
                    <a:pt x="702155" y="40730"/>
                    <a:pt x="750071" y="33991"/>
                  </a:cubicBezTo>
                  <a:cubicBezTo>
                    <a:pt x="795395" y="27599"/>
                    <a:pt x="841007" y="22992"/>
                    <a:pt x="886446" y="17348"/>
                  </a:cubicBezTo>
                  <a:cubicBezTo>
                    <a:pt x="933441" y="11473"/>
                    <a:pt x="980896" y="9458"/>
                    <a:pt x="1027602" y="474"/>
                  </a:cubicBezTo>
                  <a:cubicBezTo>
                    <a:pt x="1041827" y="-2291"/>
                    <a:pt x="1049775" y="7384"/>
                    <a:pt x="1053345" y="20631"/>
                  </a:cubicBezTo>
                  <a:cubicBezTo>
                    <a:pt x="1060256" y="46086"/>
                    <a:pt x="1062617" y="71541"/>
                    <a:pt x="1053345" y="96881"/>
                  </a:cubicBezTo>
                  <a:cubicBezTo>
                    <a:pt x="1049890" y="106153"/>
                    <a:pt x="1048335" y="115540"/>
                    <a:pt x="1048047" y="125331"/>
                  </a:cubicBezTo>
                  <a:cubicBezTo>
                    <a:pt x="1018445" y="142666"/>
                    <a:pt x="984639" y="138347"/>
                    <a:pt x="953482" y="138807"/>
                  </a:cubicBezTo>
                  <a:cubicBezTo>
                    <a:pt x="825170" y="140650"/>
                    <a:pt x="698815" y="161383"/>
                    <a:pt x="571942" y="176011"/>
                  </a:cubicBezTo>
                  <a:cubicBezTo>
                    <a:pt x="485383" y="186032"/>
                    <a:pt x="398708" y="187875"/>
                    <a:pt x="312149" y="194210"/>
                  </a:cubicBezTo>
                  <a:cubicBezTo>
                    <a:pt x="255019" y="198356"/>
                    <a:pt x="200308" y="216209"/>
                    <a:pt x="143984" y="225021"/>
                  </a:cubicBezTo>
                  <a:cubicBezTo>
                    <a:pt x="104476" y="231183"/>
                    <a:pt x="66409" y="247539"/>
                    <a:pt x="25346" y="241780"/>
                  </a:cubicBezTo>
                  <a:lnTo>
                    <a:pt x="25346" y="241780"/>
                  </a:lnTo>
                  <a:close/>
                </a:path>
              </a:pathLst>
            </a:custGeom>
            <a:solidFill>
              <a:srgbClr val="ECEBD6"/>
            </a:solidFill>
            <a:ln w="5747"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195B36-9C36-4C7F-829F-53093D3145C0}"/>
                </a:ext>
              </a:extLst>
            </p:cNvPr>
            <p:cNvSpPr/>
            <p:nvPr/>
          </p:nvSpPr>
          <p:spPr>
            <a:xfrm>
              <a:off x="2258085" y="4224894"/>
              <a:ext cx="1029774" cy="214917"/>
            </a:xfrm>
            <a:custGeom>
              <a:avLst/>
              <a:gdLst>
                <a:gd name="connsiteX0" fmla="*/ 10925 w 1029774"/>
                <a:gd name="connsiteY0" fmla="*/ 214917 h 214917"/>
                <a:gd name="connsiteX1" fmla="*/ 40 w 1029774"/>
                <a:gd name="connsiteY1" fmla="*/ 179845 h 214917"/>
                <a:gd name="connsiteX2" fmla="*/ 731 w 1029774"/>
                <a:gd name="connsiteY2" fmla="*/ 110563 h 214917"/>
                <a:gd name="connsiteX3" fmla="*/ 128756 w 1029774"/>
                <a:gd name="connsiteY3" fmla="*/ 90982 h 214917"/>
                <a:gd name="connsiteX4" fmla="*/ 402601 w 1029774"/>
                <a:gd name="connsiteY4" fmla="*/ 57003 h 214917"/>
                <a:gd name="connsiteX5" fmla="*/ 591788 w 1029774"/>
                <a:gd name="connsiteY5" fmla="*/ 37307 h 214917"/>
                <a:gd name="connsiteX6" fmla="*/ 853366 w 1029774"/>
                <a:gd name="connsiteY6" fmla="*/ 8972 h 214917"/>
                <a:gd name="connsiteX7" fmla="*/ 1000568 w 1029774"/>
                <a:gd name="connsiteY7" fmla="*/ 737 h 214917"/>
                <a:gd name="connsiteX8" fmla="*/ 1029767 w 1029774"/>
                <a:gd name="connsiteY8" fmla="*/ 25098 h 214917"/>
                <a:gd name="connsiteX9" fmla="*/ 1021819 w 1029774"/>
                <a:gd name="connsiteY9" fmla="*/ 82400 h 214917"/>
                <a:gd name="connsiteX10" fmla="*/ 983406 w 1029774"/>
                <a:gd name="connsiteY10" fmla="*/ 112290 h 214917"/>
                <a:gd name="connsiteX11" fmla="*/ 697121 w 1029774"/>
                <a:gd name="connsiteY11" fmla="*/ 139358 h 214917"/>
                <a:gd name="connsiteX12" fmla="*/ 499412 w 1029774"/>
                <a:gd name="connsiteY12" fmla="*/ 154792 h 214917"/>
                <a:gd name="connsiteX13" fmla="*/ 32464 w 1029774"/>
                <a:gd name="connsiteY13" fmla="*/ 212211 h 214917"/>
                <a:gd name="connsiteX14" fmla="*/ 10925 w 1029774"/>
                <a:gd name="connsiteY14" fmla="*/ 214917 h 214917"/>
                <a:gd name="connsiteX15" fmla="*/ 10925 w 1029774"/>
                <a:gd name="connsiteY15" fmla="*/ 214917 h 21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9774" h="214917">
                  <a:moveTo>
                    <a:pt x="10925" y="214917"/>
                  </a:moveTo>
                  <a:cubicBezTo>
                    <a:pt x="-248" y="205588"/>
                    <a:pt x="-132" y="192745"/>
                    <a:pt x="40" y="179845"/>
                  </a:cubicBezTo>
                  <a:cubicBezTo>
                    <a:pt x="328" y="156751"/>
                    <a:pt x="501" y="133657"/>
                    <a:pt x="731" y="110563"/>
                  </a:cubicBezTo>
                  <a:cubicBezTo>
                    <a:pt x="45076" y="114940"/>
                    <a:pt x="86254" y="98699"/>
                    <a:pt x="128756" y="90982"/>
                  </a:cubicBezTo>
                  <a:cubicBezTo>
                    <a:pt x="219404" y="74453"/>
                    <a:pt x="308670" y="50898"/>
                    <a:pt x="402601" y="57003"/>
                  </a:cubicBezTo>
                  <a:cubicBezTo>
                    <a:pt x="466181" y="61092"/>
                    <a:pt x="528437" y="40705"/>
                    <a:pt x="591788" y="37307"/>
                  </a:cubicBezTo>
                  <a:cubicBezTo>
                    <a:pt x="679498" y="32584"/>
                    <a:pt x="765367" y="12658"/>
                    <a:pt x="853366" y="8972"/>
                  </a:cubicBezTo>
                  <a:cubicBezTo>
                    <a:pt x="902376" y="6956"/>
                    <a:pt x="951789" y="8915"/>
                    <a:pt x="1000568" y="737"/>
                  </a:cubicBezTo>
                  <a:cubicBezTo>
                    <a:pt x="1019516" y="-2431"/>
                    <a:pt x="1029536" y="4422"/>
                    <a:pt x="1029767" y="25098"/>
                  </a:cubicBezTo>
                  <a:cubicBezTo>
                    <a:pt x="1029940" y="44736"/>
                    <a:pt x="1027002" y="63683"/>
                    <a:pt x="1021819" y="82400"/>
                  </a:cubicBezTo>
                  <a:cubicBezTo>
                    <a:pt x="1016463" y="101866"/>
                    <a:pt x="1004427" y="110159"/>
                    <a:pt x="983406" y="112290"/>
                  </a:cubicBezTo>
                  <a:cubicBezTo>
                    <a:pt x="888093" y="121908"/>
                    <a:pt x="792204" y="124960"/>
                    <a:pt x="697121" y="139358"/>
                  </a:cubicBezTo>
                  <a:cubicBezTo>
                    <a:pt x="631928" y="149264"/>
                    <a:pt x="565468" y="151740"/>
                    <a:pt x="499412" y="154792"/>
                  </a:cubicBezTo>
                  <a:cubicBezTo>
                    <a:pt x="342246" y="162049"/>
                    <a:pt x="185425" y="170745"/>
                    <a:pt x="32464" y="212211"/>
                  </a:cubicBezTo>
                  <a:cubicBezTo>
                    <a:pt x="25553" y="213996"/>
                    <a:pt x="18124" y="214054"/>
                    <a:pt x="10925" y="214917"/>
                  </a:cubicBezTo>
                  <a:lnTo>
                    <a:pt x="10925" y="214917"/>
                  </a:lnTo>
                  <a:close/>
                </a:path>
              </a:pathLst>
            </a:custGeom>
            <a:solidFill>
              <a:srgbClr val="ECEBD6"/>
            </a:solidFill>
            <a:ln w="5747"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84AD147-09E2-4D80-9A96-CC449C4D0859}"/>
                </a:ext>
              </a:extLst>
            </p:cNvPr>
            <p:cNvSpPr/>
            <p:nvPr/>
          </p:nvSpPr>
          <p:spPr>
            <a:xfrm>
              <a:off x="1598594" y="1955567"/>
              <a:ext cx="3282" cy="74407"/>
            </a:xfrm>
            <a:custGeom>
              <a:avLst/>
              <a:gdLst>
                <a:gd name="connsiteX0" fmla="*/ 58 w 3282"/>
                <a:gd name="connsiteY0" fmla="*/ 52811 h 74407"/>
                <a:gd name="connsiteX1" fmla="*/ 0 w 3282"/>
                <a:gd name="connsiteY1" fmla="*/ 16298 h 74407"/>
                <a:gd name="connsiteX2" fmla="*/ 3283 w 3282"/>
                <a:gd name="connsiteY2" fmla="*/ 0 h 74407"/>
                <a:gd name="connsiteX3" fmla="*/ 3283 w 3282"/>
                <a:gd name="connsiteY3" fmla="*/ 74408 h 74407"/>
                <a:gd name="connsiteX4" fmla="*/ 58 w 3282"/>
                <a:gd name="connsiteY4" fmla="*/ 52811 h 74407"/>
                <a:gd name="connsiteX5" fmla="*/ 58 w 3282"/>
                <a:gd name="connsiteY5" fmla="*/ 52811 h 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 h="74407">
                  <a:moveTo>
                    <a:pt x="58" y="52811"/>
                  </a:moveTo>
                  <a:cubicBezTo>
                    <a:pt x="0" y="40659"/>
                    <a:pt x="0" y="28450"/>
                    <a:pt x="0" y="16298"/>
                  </a:cubicBezTo>
                  <a:cubicBezTo>
                    <a:pt x="1555" y="11461"/>
                    <a:pt x="-1037" y="5126"/>
                    <a:pt x="3283" y="0"/>
                  </a:cubicBezTo>
                  <a:cubicBezTo>
                    <a:pt x="3283" y="24994"/>
                    <a:pt x="3283" y="49010"/>
                    <a:pt x="3283" y="74408"/>
                  </a:cubicBezTo>
                  <a:cubicBezTo>
                    <a:pt x="-1152" y="67036"/>
                    <a:pt x="1843" y="59319"/>
                    <a:pt x="58" y="52811"/>
                  </a:cubicBezTo>
                  <a:lnTo>
                    <a:pt x="58" y="52811"/>
                  </a:lnTo>
                  <a:close/>
                </a:path>
              </a:pathLst>
            </a:custGeom>
            <a:solidFill>
              <a:srgbClr val="EEC188"/>
            </a:solidFill>
            <a:ln w="5747"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B35683-EEDA-4D1D-813C-DDD350AC67F9}"/>
                </a:ext>
              </a:extLst>
            </p:cNvPr>
            <p:cNvSpPr/>
            <p:nvPr/>
          </p:nvSpPr>
          <p:spPr>
            <a:xfrm>
              <a:off x="2152331" y="1932415"/>
              <a:ext cx="1670" cy="38010"/>
            </a:xfrm>
            <a:custGeom>
              <a:avLst/>
              <a:gdLst>
                <a:gd name="connsiteX0" fmla="*/ 0 w 1670"/>
                <a:gd name="connsiteY0" fmla="*/ 38010 h 38010"/>
                <a:gd name="connsiteX1" fmla="*/ 0 w 1670"/>
                <a:gd name="connsiteY1" fmla="*/ 115 h 38010"/>
                <a:gd name="connsiteX2" fmla="*/ 1670 w 1670"/>
                <a:gd name="connsiteY2" fmla="*/ 0 h 38010"/>
                <a:gd name="connsiteX3" fmla="*/ 1670 w 1670"/>
                <a:gd name="connsiteY3" fmla="*/ 37953 h 38010"/>
                <a:gd name="connsiteX4" fmla="*/ 0 w 1670"/>
                <a:gd name="connsiteY4" fmla="*/ 38010 h 38010"/>
                <a:gd name="connsiteX5" fmla="*/ 0 w 1670"/>
                <a:gd name="connsiteY5" fmla="*/ 38010 h 3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 h="38010">
                  <a:moveTo>
                    <a:pt x="0" y="38010"/>
                  </a:moveTo>
                  <a:cubicBezTo>
                    <a:pt x="0" y="25398"/>
                    <a:pt x="0" y="12728"/>
                    <a:pt x="0" y="115"/>
                  </a:cubicBezTo>
                  <a:cubicBezTo>
                    <a:pt x="576" y="58"/>
                    <a:pt x="1094" y="58"/>
                    <a:pt x="1670" y="0"/>
                  </a:cubicBezTo>
                  <a:cubicBezTo>
                    <a:pt x="1670" y="12670"/>
                    <a:pt x="1670" y="25282"/>
                    <a:pt x="1670" y="37953"/>
                  </a:cubicBezTo>
                  <a:cubicBezTo>
                    <a:pt x="1094" y="37953"/>
                    <a:pt x="518" y="37953"/>
                    <a:pt x="0" y="38010"/>
                  </a:cubicBezTo>
                  <a:lnTo>
                    <a:pt x="0" y="38010"/>
                  </a:lnTo>
                  <a:close/>
                </a:path>
              </a:pathLst>
            </a:custGeom>
            <a:solidFill>
              <a:srgbClr val="EEC188"/>
            </a:solidFill>
            <a:ln w="5747"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A3203ED8-E1CA-433D-A40B-5055EC428E43}"/>
                </a:ext>
              </a:extLst>
            </p:cNvPr>
            <p:cNvSpPr/>
            <p:nvPr/>
          </p:nvSpPr>
          <p:spPr>
            <a:xfrm>
              <a:off x="1808472" y="3897649"/>
              <a:ext cx="732328" cy="913989"/>
            </a:xfrm>
            <a:custGeom>
              <a:avLst/>
              <a:gdLst>
                <a:gd name="connsiteX0" fmla="*/ 436811 w 732328"/>
                <a:gd name="connsiteY0" fmla="*/ 367546 h 913989"/>
                <a:gd name="connsiteX1" fmla="*/ 448445 w 732328"/>
                <a:gd name="connsiteY1" fmla="*/ 408494 h 913989"/>
                <a:gd name="connsiteX2" fmla="*/ 450575 w 732328"/>
                <a:gd name="connsiteY2" fmla="*/ 437174 h 913989"/>
                <a:gd name="connsiteX3" fmla="*/ 460769 w 732328"/>
                <a:gd name="connsiteY3" fmla="*/ 541644 h 913989"/>
                <a:gd name="connsiteX4" fmla="*/ 528842 w 732328"/>
                <a:gd name="connsiteY4" fmla="*/ 718391 h 913989"/>
                <a:gd name="connsiteX5" fmla="*/ 562072 w 732328"/>
                <a:gd name="connsiteY5" fmla="*/ 764463 h 913989"/>
                <a:gd name="connsiteX6" fmla="*/ 582401 w 732328"/>
                <a:gd name="connsiteY6" fmla="*/ 779898 h 913989"/>
                <a:gd name="connsiteX7" fmla="*/ 687505 w 732328"/>
                <a:gd name="connsiteY7" fmla="*/ 781856 h 913989"/>
                <a:gd name="connsiteX8" fmla="*/ 724939 w 732328"/>
                <a:gd name="connsiteY8" fmla="*/ 797463 h 913989"/>
                <a:gd name="connsiteX9" fmla="*/ 695107 w 732328"/>
                <a:gd name="connsiteY9" fmla="*/ 850735 h 913989"/>
                <a:gd name="connsiteX10" fmla="*/ 666081 w 732328"/>
                <a:gd name="connsiteY10" fmla="*/ 852405 h 913989"/>
                <a:gd name="connsiteX11" fmla="*/ 644772 w 732328"/>
                <a:gd name="connsiteY11" fmla="*/ 871986 h 913989"/>
                <a:gd name="connsiteX12" fmla="*/ 618338 w 732328"/>
                <a:gd name="connsiteY12" fmla="*/ 890300 h 913989"/>
                <a:gd name="connsiteX13" fmla="*/ 446199 w 732328"/>
                <a:gd name="connsiteY13" fmla="*/ 907577 h 913989"/>
                <a:gd name="connsiteX14" fmla="*/ 319729 w 732328"/>
                <a:gd name="connsiteY14" fmla="*/ 904352 h 913989"/>
                <a:gd name="connsiteX15" fmla="*/ 288918 w 732328"/>
                <a:gd name="connsiteY15" fmla="*/ 873483 h 913989"/>
                <a:gd name="connsiteX16" fmla="*/ 74622 w 732328"/>
                <a:gd name="connsiteY16" fmla="*/ 445294 h 913989"/>
                <a:gd name="connsiteX17" fmla="*/ 14266 w 732328"/>
                <a:gd name="connsiteY17" fmla="*/ 175192 h 913989"/>
                <a:gd name="connsiteX18" fmla="*/ 74334 w 732328"/>
                <a:gd name="connsiteY18" fmla="*/ 131942 h 913989"/>
                <a:gd name="connsiteX19" fmla="*/ 172354 w 732328"/>
                <a:gd name="connsiteY19" fmla="*/ 123245 h 913989"/>
                <a:gd name="connsiteX20" fmla="*/ 204777 w 732328"/>
                <a:gd name="connsiteY20" fmla="*/ 120884 h 913989"/>
                <a:gd name="connsiteX21" fmla="*/ 288514 w 732328"/>
                <a:gd name="connsiteY21" fmla="*/ 82759 h 913989"/>
                <a:gd name="connsiteX22" fmla="*/ 313567 w 732328"/>
                <a:gd name="connsiteY22" fmla="*/ 68016 h 913989"/>
                <a:gd name="connsiteX23" fmla="*/ 429440 w 732328"/>
                <a:gd name="connsiteY23" fmla="*/ 15838 h 913989"/>
                <a:gd name="connsiteX24" fmla="*/ 475628 w 732328"/>
                <a:gd name="connsiteY24" fmla="*/ 0 h 913989"/>
                <a:gd name="connsiteX25" fmla="*/ 582171 w 732328"/>
                <a:gd name="connsiteY25" fmla="*/ 7027 h 913989"/>
                <a:gd name="connsiteX26" fmla="*/ 624615 w 732328"/>
                <a:gd name="connsiteY26" fmla="*/ 20733 h 913989"/>
                <a:gd name="connsiteX27" fmla="*/ 626574 w 732328"/>
                <a:gd name="connsiteY27" fmla="*/ 71298 h 913989"/>
                <a:gd name="connsiteX28" fmla="*/ 610506 w 732328"/>
                <a:gd name="connsiteY28" fmla="*/ 92492 h 913989"/>
                <a:gd name="connsiteX29" fmla="*/ 502523 w 732328"/>
                <a:gd name="connsiteY29" fmla="*/ 137758 h 913989"/>
                <a:gd name="connsiteX30" fmla="*/ 441649 w 732328"/>
                <a:gd name="connsiteY30" fmla="*/ 195004 h 913989"/>
                <a:gd name="connsiteX31" fmla="*/ 431686 w 732328"/>
                <a:gd name="connsiteY31" fmla="*/ 263191 h 913989"/>
                <a:gd name="connsiteX32" fmla="*/ 436811 w 732328"/>
                <a:gd name="connsiteY32" fmla="*/ 367546 h 913989"/>
                <a:gd name="connsiteX33" fmla="*/ 436811 w 732328"/>
                <a:gd name="connsiteY33" fmla="*/ 367546 h 91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32328" h="913989">
                  <a:moveTo>
                    <a:pt x="436811" y="367546"/>
                  </a:moveTo>
                  <a:cubicBezTo>
                    <a:pt x="438942" y="377625"/>
                    <a:pt x="444874" y="397263"/>
                    <a:pt x="448445" y="408494"/>
                  </a:cubicBezTo>
                  <a:cubicBezTo>
                    <a:pt x="448560" y="416498"/>
                    <a:pt x="450403" y="429169"/>
                    <a:pt x="450575" y="437174"/>
                  </a:cubicBezTo>
                  <a:cubicBezTo>
                    <a:pt x="456334" y="444545"/>
                    <a:pt x="458062" y="515267"/>
                    <a:pt x="460769" y="541644"/>
                  </a:cubicBezTo>
                  <a:cubicBezTo>
                    <a:pt x="527805" y="710961"/>
                    <a:pt x="499240" y="665176"/>
                    <a:pt x="528842" y="718391"/>
                  </a:cubicBezTo>
                  <a:cubicBezTo>
                    <a:pt x="530051" y="720521"/>
                    <a:pt x="561784" y="762044"/>
                    <a:pt x="562072" y="764463"/>
                  </a:cubicBezTo>
                  <a:cubicBezTo>
                    <a:pt x="562475" y="777997"/>
                    <a:pt x="573014" y="778458"/>
                    <a:pt x="582401" y="779898"/>
                  </a:cubicBezTo>
                  <a:cubicBezTo>
                    <a:pt x="617359" y="785311"/>
                    <a:pt x="652374" y="784102"/>
                    <a:pt x="687505" y="781856"/>
                  </a:cubicBezTo>
                  <a:cubicBezTo>
                    <a:pt x="701211" y="783986"/>
                    <a:pt x="716127" y="780243"/>
                    <a:pt x="724939" y="797463"/>
                  </a:cubicBezTo>
                  <a:cubicBezTo>
                    <a:pt x="741122" y="829138"/>
                    <a:pt x="730525" y="849410"/>
                    <a:pt x="695107" y="850735"/>
                  </a:cubicBezTo>
                  <a:cubicBezTo>
                    <a:pt x="685431" y="851080"/>
                    <a:pt x="675641" y="851022"/>
                    <a:pt x="666081" y="852405"/>
                  </a:cubicBezTo>
                  <a:cubicBezTo>
                    <a:pt x="654908" y="854017"/>
                    <a:pt x="645291" y="859603"/>
                    <a:pt x="644772" y="871986"/>
                  </a:cubicBezTo>
                  <a:cubicBezTo>
                    <a:pt x="643966" y="890875"/>
                    <a:pt x="631526" y="894792"/>
                    <a:pt x="618338" y="890300"/>
                  </a:cubicBezTo>
                  <a:cubicBezTo>
                    <a:pt x="558040" y="869567"/>
                    <a:pt x="502580" y="894043"/>
                    <a:pt x="446199" y="907577"/>
                  </a:cubicBezTo>
                  <a:cubicBezTo>
                    <a:pt x="403293" y="917885"/>
                    <a:pt x="361597" y="915006"/>
                    <a:pt x="319729" y="904352"/>
                  </a:cubicBezTo>
                  <a:cubicBezTo>
                    <a:pt x="303258" y="900205"/>
                    <a:pt x="294274" y="889551"/>
                    <a:pt x="288918" y="873483"/>
                  </a:cubicBezTo>
                  <a:cubicBezTo>
                    <a:pt x="283446" y="857069"/>
                    <a:pt x="120464" y="498162"/>
                    <a:pt x="74622" y="445294"/>
                  </a:cubicBezTo>
                  <a:cubicBezTo>
                    <a:pt x="8046" y="368525"/>
                    <a:pt x="-19079" y="277416"/>
                    <a:pt x="14266" y="175192"/>
                  </a:cubicBezTo>
                  <a:cubicBezTo>
                    <a:pt x="23999" y="145360"/>
                    <a:pt x="45423" y="134188"/>
                    <a:pt x="74334" y="131942"/>
                  </a:cubicBezTo>
                  <a:cubicBezTo>
                    <a:pt x="105663" y="129523"/>
                    <a:pt x="141312" y="130674"/>
                    <a:pt x="172354" y="123245"/>
                  </a:cubicBezTo>
                  <a:cubicBezTo>
                    <a:pt x="176097" y="122324"/>
                    <a:pt x="198961" y="121172"/>
                    <a:pt x="204777" y="120884"/>
                  </a:cubicBezTo>
                  <a:cubicBezTo>
                    <a:pt x="241175" y="119041"/>
                    <a:pt x="261907" y="106717"/>
                    <a:pt x="288514" y="82759"/>
                  </a:cubicBezTo>
                  <a:cubicBezTo>
                    <a:pt x="296520" y="75560"/>
                    <a:pt x="303431" y="71241"/>
                    <a:pt x="313567" y="68016"/>
                  </a:cubicBezTo>
                  <a:cubicBezTo>
                    <a:pt x="354111" y="54885"/>
                    <a:pt x="396037" y="45440"/>
                    <a:pt x="429440" y="15838"/>
                  </a:cubicBezTo>
                  <a:cubicBezTo>
                    <a:pt x="441649" y="5011"/>
                    <a:pt x="459157" y="-57"/>
                    <a:pt x="475628" y="0"/>
                  </a:cubicBezTo>
                  <a:cubicBezTo>
                    <a:pt x="512774" y="116"/>
                    <a:pt x="545140" y="5241"/>
                    <a:pt x="582171" y="7027"/>
                  </a:cubicBezTo>
                  <a:cubicBezTo>
                    <a:pt x="597029" y="7775"/>
                    <a:pt x="615458" y="5357"/>
                    <a:pt x="624615" y="20733"/>
                  </a:cubicBezTo>
                  <a:cubicBezTo>
                    <a:pt x="629223" y="35246"/>
                    <a:pt x="630374" y="56382"/>
                    <a:pt x="626574" y="71298"/>
                  </a:cubicBezTo>
                  <a:cubicBezTo>
                    <a:pt x="622657" y="82644"/>
                    <a:pt x="618568" y="83738"/>
                    <a:pt x="610506" y="92492"/>
                  </a:cubicBezTo>
                  <a:cubicBezTo>
                    <a:pt x="588333" y="113628"/>
                    <a:pt x="510931" y="136146"/>
                    <a:pt x="502523" y="137758"/>
                  </a:cubicBezTo>
                  <a:cubicBezTo>
                    <a:pt x="469926" y="143978"/>
                    <a:pt x="452361" y="164538"/>
                    <a:pt x="441649" y="195004"/>
                  </a:cubicBezTo>
                  <a:cubicBezTo>
                    <a:pt x="434162" y="216255"/>
                    <a:pt x="431858" y="234914"/>
                    <a:pt x="431686" y="263191"/>
                  </a:cubicBezTo>
                  <a:cubicBezTo>
                    <a:pt x="431283" y="270102"/>
                    <a:pt x="418267" y="279432"/>
                    <a:pt x="436811" y="367546"/>
                  </a:cubicBezTo>
                  <a:lnTo>
                    <a:pt x="436811" y="367546"/>
                  </a:lnTo>
                  <a:close/>
                </a:path>
              </a:pathLst>
            </a:custGeom>
            <a:solidFill>
              <a:srgbClr val="EEC188"/>
            </a:solidFill>
            <a:ln w="5747" cap="flat">
              <a:noFill/>
              <a:prstDash val="solid"/>
              <a:miter/>
            </a:ln>
          </p:spPr>
          <p:txBody>
            <a:bodyPr rtlCol="0" anchor="ctr"/>
            <a:lstStyle/>
            <a:p>
              <a:endParaRPr lang="en-US"/>
            </a:p>
          </p:txBody>
        </p:sp>
      </p:grpSp>
      <p:sp>
        <p:nvSpPr>
          <p:cNvPr id="138" name="TextBox 137">
            <a:extLst>
              <a:ext uri="{FF2B5EF4-FFF2-40B4-BE49-F238E27FC236}">
                <a16:creationId xmlns:a16="http://schemas.microsoft.com/office/drawing/2014/main" id="{2E45AC20-79F2-48B3-A459-578B52587FF7}"/>
              </a:ext>
            </a:extLst>
          </p:cNvPr>
          <p:cNvSpPr txBox="1"/>
          <p:nvPr/>
        </p:nvSpPr>
        <p:spPr>
          <a:xfrm>
            <a:off x="2878578" y="1029861"/>
            <a:ext cx="8898795" cy="830997"/>
          </a:xfrm>
          <a:prstGeom prst="rect">
            <a:avLst/>
          </a:prstGeom>
          <a:noFill/>
        </p:spPr>
        <p:txBody>
          <a:bodyPr wrap="square" rtlCol="0">
            <a:spAutoFit/>
          </a:bodyPr>
          <a:lstStyle/>
          <a:p>
            <a:r>
              <a:rPr lang="en-US" altLang="ko-KR" sz="1200" b="1" dirty="0">
                <a:solidFill>
                  <a:schemeClr val="accent5"/>
                </a:solidFill>
                <a:cs typeface="Arial" pitchFamily="34" charset="0"/>
              </a:rPr>
              <a:t>As from the dataset we are not fully satisfied with the </a:t>
            </a:r>
            <a:r>
              <a:rPr lang="en-US" altLang="ko-KR" sz="1200" b="1" dirty="0" err="1">
                <a:solidFill>
                  <a:schemeClr val="accent5"/>
                </a:solidFill>
                <a:cs typeface="Arial" pitchFamily="34" charset="0"/>
              </a:rPr>
              <a:t>isFraud</a:t>
            </a:r>
            <a:r>
              <a:rPr lang="en-US" altLang="ko-KR" sz="1200" b="1" dirty="0">
                <a:solidFill>
                  <a:schemeClr val="accent5"/>
                </a:solidFill>
                <a:cs typeface="Arial" pitchFamily="34" charset="0"/>
              </a:rPr>
              <a:t> column as it is correct or not. So, we will do Feature Analysis on it. We will make a new column with the name '</a:t>
            </a:r>
            <a:r>
              <a:rPr lang="en-US" altLang="ko-KR" sz="1200" b="1" dirty="0" err="1">
                <a:solidFill>
                  <a:schemeClr val="accent5"/>
                </a:solidFill>
                <a:cs typeface="Arial" pitchFamily="34" charset="0"/>
              </a:rPr>
              <a:t>Fraud_Check</a:t>
            </a:r>
            <a:r>
              <a:rPr lang="en-US" altLang="ko-KR" sz="1200" b="1" dirty="0">
                <a:solidFill>
                  <a:schemeClr val="accent5"/>
                </a:solidFill>
                <a:cs typeface="Arial" pitchFamily="34" charset="0"/>
              </a:rPr>
              <a:t>' where we will clearly classify fraud/Not Fraud data. We will check the dataset with 6 conditions to verify whether the transactions </a:t>
            </a:r>
            <a:r>
              <a:rPr lang="en-US" altLang="ko-KR" sz="1200" b="1" dirty="0" err="1">
                <a:solidFill>
                  <a:schemeClr val="accent5"/>
                </a:solidFill>
                <a:cs typeface="Arial" pitchFamily="34" charset="0"/>
              </a:rPr>
              <a:t>isfraud</a:t>
            </a:r>
            <a:r>
              <a:rPr lang="en-US" altLang="ko-KR" sz="1200" b="1" dirty="0">
                <a:solidFill>
                  <a:schemeClr val="accent5"/>
                </a:solidFill>
                <a:cs typeface="Arial" pitchFamily="34" charset="0"/>
              </a:rPr>
              <a:t> or not. We will remove rows after every condition gets true to get a better view of the left transaction in the dataset.</a:t>
            </a:r>
          </a:p>
        </p:txBody>
      </p:sp>
      <p:grpSp>
        <p:nvGrpSpPr>
          <p:cNvPr id="139" name="Group 138">
            <a:extLst>
              <a:ext uri="{FF2B5EF4-FFF2-40B4-BE49-F238E27FC236}">
                <a16:creationId xmlns:a16="http://schemas.microsoft.com/office/drawing/2014/main" id="{A22E938F-091A-4798-8888-68B1D9EA8D7C}"/>
              </a:ext>
            </a:extLst>
          </p:cNvPr>
          <p:cNvGrpSpPr/>
          <p:nvPr/>
        </p:nvGrpSpPr>
        <p:grpSpPr>
          <a:xfrm>
            <a:off x="2918011" y="2507189"/>
            <a:ext cx="1809072" cy="4283262"/>
            <a:chOff x="-475010" y="1042170"/>
            <a:chExt cx="3859356" cy="4283262"/>
          </a:xfrm>
        </p:grpSpPr>
        <p:sp>
          <p:nvSpPr>
            <p:cNvPr id="140" name="TextBox 139">
              <a:extLst>
                <a:ext uri="{FF2B5EF4-FFF2-40B4-BE49-F238E27FC236}">
                  <a16:creationId xmlns:a16="http://schemas.microsoft.com/office/drawing/2014/main" id="{360FB7FF-A795-4559-998F-4AE1B82B2900}"/>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a:solidFill>
                    <a:schemeClr val="accent1"/>
                  </a:solidFill>
                  <a:cs typeface="Arial" pitchFamily="34" charset="0"/>
                </a:rPr>
                <a:t>CASH OUT</a:t>
              </a:r>
              <a:endParaRPr lang="ko-KR" altLang="en-US" sz="1400" b="1" dirty="0">
                <a:solidFill>
                  <a:schemeClr val="accent1"/>
                </a:solidFill>
                <a:cs typeface="Arial" pitchFamily="34" charset="0"/>
              </a:endParaRPr>
            </a:p>
          </p:txBody>
        </p:sp>
        <p:sp>
          <p:nvSpPr>
            <p:cNvPr id="141" name="TextBox 140">
              <a:extLst>
                <a:ext uri="{FF2B5EF4-FFF2-40B4-BE49-F238E27FC236}">
                  <a16:creationId xmlns:a16="http://schemas.microsoft.com/office/drawing/2014/main" id="{1FF07ACA-0E25-41D0-858F-5A41FE550248}"/>
                </a:ext>
              </a:extLst>
            </p:cNvPr>
            <p:cNvSpPr txBox="1"/>
            <p:nvPr/>
          </p:nvSpPr>
          <p:spPr>
            <a:xfrm>
              <a:off x="-460973" y="1339726"/>
              <a:ext cx="3845319" cy="3985706"/>
            </a:xfrm>
            <a:prstGeom prst="rect">
              <a:avLst/>
            </a:prstGeom>
            <a:noFill/>
          </p:spPr>
          <p:txBody>
            <a:bodyPr wrap="square" rtlCol="0">
              <a:spAutoFit/>
            </a:bodyPr>
            <a:lstStyle/>
            <a:p>
              <a:r>
                <a:rPr lang="en-US" altLang="ko-KR" sz="1100" dirty="0">
                  <a:solidFill>
                    <a:schemeClr val="tx1">
                      <a:lumMod val="75000"/>
                      <a:lumOff val="25000"/>
                    </a:schemeClr>
                  </a:solidFill>
                  <a:cs typeface="Arial" pitchFamily="34" charset="0"/>
                </a:rPr>
                <a:t>Fraudulent cash-out refers to the withdrawal of cash from a card through a fake purchase transaction that bypasses the interest charges and credit limits of cash advances set by the issuing bank. CASH OUT only deals with origin account. It helps the fraudster to cash out the money, they always try to drain out the account balance. we will take these transactions as fraud because they are draining the origin account balance and cashing out from the system. Same amount is being transfer and cash out.</a:t>
              </a:r>
            </a:p>
          </p:txBody>
        </p:sp>
      </p:grpSp>
      <p:grpSp>
        <p:nvGrpSpPr>
          <p:cNvPr id="142" name="Group 141">
            <a:extLst>
              <a:ext uri="{FF2B5EF4-FFF2-40B4-BE49-F238E27FC236}">
                <a16:creationId xmlns:a16="http://schemas.microsoft.com/office/drawing/2014/main" id="{B5208C5F-20C2-499C-B984-A4E3E4BBB5A8}"/>
              </a:ext>
            </a:extLst>
          </p:cNvPr>
          <p:cNvGrpSpPr/>
          <p:nvPr/>
        </p:nvGrpSpPr>
        <p:grpSpPr>
          <a:xfrm>
            <a:off x="4605467" y="2490687"/>
            <a:ext cx="1629351" cy="4083208"/>
            <a:chOff x="-475010" y="1042170"/>
            <a:chExt cx="3859356" cy="4083208"/>
          </a:xfrm>
        </p:grpSpPr>
        <p:sp>
          <p:nvSpPr>
            <p:cNvPr id="143" name="TextBox 142">
              <a:extLst>
                <a:ext uri="{FF2B5EF4-FFF2-40B4-BE49-F238E27FC236}">
                  <a16:creationId xmlns:a16="http://schemas.microsoft.com/office/drawing/2014/main" id="{0B0A899C-B25F-4154-B6F8-A3CBBA930841}"/>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a:solidFill>
                    <a:schemeClr val="accent2"/>
                  </a:solidFill>
                  <a:cs typeface="Arial" pitchFamily="34" charset="0"/>
                </a:rPr>
                <a:t>TRANSFER</a:t>
              </a:r>
              <a:endParaRPr lang="ko-KR" altLang="en-US" sz="1400" b="1" dirty="0">
                <a:solidFill>
                  <a:schemeClr val="accent2"/>
                </a:solidFill>
                <a:cs typeface="Arial" pitchFamily="34" charset="0"/>
              </a:endParaRPr>
            </a:p>
          </p:txBody>
        </p:sp>
        <p:sp>
          <p:nvSpPr>
            <p:cNvPr id="144" name="TextBox 143">
              <a:extLst>
                <a:ext uri="{FF2B5EF4-FFF2-40B4-BE49-F238E27FC236}">
                  <a16:creationId xmlns:a16="http://schemas.microsoft.com/office/drawing/2014/main" id="{4DF90F1E-06F6-401C-BDDF-EFD02A1CA594}"/>
                </a:ext>
              </a:extLst>
            </p:cNvPr>
            <p:cNvSpPr txBox="1"/>
            <p:nvPr/>
          </p:nvSpPr>
          <p:spPr>
            <a:xfrm>
              <a:off x="-460973" y="1339726"/>
              <a:ext cx="3845319" cy="3785652"/>
            </a:xfrm>
            <a:prstGeom prst="rect">
              <a:avLst/>
            </a:prstGeom>
            <a:noFill/>
          </p:spPr>
          <p:txBody>
            <a:bodyPr wrap="square" rtlCol="0">
              <a:spAutoFit/>
            </a:bodyPr>
            <a:lstStyle/>
            <a:p>
              <a:r>
                <a:rPr lang="en-US" altLang="ko-KR" sz="1000" dirty="0">
                  <a:solidFill>
                    <a:schemeClr val="tx1">
                      <a:lumMod val="75000"/>
                      <a:lumOff val="25000"/>
                    </a:schemeClr>
                  </a:solidFill>
                  <a:cs typeface="Arial" pitchFamily="34" charset="0"/>
                </a:rPr>
                <a:t>In a money transfer fraud, the fraudster will approach you via email, call, WhatsApp or SMS and will lure you to access malicious links for making payments. These fake bank URLs will look almost identical to the original URL which makes it difficult to identify in first glance if you are not careful. An authorized push payment (APP) scam, also known as a bank transfer scam, occurs when you - knowingly or unwittingly - transfer money from your own bank account to one belonging to a scammer. Here also scammer transfer the amount and cash out.</a:t>
              </a:r>
            </a:p>
          </p:txBody>
        </p:sp>
      </p:grpSp>
      <p:grpSp>
        <p:nvGrpSpPr>
          <p:cNvPr id="145" name="Group 144">
            <a:extLst>
              <a:ext uri="{FF2B5EF4-FFF2-40B4-BE49-F238E27FC236}">
                <a16:creationId xmlns:a16="http://schemas.microsoft.com/office/drawing/2014/main" id="{05EF82D1-EBE5-46CF-8A4C-B3BBC3D8AE8F}"/>
              </a:ext>
            </a:extLst>
          </p:cNvPr>
          <p:cNvGrpSpPr/>
          <p:nvPr/>
        </p:nvGrpSpPr>
        <p:grpSpPr>
          <a:xfrm>
            <a:off x="6292923" y="2492967"/>
            <a:ext cx="1629351" cy="3944708"/>
            <a:chOff x="-475010" y="1042170"/>
            <a:chExt cx="3859356" cy="3944708"/>
          </a:xfrm>
        </p:grpSpPr>
        <p:sp>
          <p:nvSpPr>
            <p:cNvPr id="146" name="TextBox 145">
              <a:extLst>
                <a:ext uri="{FF2B5EF4-FFF2-40B4-BE49-F238E27FC236}">
                  <a16:creationId xmlns:a16="http://schemas.microsoft.com/office/drawing/2014/main" id="{ABE3E127-E87E-4FFF-B567-BDA2F3D56457}"/>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a:solidFill>
                    <a:schemeClr val="accent3"/>
                  </a:solidFill>
                  <a:cs typeface="Arial" pitchFamily="34" charset="0"/>
                </a:rPr>
                <a:t>PAYMENT</a:t>
              </a:r>
              <a:endParaRPr lang="ko-KR" altLang="en-US" sz="1400" b="1" dirty="0">
                <a:solidFill>
                  <a:schemeClr val="accent3"/>
                </a:solidFill>
                <a:cs typeface="Arial" pitchFamily="34" charset="0"/>
              </a:endParaRPr>
            </a:p>
          </p:txBody>
        </p:sp>
        <p:sp>
          <p:nvSpPr>
            <p:cNvPr id="147" name="TextBox 146">
              <a:extLst>
                <a:ext uri="{FF2B5EF4-FFF2-40B4-BE49-F238E27FC236}">
                  <a16:creationId xmlns:a16="http://schemas.microsoft.com/office/drawing/2014/main" id="{69B220CB-CCD2-4AB3-A98D-09D1103FB0A2}"/>
                </a:ext>
              </a:extLst>
            </p:cNvPr>
            <p:cNvSpPr txBox="1"/>
            <p:nvPr/>
          </p:nvSpPr>
          <p:spPr>
            <a:xfrm>
              <a:off x="-460973" y="1339726"/>
              <a:ext cx="3845319" cy="3647152"/>
            </a:xfrm>
            <a:prstGeom prst="rect">
              <a:avLst/>
            </a:prstGeom>
            <a:noFill/>
          </p:spPr>
          <p:txBody>
            <a:bodyPr wrap="square" rtlCol="0">
              <a:spAutoFit/>
            </a:bodyPr>
            <a:lstStyle/>
            <a:p>
              <a:r>
                <a:rPr lang="en-US" altLang="ko-KR" sz="1100" dirty="0">
                  <a:solidFill>
                    <a:schemeClr val="tx1">
                      <a:lumMod val="75000"/>
                      <a:lumOff val="25000"/>
                    </a:schemeClr>
                  </a:solidFill>
                  <a:cs typeface="Arial" pitchFamily="34" charset="0"/>
                </a:rPr>
                <a:t>Payment is like when we pay to any merchant or to any customer by way of digital transactions like UPI. In our dataset we have been given Payment details of only merchants and they are not provide with any account balance details. So, without knowing the balance details we are not sure that the transactions is Fraud or not. So, we will just drop these transactions as they are no use to us for modeling.</a:t>
              </a:r>
            </a:p>
          </p:txBody>
        </p:sp>
      </p:grpSp>
      <p:sp>
        <p:nvSpPr>
          <p:cNvPr id="148" name="TextBox 147">
            <a:extLst>
              <a:ext uri="{FF2B5EF4-FFF2-40B4-BE49-F238E27FC236}">
                <a16:creationId xmlns:a16="http://schemas.microsoft.com/office/drawing/2014/main" id="{C1DFF862-394F-4499-8E2B-FF3A42C8D245}"/>
              </a:ext>
            </a:extLst>
          </p:cNvPr>
          <p:cNvSpPr txBox="1"/>
          <p:nvPr/>
        </p:nvSpPr>
        <p:spPr>
          <a:xfrm>
            <a:off x="2895350" y="1860858"/>
            <a:ext cx="8898794"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Fraud Can happen mostly on financial transactions from your account and without your knowledge. It occurs when a criminal gains access to your card number—and in some cases, personal identification number (PIN)—to make unauthorized purchases or withdraw cash from your account. So, these type of transactions can only happen under TRANSFER and CASH OUT.</a:t>
            </a:r>
          </a:p>
        </p:txBody>
      </p:sp>
      <p:grpSp>
        <p:nvGrpSpPr>
          <p:cNvPr id="149" name="Group 148">
            <a:extLst>
              <a:ext uri="{FF2B5EF4-FFF2-40B4-BE49-F238E27FC236}">
                <a16:creationId xmlns:a16="http://schemas.microsoft.com/office/drawing/2014/main" id="{F30CC6B2-3964-4B7A-89FF-D8DEA8FB1921}"/>
              </a:ext>
            </a:extLst>
          </p:cNvPr>
          <p:cNvGrpSpPr/>
          <p:nvPr/>
        </p:nvGrpSpPr>
        <p:grpSpPr>
          <a:xfrm>
            <a:off x="7980379" y="2505119"/>
            <a:ext cx="1629351" cy="4190930"/>
            <a:chOff x="-475010" y="1042170"/>
            <a:chExt cx="3859356" cy="4190930"/>
          </a:xfrm>
        </p:grpSpPr>
        <p:sp>
          <p:nvSpPr>
            <p:cNvPr id="150" name="TextBox 149">
              <a:extLst>
                <a:ext uri="{FF2B5EF4-FFF2-40B4-BE49-F238E27FC236}">
                  <a16:creationId xmlns:a16="http://schemas.microsoft.com/office/drawing/2014/main" id="{F4B6D71A-57B9-4AD6-9A1D-8E2D8A3B8CC9}"/>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a:solidFill>
                    <a:schemeClr val="accent4"/>
                  </a:solidFill>
                  <a:cs typeface="Arial" pitchFamily="34" charset="0"/>
                </a:rPr>
                <a:t>CASH IN</a:t>
              </a:r>
              <a:endParaRPr lang="ko-KR" altLang="en-US" sz="1400" b="1" dirty="0">
                <a:solidFill>
                  <a:schemeClr val="accent4"/>
                </a:solidFill>
                <a:cs typeface="Arial" pitchFamily="34" charset="0"/>
              </a:endParaRPr>
            </a:p>
          </p:txBody>
        </p:sp>
        <p:sp>
          <p:nvSpPr>
            <p:cNvPr id="151" name="TextBox 150">
              <a:extLst>
                <a:ext uri="{FF2B5EF4-FFF2-40B4-BE49-F238E27FC236}">
                  <a16:creationId xmlns:a16="http://schemas.microsoft.com/office/drawing/2014/main" id="{4DFE985E-2A77-4868-9AA0-8AEDC9710776}"/>
                </a:ext>
              </a:extLst>
            </p:cNvPr>
            <p:cNvSpPr txBox="1"/>
            <p:nvPr/>
          </p:nvSpPr>
          <p:spPr>
            <a:xfrm>
              <a:off x="-460973" y="1339726"/>
              <a:ext cx="3845319" cy="3893374"/>
            </a:xfrm>
            <a:prstGeom prst="rect">
              <a:avLst/>
            </a:prstGeom>
            <a:noFill/>
          </p:spPr>
          <p:txBody>
            <a:bodyPr wrap="square" rtlCol="0">
              <a:spAutoFit/>
            </a:bodyPr>
            <a:lstStyle/>
            <a:p>
              <a:r>
                <a:rPr lang="en-US" altLang="ko-KR" sz="950" dirty="0">
                  <a:solidFill>
                    <a:schemeClr val="tx1">
                      <a:lumMod val="75000"/>
                      <a:lumOff val="25000"/>
                    </a:schemeClr>
                  </a:solidFill>
                  <a:cs typeface="Arial" pitchFamily="34" charset="0"/>
                </a:rPr>
                <a:t>It happen when cash is deposited to </a:t>
              </a:r>
              <a:r>
                <a:rPr lang="en-US" altLang="ko-KR" sz="950" dirty="0" err="1">
                  <a:solidFill>
                    <a:schemeClr val="tx1">
                      <a:lumMod val="75000"/>
                      <a:lumOff val="25000"/>
                    </a:schemeClr>
                  </a:solidFill>
                  <a:cs typeface="Arial" pitchFamily="34" charset="0"/>
                </a:rPr>
                <a:t>someones</a:t>
              </a:r>
              <a:r>
                <a:rPr lang="en-US" altLang="ko-KR" sz="950" dirty="0">
                  <a:solidFill>
                    <a:schemeClr val="tx1">
                      <a:lumMod val="75000"/>
                      <a:lumOff val="25000"/>
                    </a:schemeClr>
                  </a:solidFill>
                  <a:cs typeface="Arial" pitchFamily="34" charset="0"/>
                </a:rPr>
                <a:t> account and his account balance gets increase. CASH IN affect only the origin account and not the destination account if that happen than those transaction will be termed as transfer not cash in. CASH IN only deals with origin account as it affect only the amount of origin account. It increases the balance at origin account. The bank do not consider CASH IN as a fraud because it is fully under the conscience of the customer and not the bank. And we are also not given with any details on how to set fraud, so we will just use the bank domain knowledge and will drop these type of transactions.</a:t>
              </a:r>
            </a:p>
          </p:txBody>
        </p:sp>
      </p:grpSp>
      <p:grpSp>
        <p:nvGrpSpPr>
          <p:cNvPr id="56" name="Group 55">
            <a:extLst>
              <a:ext uri="{FF2B5EF4-FFF2-40B4-BE49-F238E27FC236}">
                <a16:creationId xmlns:a16="http://schemas.microsoft.com/office/drawing/2014/main" id="{476965E7-87DF-6D5C-88BE-B511BA39A199}"/>
              </a:ext>
            </a:extLst>
          </p:cNvPr>
          <p:cNvGrpSpPr/>
          <p:nvPr/>
        </p:nvGrpSpPr>
        <p:grpSpPr>
          <a:xfrm>
            <a:off x="9667835" y="2513115"/>
            <a:ext cx="1629351" cy="4267874"/>
            <a:chOff x="-475010" y="1042170"/>
            <a:chExt cx="3859356" cy="4267874"/>
          </a:xfrm>
        </p:grpSpPr>
        <p:sp>
          <p:nvSpPr>
            <p:cNvPr id="57" name="TextBox 56">
              <a:extLst>
                <a:ext uri="{FF2B5EF4-FFF2-40B4-BE49-F238E27FC236}">
                  <a16:creationId xmlns:a16="http://schemas.microsoft.com/office/drawing/2014/main" id="{86F72AFF-5D57-6940-A5AE-A12303E5169C}"/>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a:solidFill>
                    <a:schemeClr val="accent4"/>
                  </a:solidFill>
                  <a:cs typeface="Arial" pitchFamily="34" charset="0"/>
                </a:rPr>
                <a:t>DEBIT</a:t>
              </a:r>
              <a:endParaRPr lang="ko-KR" altLang="en-US" sz="1400" b="1" dirty="0">
                <a:solidFill>
                  <a:schemeClr val="accent4"/>
                </a:solidFill>
                <a:cs typeface="Arial" pitchFamily="34" charset="0"/>
              </a:endParaRPr>
            </a:p>
          </p:txBody>
        </p:sp>
        <p:sp>
          <p:nvSpPr>
            <p:cNvPr id="58" name="TextBox 57">
              <a:extLst>
                <a:ext uri="{FF2B5EF4-FFF2-40B4-BE49-F238E27FC236}">
                  <a16:creationId xmlns:a16="http://schemas.microsoft.com/office/drawing/2014/main" id="{4EEEA752-9FF4-9331-5A87-FECC55498053}"/>
                </a:ext>
              </a:extLst>
            </p:cNvPr>
            <p:cNvSpPr txBox="1"/>
            <p:nvPr/>
          </p:nvSpPr>
          <p:spPr>
            <a:xfrm>
              <a:off x="-460973" y="1339726"/>
              <a:ext cx="3845319" cy="3970318"/>
            </a:xfrm>
            <a:prstGeom prst="rect">
              <a:avLst/>
            </a:prstGeom>
            <a:noFill/>
          </p:spPr>
          <p:txBody>
            <a:bodyPr wrap="square" rtlCol="0">
              <a:spAutoFit/>
            </a:bodyPr>
            <a:lstStyle/>
            <a:p>
              <a:r>
                <a:rPr lang="en-US" altLang="ko-KR" sz="900" dirty="0">
                  <a:solidFill>
                    <a:schemeClr val="tx1">
                      <a:lumMod val="75000"/>
                      <a:lumOff val="25000"/>
                    </a:schemeClr>
                  </a:solidFill>
                  <a:cs typeface="Arial" pitchFamily="34" charset="0"/>
                </a:rPr>
                <a:t> A bank debit occurs when a bank customer uses the funds in their account, therefore reducing their account balance. Bank debits can be the result of </a:t>
              </a:r>
              <a:r>
                <a:rPr lang="en-US" altLang="ko-KR" sz="900" dirty="0" err="1">
                  <a:solidFill>
                    <a:schemeClr val="tx1">
                      <a:lumMod val="75000"/>
                      <a:lumOff val="25000"/>
                    </a:schemeClr>
                  </a:solidFill>
                  <a:cs typeface="Arial" pitchFamily="34" charset="0"/>
                </a:rPr>
                <a:t>checque</a:t>
              </a:r>
              <a:r>
                <a:rPr lang="en-US" altLang="ko-KR" sz="900" dirty="0">
                  <a:solidFill>
                    <a:schemeClr val="tx1">
                      <a:lumMod val="75000"/>
                      <a:lumOff val="25000"/>
                    </a:schemeClr>
                  </a:solidFill>
                  <a:cs typeface="Arial" pitchFamily="34" charset="0"/>
                </a:rPr>
                <a:t> payments, honored drafts, the withdrawal of funds from an account at a bank branch or via ATM, or the use of a debit card for merchant payments. So, withdraw of funds here is separated with CASH OUT, merchant payments is separated as PAYMENT. We are left with cheque payments and honored drafts, these both transactions are under the will of customer. Debit here only affect the origin account. Bank deals with these transaction as under the conscience of the sender. So, we can also drop these transactions as they cannot leads to Fraud.</a:t>
              </a:r>
            </a:p>
          </p:txBody>
        </p:sp>
      </p:grpSp>
      <p:sp>
        <p:nvSpPr>
          <p:cNvPr id="59" name="Rectangle 58">
            <a:extLst>
              <a:ext uri="{FF2B5EF4-FFF2-40B4-BE49-F238E27FC236}">
                <a16:creationId xmlns:a16="http://schemas.microsoft.com/office/drawing/2014/main" id="{001E3855-B20C-CE9E-2C82-F0945211E400}"/>
              </a:ext>
            </a:extLst>
          </p:cNvPr>
          <p:cNvSpPr/>
          <p:nvPr/>
        </p:nvSpPr>
        <p:spPr>
          <a:xfrm>
            <a:off x="2895350" y="848432"/>
            <a:ext cx="9045949" cy="614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942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 Extraction Condition</a:t>
            </a:r>
          </a:p>
        </p:txBody>
      </p:sp>
      <p:sp>
        <p:nvSpPr>
          <p:cNvPr id="3" name="Oval 2">
            <a:extLst>
              <a:ext uri="{FF2B5EF4-FFF2-40B4-BE49-F238E27FC236}">
                <a16:creationId xmlns:a16="http://schemas.microsoft.com/office/drawing/2014/main" id="{13400BFF-C6B0-49C9-9EB1-9803A400C5C5}"/>
              </a:ext>
            </a:extLst>
          </p:cNvPr>
          <p:cNvSpPr/>
          <p:nvPr/>
        </p:nvSpPr>
        <p:spPr>
          <a:xfrm>
            <a:off x="9957308" y="3346139"/>
            <a:ext cx="1152000" cy="11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Block Arc 3">
            <a:extLst>
              <a:ext uri="{FF2B5EF4-FFF2-40B4-BE49-F238E27FC236}">
                <a16:creationId xmlns:a16="http://schemas.microsoft.com/office/drawing/2014/main" id="{ED05F91C-63C5-4368-BD3E-8D5976AE67E1}"/>
              </a:ext>
            </a:extLst>
          </p:cNvPr>
          <p:cNvSpPr/>
          <p:nvPr/>
        </p:nvSpPr>
        <p:spPr>
          <a:xfrm rot="5400000">
            <a:off x="2774244" y="2593006"/>
            <a:ext cx="914400" cy="914400"/>
          </a:xfrm>
          <a:prstGeom prst="blockArc">
            <a:avLst>
              <a:gd name="adj1" fmla="val 16153352"/>
              <a:gd name="adj2" fmla="val 50347"/>
              <a:gd name="adj3" fmla="val 139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ectangle 4">
            <a:extLst>
              <a:ext uri="{FF2B5EF4-FFF2-40B4-BE49-F238E27FC236}">
                <a16:creationId xmlns:a16="http://schemas.microsoft.com/office/drawing/2014/main" id="{3F341416-4C80-48FE-9A50-17D53A6AACF7}"/>
              </a:ext>
            </a:extLst>
          </p:cNvPr>
          <p:cNvSpPr/>
          <p:nvPr/>
        </p:nvSpPr>
        <p:spPr>
          <a:xfrm>
            <a:off x="0" y="3380780"/>
            <a:ext cx="3244331" cy="1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Isosceles Triangle 5">
            <a:extLst>
              <a:ext uri="{FF2B5EF4-FFF2-40B4-BE49-F238E27FC236}">
                <a16:creationId xmlns:a16="http://schemas.microsoft.com/office/drawing/2014/main" id="{8E01E9C8-51F0-4AC3-A5FF-144E1A6A6C4F}"/>
              </a:ext>
            </a:extLst>
          </p:cNvPr>
          <p:cNvSpPr/>
          <p:nvPr/>
        </p:nvSpPr>
        <p:spPr>
          <a:xfrm>
            <a:off x="3497470" y="2831070"/>
            <a:ext cx="258081" cy="22248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Block Arc 6">
            <a:extLst>
              <a:ext uri="{FF2B5EF4-FFF2-40B4-BE49-F238E27FC236}">
                <a16:creationId xmlns:a16="http://schemas.microsoft.com/office/drawing/2014/main" id="{A378C5A3-9DC9-4EDC-950B-E83F20A2F9AA}"/>
              </a:ext>
            </a:extLst>
          </p:cNvPr>
          <p:cNvSpPr/>
          <p:nvPr/>
        </p:nvSpPr>
        <p:spPr>
          <a:xfrm rot="5400000">
            <a:off x="5382527" y="2745406"/>
            <a:ext cx="914400" cy="914400"/>
          </a:xfrm>
          <a:prstGeom prst="blockArc">
            <a:avLst>
              <a:gd name="adj1" fmla="val 16184359"/>
              <a:gd name="adj2" fmla="val 164567"/>
              <a:gd name="adj3" fmla="val 1396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Rectangle 7">
            <a:extLst>
              <a:ext uri="{FF2B5EF4-FFF2-40B4-BE49-F238E27FC236}">
                <a16:creationId xmlns:a16="http://schemas.microsoft.com/office/drawing/2014/main" id="{52150241-B184-47C5-99DA-EE4C5167C271}"/>
              </a:ext>
            </a:extLst>
          </p:cNvPr>
          <p:cNvSpPr/>
          <p:nvPr/>
        </p:nvSpPr>
        <p:spPr>
          <a:xfrm>
            <a:off x="-1" y="3533180"/>
            <a:ext cx="5841305" cy="1266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23774572-A459-4C0B-97F5-2C03D9A657A7}"/>
              </a:ext>
            </a:extLst>
          </p:cNvPr>
          <p:cNvSpPr/>
          <p:nvPr/>
        </p:nvSpPr>
        <p:spPr>
          <a:xfrm rot="16200000">
            <a:off x="6151759" y="3070308"/>
            <a:ext cx="166037" cy="1266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Isosceles Triangle 9">
            <a:extLst>
              <a:ext uri="{FF2B5EF4-FFF2-40B4-BE49-F238E27FC236}">
                <a16:creationId xmlns:a16="http://schemas.microsoft.com/office/drawing/2014/main" id="{1427DBEC-6A37-4897-B32A-5959E023CD0A}"/>
              </a:ext>
            </a:extLst>
          </p:cNvPr>
          <p:cNvSpPr/>
          <p:nvPr/>
        </p:nvSpPr>
        <p:spPr>
          <a:xfrm>
            <a:off x="6108454" y="2841852"/>
            <a:ext cx="258081" cy="2224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Block Arc 10">
            <a:extLst>
              <a:ext uri="{FF2B5EF4-FFF2-40B4-BE49-F238E27FC236}">
                <a16:creationId xmlns:a16="http://schemas.microsoft.com/office/drawing/2014/main" id="{D5E018CE-ABD2-422B-9B91-0D043A313277}"/>
              </a:ext>
            </a:extLst>
          </p:cNvPr>
          <p:cNvSpPr/>
          <p:nvPr/>
        </p:nvSpPr>
        <p:spPr>
          <a:xfrm rot="5400000">
            <a:off x="8043376" y="2897806"/>
            <a:ext cx="914400" cy="914400"/>
          </a:xfrm>
          <a:prstGeom prst="blockArc">
            <a:avLst>
              <a:gd name="adj1" fmla="val 16260309"/>
              <a:gd name="adj2" fmla="val 21515221"/>
              <a:gd name="adj3" fmla="val 1399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2" name="Rectangle 11">
            <a:extLst>
              <a:ext uri="{FF2B5EF4-FFF2-40B4-BE49-F238E27FC236}">
                <a16:creationId xmlns:a16="http://schemas.microsoft.com/office/drawing/2014/main" id="{3D3C4726-6639-4EC2-ADD7-FFE7034B969A}"/>
              </a:ext>
            </a:extLst>
          </p:cNvPr>
          <p:cNvSpPr/>
          <p:nvPr/>
        </p:nvSpPr>
        <p:spPr>
          <a:xfrm>
            <a:off x="1" y="3685580"/>
            <a:ext cx="8542848" cy="126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a:extLst>
              <a:ext uri="{FF2B5EF4-FFF2-40B4-BE49-F238E27FC236}">
                <a16:creationId xmlns:a16="http://schemas.microsoft.com/office/drawing/2014/main" id="{BCF8DADE-E60A-4E45-9194-4EDE36285449}"/>
              </a:ext>
            </a:extLst>
          </p:cNvPr>
          <p:cNvSpPr/>
          <p:nvPr/>
        </p:nvSpPr>
        <p:spPr>
          <a:xfrm rot="16200000">
            <a:off x="8733580" y="3153328"/>
            <a:ext cx="327314" cy="126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Isosceles Triangle 13">
            <a:extLst>
              <a:ext uri="{FF2B5EF4-FFF2-40B4-BE49-F238E27FC236}">
                <a16:creationId xmlns:a16="http://schemas.microsoft.com/office/drawing/2014/main" id="{F6CCDA13-22A8-4DBD-B5C3-221576AA6AC8}"/>
              </a:ext>
            </a:extLst>
          </p:cNvPr>
          <p:cNvSpPr/>
          <p:nvPr/>
        </p:nvSpPr>
        <p:spPr>
          <a:xfrm>
            <a:off x="8768197" y="2841852"/>
            <a:ext cx="258081" cy="22248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ectangle 14">
            <a:extLst>
              <a:ext uri="{FF2B5EF4-FFF2-40B4-BE49-F238E27FC236}">
                <a16:creationId xmlns:a16="http://schemas.microsoft.com/office/drawing/2014/main" id="{B8A75AA8-34BB-49BF-A7B8-1840F1A91441}"/>
              </a:ext>
            </a:extLst>
          </p:cNvPr>
          <p:cNvSpPr/>
          <p:nvPr/>
        </p:nvSpPr>
        <p:spPr>
          <a:xfrm>
            <a:off x="1" y="3842486"/>
            <a:ext cx="9514847" cy="1266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Isosceles Triangle 15">
            <a:extLst>
              <a:ext uri="{FF2B5EF4-FFF2-40B4-BE49-F238E27FC236}">
                <a16:creationId xmlns:a16="http://schemas.microsoft.com/office/drawing/2014/main" id="{9A662F25-BA63-4850-8E26-70C31F5A3736}"/>
              </a:ext>
            </a:extLst>
          </p:cNvPr>
          <p:cNvSpPr/>
          <p:nvPr/>
        </p:nvSpPr>
        <p:spPr>
          <a:xfrm rot="5400000">
            <a:off x="9464417" y="3794556"/>
            <a:ext cx="258081" cy="22248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86EA501A-7845-4EEC-8EBB-3324C5351A9D}"/>
              </a:ext>
            </a:extLst>
          </p:cNvPr>
          <p:cNvSpPr/>
          <p:nvPr/>
        </p:nvSpPr>
        <p:spPr>
          <a:xfrm rot="16200000" flipV="1">
            <a:off x="8048815" y="3997134"/>
            <a:ext cx="914400" cy="914400"/>
          </a:xfrm>
          <a:prstGeom prst="blockArc">
            <a:avLst>
              <a:gd name="adj1" fmla="val 16260309"/>
              <a:gd name="adj2" fmla="val 110065"/>
              <a:gd name="adj3" fmla="val 139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8" name="Rectangle 17">
            <a:extLst>
              <a:ext uri="{FF2B5EF4-FFF2-40B4-BE49-F238E27FC236}">
                <a16:creationId xmlns:a16="http://schemas.microsoft.com/office/drawing/2014/main" id="{7020B16B-AA50-41C8-90BE-4DF5183A80D9}"/>
              </a:ext>
            </a:extLst>
          </p:cNvPr>
          <p:cNvSpPr/>
          <p:nvPr/>
        </p:nvSpPr>
        <p:spPr>
          <a:xfrm flipV="1">
            <a:off x="1" y="3997134"/>
            <a:ext cx="8506848" cy="126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8">
            <a:extLst>
              <a:ext uri="{FF2B5EF4-FFF2-40B4-BE49-F238E27FC236}">
                <a16:creationId xmlns:a16="http://schemas.microsoft.com/office/drawing/2014/main" id="{A0E9EBA5-73F8-4AFE-A167-89494A569CF5}"/>
              </a:ext>
            </a:extLst>
          </p:cNvPr>
          <p:cNvSpPr/>
          <p:nvPr/>
        </p:nvSpPr>
        <p:spPr>
          <a:xfrm rot="16200000">
            <a:off x="8733580" y="4531964"/>
            <a:ext cx="327314" cy="126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Isosceles Triangle 19">
            <a:extLst>
              <a:ext uri="{FF2B5EF4-FFF2-40B4-BE49-F238E27FC236}">
                <a16:creationId xmlns:a16="http://schemas.microsoft.com/office/drawing/2014/main" id="{46CEA3B1-BDD3-4931-83E0-9C764E601AE9}"/>
              </a:ext>
            </a:extLst>
          </p:cNvPr>
          <p:cNvSpPr/>
          <p:nvPr/>
        </p:nvSpPr>
        <p:spPr>
          <a:xfrm rot="10800000">
            <a:off x="8768197" y="4747259"/>
            <a:ext cx="258081" cy="22248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Block Arc 20">
            <a:extLst>
              <a:ext uri="{FF2B5EF4-FFF2-40B4-BE49-F238E27FC236}">
                <a16:creationId xmlns:a16="http://schemas.microsoft.com/office/drawing/2014/main" id="{3FD6E8EB-A8EB-4EBD-8234-44732809103F}"/>
              </a:ext>
            </a:extLst>
          </p:cNvPr>
          <p:cNvSpPr/>
          <p:nvPr/>
        </p:nvSpPr>
        <p:spPr>
          <a:xfrm rot="16200000" flipV="1">
            <a:off x="5383690" y="4154469"/>
            <a:ext cx="914400" cy="914400"/>
          </a:xfrm>
          <a:prstGeom prst="blockArc">
            <a:avLst>
              <a:gd name="adj1" fmla="val 16184359"/>
              <a:gd name="adj2" fmla="val 164567"/>
              <a:gd name="adj3" fmla="val 1396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Rectangle 21">
            <a:extLst>
              <a:ext uri="{FF2B5EF4-FFF2-40B4-BE49-F238E27FC236}">
                <a16:creationId xmlns:a16="http://schemas.microsoft.com/office/drawing/2014/main" id="{58E49636-2B64-444F-8475-1F1E9AC44FF0}"/>
              </a:ext>
            </a:extLst>
          </p:cNvPr>
          <p:cNvSpPr/>
          <p:nvPr/>
        </p:nvSpPr>
        <p:spPr>
          <a:xfrm flipV="1">
            <a:off x="-1" y="4154470"/>
            <a:ext cx="5841305" cy="1266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a:extLst>
              <a:ext uri="{FF2B5EF4-FFF2-40B4-BE49-F238E27FC236}">
                <a16:creationId xmlns:a16="http://schemas.microsoft.com/office/drawing/2014/main" id="{2AA48A28-2FC4-4A1B-8431-A6F47C8EA222}"/>
              </a:ext>
            </a:extLst>
          </p:cNvPr>
          <p:cNvSpPr/>
          <p:nvPr/>
        </p:nvSpPr>
        <p:spPr>
          <a:xfrm rot="16200000">
            <a:off x="6158776" y="4614122"/>
            <a:ext cx="152002" cy="1266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Isosceles Triangle 23">
            <a:extLst>
              <a:ext uri="{FF2B5EF4-FFF2-40B4-BE49-F238E27FC236}">
                <a16:creationId xmlns:a16="http://schemas.microsoft.com/office/drawing/2014/main" id="{95E5D6E7-9545-4272-A6E0-C9059A3BDC3D}"/>
              </a:ext>
            </a:extLst>
          </p:cNvPr>
          <p:cNvSpPr/>
          <p:nvPr/>
        </p:nvSpPr>
        <p:spPr>
          <a:xfrm rot="10800000">
            <a:off x="6115132" y="4753491"/>
            <a:ext cx="258081" cy="2224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Block Arc 24">
            <a:extLst>
              <a:ext uri="{FF2B5EF4-FFF2-40B4-BE49-F238E27FC236}">
                <a16:creationId xmlns:a16="http://schemas.microsoft.com/office/drawing/2014/main" id="{9B742C36-BD1C-48BE-9FFA-36062B645B0F}"/>
              </a:ext>
            </a:extLst>
          </p:cNvPr>
          <p:cNvSpPr/>
          <p:nvPr/>
        </p:nvSpPr>
        <p:spPr>
          <a:xfrm rot="16200000" flipV="1">
            <a:off x="2774244" y="4313488"/>
            <a:ext cx="914400" cy="914400"/>
          </a:xfrm>
          <a:prstGeom prst="blockArc">
            <a:avLst>
              <a:gd name="adj1" fmla="val 16153352"/>
              <a:gd name="adj2" fmla="val 21526963"/>
              <a:gd name="adj3" fmla="val 138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Rectangle 25">
            <a:extLst>
              <a:ext uri="{FF2B5EF4-FFF2-40B4-BE49-F238E27FC236}">
                <a16:creationId xmlns:a16="http://schemas.microsoft.com/office/drawing/2014/main" id="{D585F0E6-BF85-4B1C-BD37-174C6048D548}"/>
              </a:ext>
            </a:extLst>
          </p:cNvPr>
          <p:cNvSpPr/>
          <p:nvPr/>
        </p:nvSpPr>
        <p:spPr>
          <a:xfrm flipV="1">
            <a:off x="1" y="4313488"/>
            <a:ext cx="3244331" cy="1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Isosceles Triangle 26">
            <a:extLst>
              <a:ext uri="{FF2B5EF4-FFF2-40B4-BE49-F238E27FC236}">
                <a16:creationId xmlns:a16="http://schemas.microsoft.com/office/drawing/2014/main" id="{7E7491F0-EFFF-49A7-BBAC-8D43FA77763A}"/>
              </a:ext>
            </a:extLst>
          </p:cNvPr>
          <p:cNvSpPr/>
          <p:nvPr/>
        </p:nvSpPr>
        <p:spPr>
          <a:xfrm rot="10800000">
            <a:off x="3497470" y="4753436"/>
            <a:ext cx="258081" cy="22248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30BF4A20-A8FB-4D3E-8E90-3A4D0F304507}"/>
              </a:ext>
            </a:extLst>
          </p:cNvPr>
          <p:cNvSpPr/>
          <p:nvPr/>
        </p:nvSpPr>
        <p:spPr>
          <a:xfrm>
            <a:off x="3188437" y="5077113"/>
            <a:ext cx="792000" cy="79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36B550B5-FB65-46C1-A7DF-99F993A735EA}"/>
              </a:ext>
            </a:extLst>
          </p:cNvPr>
          <p:cNvSpPr/>
          <p:nvPr/>
        </p:nvSpPr>
        <p:spPr>
          <a:xfrm>
            <a:off x="3260155" y="1331271"/>
            <a:ext cx="792000" cy="79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63B40A4E-2618-4E04-B09D-A76AD7E74887}"/>
              </a:ext>
            </a:extLst>
          </p:cNvPr>
          <p:cNvSpPr/>
          <p:nvPr/>
        </p:nvSpPr>
        <p:spPr>
          <a:xfrm>
            <a:off x="5913023" y="1331271"/>
            <a:ext cx="792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1582D638-8736-471C-8EB9-BD40CAF9070A}"/>
              </a:ext>
            </a:extLst>
          </p:cNvPr>
          <p:cNvSpPr/>
          <p:nvPr/>
        </p:nvSpPr>
        <p:spPr>
          <a:xfrm>
            <a:off x="10372188" y="1363631"/>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9A093C30-BDF2-4A7F-851B-2D5C048C5BF1}"/>
              </a:ext>
            </a:extLst>
          </p:cNvPr>
          <p:cNvSpPr/>
          <p:nvPr/>
        </p:nvSpPr>
        <p:spPr>
          <a:xfrm>
            <a:off x="5841305" y="5077113"/>
            <a:ext cx="792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E5585452-4D8D-4143-B20B-8F50F2289E53}"/>
              </a:ext>
            </a:extLst>
          </p:cNvPr>
          <p:cNvSpPr/>
          <p:nvPr/>
        </p:nvSpPr>
        <p:spPr>
          <a:xfrm>
            <a:off x="10375299" y="5068869"/>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7" name="Group 36">
            <a:extLst>
              <a:ext uri="{FF2B5EF4-FFF2-40B4-BE49-F238E27FC236}">
                <a16:creationId xmlns:a16="http://schemas.microsoft.com/office/drawing/2014/main" id="{3A7EC0E9-F0B2-42C0-A266-220BC4E056BB}"/>
              </a:ext>
            </a:extLst>
          </p:cNvPr>
          <p:cNvGrpSpPr/>
          <p:nvPr/>
        </p:nvGrpSpPr>
        <p:grpSpPr>
          <a:xfrm>
            <a:off x="6858742" y="1201858"/>
            <a:ext cx="3513446" cy="2242511"/>
            <a:chOff x="2717227" y="4009798"/>
            <a:chExt cx="1314570" cy="4151406"/>
          </a:xfrm>
        </p:grpSpPr>
        <p:sp>
          <p:nvSpPr>
            <p:cNvPr id="38" name="TextBox 37">
              <a:extLst>
                <a:ext uri="{FF2B5EF4-FFF2-40B4-BE49-F238E27FC236}">
                  <a16:creationId xmlns:a16="http://schemas.microsoft.com/office/drawing/2014/main" id="{14B872A4-39E3-4B23-BA74-E611E6411A65}"/>
                </a:ext>
              </a:extLst>
            </p:cNvPr>
            <p:cNvSpPr txBox="1"/>
            <p:nvPr/>
          </p:nvSpPr>
          <p:spPr>
            <a:xfrm>
              <a:off x="2718646" y="4286798"/>
              <a:ext cx="1313151" cy="3874406"/>
            </a:xfrm>
            <a:prstGeom prst="rect">
              <a:avLst/>
            </a:prstGeom>
            <a:noFill/>
          </p:spPr>
          <p:txBody>
            <a:bodyPr wrap="square" rtlCol="0">
              <a:spAutoFit/>
            </a:bodyPr>
            <a:lstStyle/>
            <a:p>
              <a:pPr algn="r"/>
              <a:r>
                <a:rPr lang="en-US" altLang="ko-KR" sz="1000" dirty="0">
                  <a:solidFill>
                    <a:schemeClr val="tx1">
                      <a:lumMod val="65000"/>
                      <a:lumOff val="35000"/>
                    </a:schemeClr>
                  </a:solidFill>
                  <a:cs typeface="Arial" pitchFamily="34" charset="0"/>
                </a:rPr>
                <a:t>First we will replace all Origin account where the old balance and new </a:t>
              </a:r>
              <a:r>
                <a:rPr lang="en-US" altLang="ko-KR" sz="1000" dirty="0" err="1">
                  <a:solidFill>
                    <a:schemeClr val="tx1">
                      <a:lumMod val="65000"/>
                      <a:lumOff val="35000"/>
                    </a:schemeClr>
                  </a:solidFill>
                  <a:cs typeface="Arial" pitchFamily="34" charset="0"/>
                </a:rPr>
                <a:t>bal</a:t>
              </a:r>
              <a:r>
                <a:rPr lang="en-US" altLang="ko-KR" sz="1000" dirty="0">
                  <a:solidFill>
                    <a:schemeClr val="tx1">
                      <a:lumMod val="65000"/>
                      <a:lumOff val="35000"/>
                    </a:schemeClr>
                  </a:solidFill>
                  <a:cs typeface="Arial" pitchFamily="34" charset="0"/>
                </a:rPr>
                <a:t> is zero and amt is not equal to zero with </a:t>
              </a:r>
              <a:r>
                <a:rPr lang="en-US" altLang="ko-KR" sz="1000" dirty="0" err="1">
                  <a:solidFill>
                    <a:schemeClr val="tx1">
                      <a:lumMod val="65000"/>
                      <a:lumOff val="35000"/>
                    </a:schemeClr>
                  </a:solidFill>
                  <a:cs typeface="Arial" pitchFamily="34" charset="0"/>
                </a:rPr>
                <a:t>NaN</a:t>
              </a:r>
              <a:r>
                <a:rPr lang="en-US" altLang="ko-KR" sz="1000" dirty="0">
                  <a:solidFill>
                    <a:schemeClr val="tx1">
                      <a:lumMod val="65000"/>
                      <a:lumOff val="35000"/>
                    </a:schemeClr>
                  </a:solidFill>
                  <a:cs typeface="Arial" pitchFamily="34" charset="0"/>
                </a:rPr>
                <a:t>. As these transactions are not fraud as the origin account do not have balance. We will remove these transactions. We will also check destination account where old balance and new balance is zero but amount is not equal to zero with -1. As these account Face true Fraud. Here Amount is transferred but not received or not affected the destination account. We will check these transactions step by step.</a:t>
              </a:r>
              <a:endParaRPr lang="ko-KR" altLang="en-US" sz="1000" dirty="0">
                <a:solidFill>
                  <a:schemeClr val="tx1">
                    <a:lumMod val="65000"/>
                    <a:lumOff val="35000"/>
                  </a:schemeClr>
                </a:solidFill>
                <a:cs typeface="Arial" pitchFamily="34" charset="0"/>
              </a:endParaRPr>
            </a:p>
          </p:txBody>
        </p:sp>
        <p:sp>
          <p:nvSpPr>
            <p:cNvPr id="39" name="TextBox 38">
              <a:extLst>
                <a:ext uri="{FF2B5EF4-FFF2-40B4-BE49-F238E27FC236}">
                  <a16:creationId xmlns:a16="http://schemas.microsoft.com/office/drawing/2014/main" id="{19F9392C-12CA-42CE-8691-74AD2281EA23}"/>
                </a:ext>
              </a:extLst>
            </p:cNvPr>
            <p:cNvSpPr txBox="1"/>
            <p:nvPr/>
          </p:nvSpPr>
          <p:spPr>
            <a:xfrm>
              <a:off x="2717227" y="4009798"/>
              <a:ext cx="130198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Condition 3</a:t>
              </a:r>
              <a:endParaRPr lang="ko-KR" altLang="en-US" sz="1200" b="1" dirty="0">
                <a:solidFill>
                  <a:schemeClr val="tx1">
                    <a:lumMod val="75000"/>
                    <a:lumOff val="25000"/>
                  </a:schemeClr>
                </a:solidFill>
                <a:cs typeface="Arial" pitchFamily="34" charset="0"/>
              </a:endParaRPr>
            </a:p>
          </p:txBody>
        </p:sp>
      </p:grpSp>
      <p:grpSp>
        <p:nvGrpSpPr>
          <p:cNvPr id="40" name="Group 39">
            <a:extLst>
              <a:ext uri="{FF2B5EF4-FFF2-40B4-BE49-F238E27FC236}">
                <a16:creationId xmlns:a16="http://schemas.microsoft.com/office/drawing/2014/main" id="{8747B25A-AFA2-4B9B-AD12-82F7FADE5B2C}"/>
              </a:ext>
            </a:extLst>
          </p:cNvPr>
          <p:cNvGrpSpPr/>
          <p:nvPr/>
        </p:nvGrpSpPr>
        <p:grpSpPr>
          <a:xfrm>
            <a:off x="4156665" y="1201858"/>
            <a:ext cx="1609587" cy="2400657"/>
            <a:chOff x="2717227" y="4009798"/>
            <a:chExt cx="1314570" cy="2400657"/>
          </a:xfrm>
        </p:grpSpPr>
        <p:sp>
          <p:nvSpPr>
            <p:cNvPr id="41" name="TextBox 40">
              <a:extLst>
                <a:ext uri="{FF2B5EF4-FFF2-40B4-BE49-F238E27FC236}">
                  <a16:creationId xmlns:a16="http://schemas.microsoft.com/office/drawing/2014/main" id="{6858B643-ACBF-4EE8-AF87-D6D61854CE80}"/>
                </a:ext>
              </a:extLst>
            </p:cNvPr>
            <p:cNvSpPr txBox="1"/>
            <p:nvPr/>
          </p:nvSpPr>
          <p:spPr>
            <a:xfrm>
              <a:off x="2718646" y="4286797"/>
              <a:ext cx="1313151" cy="2123658"/>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In this will check the </a:t>
              </a:r>
              <a:r>
                <a:rPr lang="en-US" altLang="ko-KR" sz="1200" dirty="0" err="1">
                  <a:solidFill>
                    <a:schemeClr val="tx1">
                      <a:lumMod val="65000"/>
                      <a:lumOff val="35000"/>
                    </a:schemeClr>
                  </a:solidFill>
                  <a:cs typeface="Arial" pitchFamily="34" charset="0"/>
                </a:rPr>
                <a:t>acccount</a:t>
              </a:r>
              <a:r>
                <a:rPr lang="en-US" altLang="ko-KR" sz="1200" dirty="0">
                  <a:solidFill>
                    <a:schemeClr val="tx1">
                      <a:lumMod val="65000"/>
                      <a:lumOff val="35000"/>
                    </a:schemeClr>
                  </a:solidFill>
                  <a:cs typeface="Arial" pitchFamily="34" charset="0"/>
                </a:rPr>
                <a:t> with </a:t>
              </a:r>
              <a:r>
                <a:rPr lang="en-US" altLang="ko-KR" sz="1200" dirty="0" err="1">
                  <a:solidFill>
                    <a:schemeClr val="tx1">
                      <a:lumMod val="65000"/>
                      <a:lumOff val="35000"/>
                    </a:schemeClr>
                  </a:solidFill>
                  <a:cs typeface="Arial" pitchFamily="34" charset="0"/>
                </a:rPr>
                <a:t>nill</a:t>
              </a:r>
              <a:r>
                <a:rPr lang="en-US" altLang="ko-KR" sz="1200" dirty="0">
                  <a:solidFill>
                    <a:schemeClr val="tx1">
                      <a:lumMod val="65000"/>
                      <a:lumOff val="35000"/>
                    </a:schemeClr>
                  </a:solidFill>
                  <a:cs typeface="Arial" pitchFamily="34" charset="0"/>
                </a:rPr>
                <a:t> balance in Origin account and Destination account. We will remove these transactions as they are not fraud. No balance in Origin account leads to no transaction.</a:t>
              </a:r>
              <a:endParaRPr lang="ko-KR" altLang="en-US" sz="1200" dirty="0">
                <a:solidFill>
                  <a:schemeClr val="tx1">
                    <a:lumMod val="65000"/>
                    <a:lumOff val="35000"/>
                  </a:schemeClr>
                </a:solidFill>
                <a:cs typeface="Arial" pitchFamily="34" charset="0"/>
              </a:endParaRPr>
            </a:p>
          </p:txBody>
        </p:sp>
        <p:sp>
          <p:nvSpPr>
            <p:cNvPr id="42" name="TextBox 41">
              <a:extLst>
                <a:ext uri="{FF2B5EF4-FFF2-40B4-BE49-F238E27FC236}">
                  <a16:creationId xmlns:a16="http://schemas.microsoft.com/office/drawing/2014/main" id="{B60CFAFF-1D7A-4169-9FC6-3BBF538155FE}"/>
                </a:ext>
              </a:extLst>
            </p:cNvPr>
            <p:cNvSpPr txBox="1"/>
            <p:nvPr/>
          </p:nvSpPr>
          <p:spPr>
            <a:xfrm>
              <a:off x="2717227" y="4009798"/>
              <a:ext cx="130198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Condition 2</a:t>
              </a:r>
              <a:endParaRPr lang="ko-KR" altLang="en-US" sz="1200" b="1" dirty="0">
                <a:solidFill>
                  <a:schemeClr val="tx1">
                    <a:lumMod val="75000"/>
                    <a:lumOff val="25000"/>
                  </a:schemeClr>
                </a:solidFill>
                <a:cs typeface="Arial" pitchFamily="34" charset="0"/>
              </a:endParaRPr>
            </a:p>
          </p:txBody>
        </p:sp>
      </p:grpSp>
      <p:grpSp>
        <p:nvGrpSpPr>
          <p:cNvPr id="43" name="Group 42">
            <a:extLst>
              <a:ext uri="{FF2B5EF4-FFF2-40B4-BE49-F238E27FC236}">
                <a16:creationId xmlns:a16="http://schemas.microsoft.com/office/drawing/2014/main" id="{D429A3B4-975E-4B8F-A031-9FE6CFB6753D}"/>
              </a:ext>
            </a:extLst>
          </p:cNvPr>
          <p:cNvGrpSpPr/>
          <p:nvPr/>
        </p:nvGrpSpPr>
        <p:grpSpPr>
          <a:xfrm>
            <a:off x="179296" y="1201858"/>
            <a:ext cx="2970487" cy="2164838"/>
            <a:chOff x="2717227" y="4009798"/>
            <a:chExt cx="1326397" cy="3976056"/>
          </a:xfrm>
        </p:grpSpPr>
        <p:sp>
          <p:nvSpPr>
            <p:cNvPr id="44" name="TextBox 43">
              <a:extLst>
                <a:ext uri="{FF2B5EF4-FFF2-40B4-BE49-F238E27FC236}">
                  <a16:creationId xmlns:a16="http://schemas.microsoft.com/office/drawing/2014/main" id="{4C0E45E5-A70C-4252-B731-316CF3FC2AC5}"/>
                </a:ext>
              </a:extLst>
            </p:cNvPr>
            <p:cNvSpPr txBox="1"/>
            <p:nvPr/>
          </p:nvSpPr>
          <p:spPr>
            <a:xfrm>
              <a:off x="2730473" y="4569533"/>
              <a:ext cx="1313151" cy="3416321"/>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Removing Payment type of transactions as it consists only merchants account and we do not have any balance detail. So, we will </a:t>
              </a:r>
              <a:r>
                <a:rPr lang="en-US" altLang="ko-KR" sz="1200" dirty="0" err="1">
                  <a:solidFill>
                    <a:schemeClr val="tx1">
                      <a:lumMod val="65000"/>
                      <a:lumOff val="35000"/>
                    </a:schemeClr>
                  </a:solidFill>
                  <a:cs typeface="Arial" pitchFamily="34" charset="0"/>
                </a:rPr>
                <a:t>consierd</a:t>
              </a:r>
              <a:r>
                <a:rPr lang="en-US" altLang="ko-KR" sz="1200" dirty="0">
                  <a:solidFill>
                    <a:schemeClr val="tx1">
                      <a:lumMod val="65000"/>
                      <a:lumOff val="35000"/>
                    </a:schemeClr>
                  </a:solidFill>
                  <a:cs typeface="Arial" pitchFamily="34" charset="0"/>
                </a:rPr>
                <a:t> these balance as not Fraud and will remove them from the copied dataset. We will also remove DEBIT &amp; CASH IN transactions as bank do not considered it as a fraud and they are under the will of the customer.  </a:t>
              </a:r>
              <a:endParaRPr lang="ko-KR" altLang="en-US" sz="1200" dirty="0">
                <a:solidFill>
                  <a:schemeClr val="tx1">
                    <a:lumMod val="65000"/>
                    <a:lumOff val="35000"/>
                  </a:schemeClr>
                </a:solidFill>
                <a:cs typeface="Arial" pitchFamily="34" charset="0"/>
              </a:endParaRPr>
            </a:p>
          </p:txBody>
        </p:sp>
        <p:sp>
          <p:nvSpPr>
            <p:cNvPr id="45" name="TextBox 44">
              <a:extLst>
                <a:ext uri="{FF2B5EF4-FFF2-40B4-BE49-F238E27FC236}">
                  <a16:creationId xmlns:a16="http://schemas.microsoft.com/office/drawing/2014/main" id="{9A94381D-5836-40E2-B776-62A0313E9F0B}"/>
                </a:ext>
              </a:extLst>
            </p:cNvPr>
            <p:cNvSpPr txBox="1"/>
            <p:nvPr/>
          </p:nvSpPr>
          <p:spPr>
            <a:xfrm>
              <a:off x="2717227" y="4009798"/>
              <a:ext cx="130198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Condition 1</a:t>
              </a:r>
              <a:endParaRPr lang="ko-KR" altLang="en-US" sz="1200" b="1" dirty="0">
                <a:solidFill>
                  <a:schemeClr val="tx1">
                    <a:lumMod val="75000"/>
                    <a:lumOff val="25000"/>
                  </a:schemeClr>
                </a:solidFill>
                <a:cs typeface="Arial" pitchFamily="34" charset="0"/>
              </a:endParaRPr>
            </a:p>
          </p:txBody>
        </p:sp>
      </p:grpSp>
      <p:grpSp>
        <p:nvGrpSpPr>
          <p:cNvPr id="46" name="Group 45">
            <a:extLst>
              <a:ext uri="{FF2B5EF4-FFF2-40B4-BE49-F238E27FC236}">
                <a16:creationId xmlns:a16="http://schemas.microsoft.com/office/drawing/2014/main" id="{471C1BE5-7076-46DA-BC48-B87889A46131}"/>
              </a:ext>
            </a:extLst>
          </p:cNvPr>
          <p:cNvGrpSpPr/>
          <p:nvPr/>
        </p:nvGrpSpPr>
        <p:grpSpPr>
          <a:xfrm>
            <a:off x="6812310" y="4812986"/>
            <a:ext cx="3077657" cy="1918389"/>
            <a:chOff x="2717227" y="4009798"/>
            <a:chExt cx="1314570" cy="4247317"/>
          </a:xfrm>
        </p:grpSpPr>
        <p:sp>
          <p:nvSpPr>
            <p:cNvPr id="47" name="TextBox 46">
              <a:extLst>
                <a:ext uri="{FF2B5EF4-FFF2-40B4-BE49-F238E27FC236}">
                  <a16:creationId xmlns:a16="http://schemas.microsoft.com/office/drawing/2014/main" id="{D9387ACC-0D54-4066-8316-033AA508C4F0}"/>
                </a:ext>
              </a:extLst>
            </p:cNvPr>
            <p:cNvSpPr txBox="1"/>
            <p:nvPr/>
          </p:nvSpPr>
          <p:spPr>
            <a:xfrm>
              <a:off x="2718646" y="4286797"/>
              <a:ext cx="1313151" cy="3970318"/>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From, the left </a:t>
              </a:r>
              <a:r>
                <a:rPr lang="en-US" altLang="ko-KR" sz="1200" dirty="0" err="1">
                  <a:solidFill>
                    <a:schemeClr val="tx1">
                      <a:lumMod val="65000"/>
                      <a:lumOff val="35000"/>
                    </a:schemeClr>
                  </a:solidFill>
                  <a:cs typeface="Arial" pitchFamily="34" charset="0"/>
                </a:rPr>
                <a:t>dataframe</a:t>
              </a:r>
              <a:r>
                <a:rPr lang="en-US" altLang="ko-KR" sz="1200" dirty="0">
                  <a:solidFill>
                    <a:schemeClr val="tx1">
                      <a:lumMod val="65000"/>
                      <a:lumOff val="35000"/>
                    </a:schemeClr>
                  </a:solidFill>
                  <a:cs typeface="Arial" pitchFamily="34" charset="0"/>
                </a:rPr>
                <a:t> we will filter for TRANSFER type of transactions and than we will consider those transactions which amount is equal to difference in balance origin and difference in destination balance is zero. That means those amount which are debited from origin account but have not been affected in the destination account. Those transaction will be considered as fraud.</a:t>
              </a:r>
              <a:endParaRPr lang="ko-KR" altLang="en-US" sz="1200"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2CE06B0E-0A40-404E-AC2D-763641C455BB}"/>
                </a:ext>
              </a:extLst>
            </p:cNvPr>
            <p:cNvSpPr txBox="1"/>
            <p:nvPr/>
          </p:nvSpPr>
          <p:spPr>
            <a:xfrm>
              <a:off x="2717227" y="4009798"/>
              <a:ext cx="130198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Condition 6</a:t>
              </a:r>
              <a:endParaRPr lang="ko-KR" altLang="en-US" sz="1200" b="1" dirty="0">
                <a:solidFill>
                  <a:schemeClr val="tx1">
                    <a:lumMod val="75000"/>
                    <a:lumOff val="25000"/>
                  </a:schemeClr>
                </a:solidFill>
                <a:cs typeface="Arial" pitchFamily="34" charset="0"/>
              </a:endParaRPr>
            </a:p>
          </p:txBody>
        </p:sp>
      </p:grpSp>
      <p:grpSp>
        <p:nvGrpSpPr>
          <p:cNvPr id="49" name="Group 48">
            <a:extLst>
              <a:ext uri="{FF2B5EF4-FFF2-40B4-BE49-F238E27FC236}">
                <a16:creationId xmlns:a16="http://schemas.microsoft.com/office/drawing/2014/main" id="{6391212C-59F6-471B-8EE8-5835245E3532}"/>
              </a:ext>
            </a:extLst>
          </p:cNvPr>
          <p:cNvGrpSpPr/>
          <p:nvPr/>
        </p:nvGrpSpPr>
        <p:grpSpPr>
          <a:xfrm>
            <a:off x="3968331" y="4903864"/>
            <a:ext cx="1726204" cy="1799864"/>
            <a:chOff x="2717227" y="4009798"/>
            <a:chExt cx="1314570" cy="2215991"/>
          </a:xfrm>
        </p:grpSpPr>
        <p:sp>
          <p:nvSpPr>
            <p:cNvPr id="50" name="TextBox 49">
              <a:extLst>
                <a:ext uri="{FF2B5EF4-FFF2-40B4-BE49-F238E27FC236}">
                  <a16:creationId xmlns:a16="http://schemas.microsoft.com/office/drawing/2014/main" id="{C3E70D25-198A-40F8-9EDE-9BBF84EAC9A2}"/>
                </a:ext>
              </a:extLst>
            </p:cNvPr>
            <p:cNvSpPr txBox="1"/>
            <p:nvPr/>
          </p:nvSpPr>
          <p:spPr>
            <a:xfrm>
              <a:off x="2718646" y="4286797"/>
              <a:ext cx="1313151" cy="1938992"/>
            </a:xfrm>
            <a:prstGeom prst="rect">
              <a:avLst/>
            </a:prstGeom>
            <a:noFill/>
          </p:spPr>
          <p:txBody>
            <a:bodyPr wrap="square" rtlCol="0">
              <a:spAutoFit/>
            </a:bodyPr>
            <a:lstStyle/>
            <a:p>
              <a:pPr algn="r"/>
              <a:r>
                <a:rPr lang="en-US" altLang="ko-KR" sz="1000" dirty="0">
                  <a:solidFill>
                    <a:schemeClr val="tx1">
                      <a:lumMod val="65000"/>
                      <a:lumOff val="35000"/>
                    </a:schemeClr>
                  </a:solidFill>
                  <a:cs typeface="Arial" pitchFamily="34" charset="0"/>
                </a:rPr>
                <a:t>From the transfer and cash out left </a:t>
              </a:r>
              <a:r>
                <a:rPr lang="en-US" altLang="ko-KR" sz="1000" dirty="0" err="1">
                  <a:solidFill>
                    <a:schemeClr val="tx1">
                      <a:lumMod val="65000"/>
                      <a:lumOff val="35000"/>
                    </a:schemeClr>
                  </a:solidFill>
                  <a:cs typeface="Arial" pitchFamily="34" charset="0"/>
                </a:rPr>
                <a:t>dataframe</a:t>
              </a:r>
              <a:r>
                <a:rPr lang="en-US" altLang="ko-KR" sz="1000" dirty="0">
                  <a:solidFill>
                    <a:schemeClr val="tx1">
                      <a:lumMod val="65000"/>
                      <a:lumOff val="35000"/>
                    </a:schemeClr>
                  </a:solidFill>
                  <a:cs typeface="Arial" pitchFamily="34" charset="0"/>
                </a:rPr>
                <a:t> we will remove those transactions were old balance </a:t>
              </a:r>
              <a:r>
                <a:rPr lang="en-US" altLang="ko-KR" sz="1000" dirty="0" err="1">
                  <a:solidFill>
                    <a:schemeClr val="tx1">
                      <a:lumMod val="65000"/>
                      <a:lumOff val="35000"/>
                    </a:schemeClr>
                  </a:solidFill>
                  <a:cs typeface="Arial" pitchFamily="34" charset="0"/>
                </a:rPr>
                <a:t>orig</a:t>
              </a:r>
              <a:r>
                <a:rPr lang="en-US" altLang="ko-KR" sz="1000" dirty="0">
                  <a:solidFill>
                    <a:schemeClr val="tx1">
                      <a:lumMod val="65000"/>
                      <a:lumOff val="35000"/>
                    </a:schemeClr>
                  </a:solidFill>
                  <a:cs typeface="Arial" pitchFamily="34" charset="0"/>
                </a:rPr>
                <a:t> is less than amount as those are considered as not fraud because origin account balance is less not able to transfer the amount rest we will check for fraud.</a:t>
              </a:r>
              <a:endParaRPr lang="ko-KR" altLang="en-US" sz="1000" dirty="0">
                <a:solidFill>
                  <a:schemeClr val="tx1">
                    <a:lumMod val="65000"/>
                    <a:lumOff val="35000"/>
                  </a:schemeClr>
                </a:solidFill>
                <a:cs typeface="Arial" pitchFamily="34" charset="0"/>
              </a:endParaRPr>
            </a:p>
          </p:txBody>
        </p:sp>
        <p:sp>
          <p:nvSpPr>
            <p:cNvPr id="51" name="TextBox 50">
              <a:extLst>
                <a:ext uri="{FF2B5EF4-FFF2-40B4-BE49-F238E27FC236}">
                  <a16:creationId xmlns:a16="http://schemas.microsoft.com/office/drawing/2014/main" id="{13806A36-3EBA-483D-8E02-0765E077754A}"/>
                </a:ext>
              </a:extLst>
            </p:cNvPr>
            <p:cNvSpPr txBox="1"/>
            <p:nvPr/>
          </p:nvSpPr>
          <p:spPr>
            <a:xfrm>
              <a:off x="2717227" y="4009798"/>
              <a:ext cx="130198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Condition 5</a:t>
              </a:r>
              <a:endParaRPr lang="ko-KR" altLang="en-US" sz="1200" b="1" dirty="0">
                <a:solidFill>
                  <a:schemeClr val="tx1">
                    <a:lumMod val="75000"/>
                    <a:lumOff val="25000"/>
                  </a:schemeClr>
                </a:solidFill>
                <a:cs typeface="Arial" pitchFamily="34" charset="0"/>
              </a:endParaRPr>
            </a:p>
          </p:txBody>
        </p:sp>
      </p:grpSp>
      <p:grpSp>
        <p:nvGrpSpPr>
          <p:cNvPr id="52" name="Group 51">
            <a:extLst>
              <a:ext uri="{FF2B5EF4-FFF2-40B4-BE49-F238E27FC236}">
                <a16:creationId xmlns:a16="http://schemas.microsoft.com/office/drawing/2014/main" id="{514A9591-044E-4B4E-AE0A-CA137BB3AF0F}"/>
              </a:ext>
            </a:extLst>
          </p:cNvPr>
          <p:cNvGrpSpPr/>
          <p:nvPr/>
        </p:nvGrpSpPr>
        <p:grpSpPr>
          <a:xfrm>
            <a:off x="208961" y="4903863"/>
            <a:ext cx="2842615" cy="1954137"/>
            <a:chOff x="2717227" y="4009798"/>
            <a:chExt cx="1314570" cy="3508653"/>
          </a:xfrm>
        </p:grpSpPr>
        <p:sp>
          <p:nvSpPr>
            <p:cNvPr id="53" name="TextBox 52">
              <a:extLst>
                <a:ext uri="{FF2B5EF4-FFF2-40B4-BE49-F238E27FC236}">
                  <a16:creationId xmlns:a16="http://schemas.microsoft.com/office/drawing/2014/main" id="{224A0DF0-BF40-4399-B77C-C484DBA8D26D}"/>
                </a:ext>
              </a:extLst>
            </p:cNvPr>
            <p:cNvSpPr txBox="1"/>
            <p:nvPr/>
          </p:nvSpPr>
          <p:spPr>
            <a:xfrm>
              <a:off x="2718646" y="4286797"/>
              <a:ext cx="1313151" cy="3231654"/>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Here we will take both transfer and cash out type of transaction as one </a:t>
              </a:r>
              <a:r>
                <a:rPr lang="en-US" altLang="ko-KR" sz="1200" dirty="0" err="1">
                  <a:solidFill>
                    <a:schemeClr val="tx1">
                      <a:lumMod val="65000"/>
                      <a:lumOff val="35000"/>
                    </a:schemeClr>
                  </a:solidFill>
                  <a:cs typeface="Arial" pitchFamily="34" charset="0"/>
                </a:rPr>
                <a:t>dataframe</a:t>
              </a:r>
              <a:r>
                <a:rPr lang="en-US" altLang="ko-KR" sz="1200" dirty="0">
                  <a:solidFill>
                    <a:schemeClr val="tx1">
                      <a:lumMod val="65000"/>
                      <a:lumOff val="35000"/>
                    </a:schemeClr>
                  </a:solidFill>
                  <a:cs typeface="Arial" pitchFamily="34" charset="0"/>
                </a:rPr>
                <a:t> as they both are related to each other. A fraudster use this technique where they drain the origin customer account transfer it and cash out from the system. We will keep these transaction </a:t>
              </a:r>
              <a:r>
                <a:rPr lang="en-US" altLang="ko-KR" sz="1200" dirty="0" err="1">
                  <a:solidFill>
                    <a:schemeClr val="tx1">
                      <a:lumMod val="65000"/>
                      <a:lumOff val="35000"/>
                    </a:schemeClr>
                  </a:solidFill>
                  <a:cs typeface="Arial" pitchFamily="34" charset="0"/>
                </a:rPr>
                <a:t>seprately</a:t>
              </a:r>
              <a:r>
                <a:rPr lang="en-US" altLang="ko-KR" sz="1200" dirty="0">
                  <a:solidFill>
                    <a:schemeClr val="tx1">
                      <a:lumMod val="65000"/>
                      <a:lumOff val="35000"/>
                    </a:schemeClr>
                  </a:solidFill>
                  <a:cs typeface="Arial" pitchFamily="34" charset="0"/>
                </a:rPr>
                <a:t> and remove it from combined </a:t>
              </a:r>
              <a:r>
                <a:rPr lang="en-US" altLang="ko-KR" sz="1200" dirty="0" err="1">
                  <a:solidFill>
                    <a:schemeClr val="tx1">
                      <a:lumMod val="65000"/>
                      <a:lumOff val="35000"/>
                    </a:schemeClr>
                  </a:solidFill>
                  <a:cs typeface="Arial" pitchFamily="34" charset="0"/>
                </a:rPr>
                <a:t>dataframe</a:t>
              </a:r>
              <a:r>
                <a:rPr lang="en-US" altLang="ko-KR" sz="1200" dirty="0">
                  <a:solidFill>
                    <a:schemeClr val="tx1">
                      <a:lumMod val="65000"/>
                      <a:lumOff val="35000"/>
                    </a:schemeClr>
                  </a:solidFill>
                  <a:cs typeface="Arial" pitchFamily="34" charset="0"/>
                </a:rPr>
                <a:t>.</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46BE7DB3-D7FF-4A85-93DA-0E8113525C8C}"/>
                </a:ext>
              </a:extLst>
            </p:cNvPr>
            <p:cNvSpPr txBox="1"/>
            <p:nvPr/>
          </p:nvSpPr>
          <p:spPr>
            <a:xfrm>
              <a:off x="2717227" y="4009798"/>
              <a:ext cx="130198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Condition 4</a:t>
              </a:r>
              <a:endParaRPr lang="ko-KR" altLang="en-US" sz="1200" b="1" dirty="0">
                <a:solidFill>
                  <a:schemeClr val="tx1">
                    <a:lumMod val="75000"/>
                    <a:lumOff val="25000"/>
                  </a:schemeClr>
                </a:solidFill>
                <a:cs typeface="Arial" pitchFamily="34" charset="0"/>
              </a:endParaRPr>
            </a:p>
          </p:txBody>
        </p:sp>
      </p:grpSp>
      <p:sp>
        <p:nvSpPr>
          <p:cNvPr id="61" name="Trapezoid 28">
            <a:extLst>
              <a:ext uri="{FF2B5EF4-FFF2-40B4-BE49-F238E27FC236}">
                <a16:creationId xmlns:a16="http://schemas.microsoft.com/office/drawing/2014/main" id="{3E0839F3-E838-4226-8402-F7D56DE3E8F3}"/>
              </a:ext>
            </a:extLst>
          </p:cNvPr>
          <p:cNvSpPr>
            <a:spLocks noChangeAspect="1"/>
          </p:cNvSpPr>
          <p:nvPr/>
        </p:nvSpPr>
        <p:spPr>
          <a:xfrm>
            <a:off x="6105406" y="5269266"/>
            <a:ext cx="297055" cy="360000"/>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5" name="Rounded Rectangle 27">
            <a:extLst>
              <a:ext uri="{FF2B5EF4-FFF2-40B4-BE49-F238E27FC236}">
                <a16:creationId xmlns:a16="http://schemas.microsoft.com/office/drawing/2014/main" id="{2ADC4F7C-09CB-4280-877D-C60D26005993}"/>
              </a:ext>
            </a:extLst>
          </p:cNvPr>
          <p:cNvSpPr/>
          <p:nvPr/>
        </p:nvSpPr>
        <p:spPr>
          <a:xfrm>
            <a:off x="3480903" y="1592722"/>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16">
            <a:extLst>
              <a:ext uri="{FF2B5EF4-FFF2-40B4-BE49-F238E27FC236}">
                <a16:creationId xmlns:a16="http://schemas.microsoft.com/office/drawing/2014/main" id="{57182F46-37CD-430F-8AF6-8D48A5296E02}"/>
              </a:ext>
            </a:extLst>
          </p:cNvPr>
          <p:cNvSpPr/>
          <p:nvPr/>
        </p:nvSpPr>
        <p:spPr>
          <a:xfrm rot="2700000">
            <a:off x="10650038" y="1521237"/>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Rectangle 9">
            <a:extLst>
              <a:ext uri="{FF2B5EF4-FFF2-40B4-BE49-F238E27FC236}">
                <a16:creationId xmlns:a16="http://schemas.microsoft.com/office/drawing/2014/main" id="{39477A67-F606-46C8-9EE3-8CFFF709558F}"/>
              </a:ext>
            </a:extLst>
          </p:cNvPr>
          <p:cNvSpPr/>
          <p:nvPr/>
        </p:nvSpPr>
        <p:spPr>
          <a:xfrm>
            <a:off x="6122096" y="1534526"/>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8" name="Group 67">
            <a:extLst>
              <a:ext uri="{FF2B5EF4-FFF2-40B4-BE49-F238E27FC236}">
                <a16:creationId xmlns:a16="http://schemas.microsoft.com/office/drawing/2014/main" id="{E8F6FBF5-0517-4F48-B4B6-DE278A5F1B0B}"/>
              </a:ext>
            </a:extLst>
          </p:cNvPr>
          <p:cNvGrpSpPr/>
          <p:nvPr/>
        </p:nvGrpSpPr>
        <p:grpSpPr>
          <a:xfrm>
            <a:off x="10187218" y="3472107"/>
            <a:ext cx="701707" cy="884572"/>
            <a:chOff x="6804248" y="2144238"/>
            <a:chExt cx="1305367" cy="1645545"/>
          </a:xfrm>
          <a:solidFill>
            <a:schemeClr val="bg1"/>
          </a:solidFill>
        </p:grpSpPr>
        <p:sp>
          <p:nvSpPr>
            <p:cNvPr id="69" name="Oval 1">
              <a:extLst>
                <a:ext uri="{FF2B5EF4-FFF2-40B4-BE49-F238E27FC236}">
                  <a16:creationId xmlns:a16="http://schemas.microsoft.com/office/drawing/2014/main" id="{5CA60B76-4BF8-4B0C-9136-F5C1820EB5B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1">
              <a:extLst>
                <a:ext uri="{FF2B5EF4-FFF2-40B4-BE49-F238E27FC236}">
                  <a16:creationId xmlns:a16="http://schemas.microsoft.com/office/drawing/2014/main" id="{1AADD3A8-2771-4D68-8232-5A635B2A663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1">
              <a:extLst>
                <a:ext uri="{FF2B5EF4-FFF2-40B4-BE49-F238E27FC236}">
                  <a16:creationId xmlns:a16="http://schemas.microsoft.com/office/drawing/2014/main" id="{2FF64455-E1CF-417C-8D3B-998BD3AF9B23}"/>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1">
              <a:extLst>
                <a:ext uri="{FF2B5EF4-FFF2-40B4-BE49-F238E27FC236}">
                  <a16:creationId xmlns:a16="http://schemas.microsoft.com/office/drawing/2014/main" id="{7AE35A7D-5D66-4F01-A07F-2F903E8FA641}"/>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1">
              <a:extLst>
                <a:ext uri="{FF2B5EF4-FFF2-40B4-BE49-F238E27FC236}">
                  <a16:creationId xmlns:a16="http://schemas.microsoft.com/office/drawing/2014/main" id="{96EBA898-02DB-495A-ABE7-793A3119BD4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1">
              <a:extLst>
                <a:ext uri="{FF2B5EF4-FFF2-40B4-BE49-F238E27FC236}">
                  <a16:creationId xmlns:a16="http://schemas.microsoft.com/office/drawing/2014/main" id="{F9CDCBAF-1034-4A34-B420-458BD158D435}"/>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1">
              <a:extLst>
                <a:ext uri="{FF2B5EF4-FFF2-40B4-BE49-F238E27FC236}">
                  <a16:creationId xmlns:a16="http://schemas.microsoft.com/office/drawing/2014/main" id="{F6EED0BB-A133-4C9B-82A9-A18DE3217920}"/>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76" name="Rectangle 130">
            <a:extLst>
              <a:ext uri="{FF2B5EF4-FFF2-40B4-BE49-F238E27FC236}">
                <a16:creationId xmlns:a16="http://schemas.microsoft.com/office/drawing/2014/main" id="{2C453821-E695-4727-A8E4-81378B64CB50}"/>
              </a:ext>
            </a:extLst>
          </p:cNvPr>
          <p:cNvSpPr/>
          <p:nvPr/>
        </p:nvSpPr>
        <p:spPr>
          <a:xfrm>
            <a:off x="3409185" y="5314380"/>
            <a:ext cx="338397" cy="3399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77" name="Freeform 18">
            <a:extLst>
              <a:ext uri="{FF2B5EF4-FFF2-40B4-BE49-F238E27FC236}">
                <a16:creationId xmlns:a16="http://schemas.microsoft.com/office/drawing/2014/main" id="{5E7D6836-EDFF-4C6A-894C-C836CEBA8F60}"/>
              </a:ext>
            </a:extLst>
          </p:cNvPr>
          <p:cNvSpPr/>
          <p:nvPr/>
        </p:nvSpPr>
        <p:spPr>
          <a:xfrm>
            <a:off x="10531087" y="5252054"/>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8" name="Rectangle 77">
            <a:extLst>
              <a:ext uri="{FF2B5EF4-FFF2-40B4-BE49-F238E27FC236}">
                <a16:creationId xmlns:a16="http://schemas.microsoft.com/office/drawing/2014/main" id="{F92B2570-EB50-075D-B747-0AD00A5594DF}"/>
              </a:ext>
            </a:extLst>
          </p:cNvPr>
          <p:cNvSpPr/>
          <p:nvPr/>
        </p:nvSpPr>
        <p:spPr>
          <a:xfrm>
            <a:off x="1609266" y="1016977"/>
            <a:ext cx="9045949" cy="614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212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 Extraction Condition 1</a:t>
            </a:r>
          </a:p>
        </p:txBody>
      </p:sp>
      <p:sp>
        <p:nvSpPr>
          <p:cNvPr id="16" name="TextBox 15">
            <a:extLst>
              <a:ext uri="{FF2B5EF4-FFF2-40B4-BE49-F238E27FC236}">
                <a16:creationId xmlns:a16="http://schemas.microsoft.com/office/drawing/2014/main" id="{FAC42950-2574-5A29-334E-6093CCF59F63}"/>
              </a:ext>
            </a:extLst>
          </p:cNvPr>
          <p:cNvSpPr txBox="1"/>
          <p:nvPr/>
        </p:nvSpPr>
        <p:spPr>
          <a:xfrm>
            <a:off x="1507538" y="1088393"/>
            <a:ext cx="8898795" cy="646331"/>
          </a:xfrm>
          <a:prstGeom prst="rect">
            <a:avLst/>
          </a:prstGeom>
          <a:noFill/>
        </p:spPr>
        <p:txBody>
          <a:bodyPr wrap="square" rtlCol="0">
            <a:spAutoFit/>
          </a:bodyPr>
          <a:lstStyle/>
          <a:p>
            <a:r>
              <a:rPr lang="en-US" altLang="ko-KR" sz="1200" b="1" dirty="0">
                <a:solidFill>
                  <a:schemeClr val="accent5"/>
                </a:solidFill>
                <a:cs typeface="Arial" pitchFamily="34" charset="0"/>
              </a:rPr>
              <a:t>Removing Payment type of transactions as it consists only merchants account and we do not have any balance detail. So, we will </a:t>
            </a:r>
            <a:r>
              <a:rPr lang="en-US" altLang="ko-KR" sz="1200" b="1" dirty="0" err="1">
                <a:solidFill>
                  <a:schemeClr val="accent5"/>
                </a:solidFill>
                <a:cs typeface="Arial" pitchFamily="34" charset="0"/>
              </a:rPr>
              <a:t>consierd</a:t>
            </a:r>
            <a:r>
              <a:rPr lang="en-US" altLang="ko-KR" sz="1200" b="1" dirty="0">
                <a:solidFill>
                  <a:schemeClr val="accent5"/>
                </a:solidFill>
                <a:cs typeface="Arial" pitchFamily="34" charset="0"/>
              </a:rPr>
              <a:t> these balance as not Fraud and will remove them from the copied dataset. We will also remove DEBIT &amp; CASH IN transactions as bank do not considered it as a fraud and they are under the will of the customer.</a:t>
            </a:r>
          </a:p>
        </p:txBody>
      </p:sp>
      <p:pic>
        <p:nvPicPr>
          <p:cNvPr id="18" name="Picture 17">
            <a:extLst>
              <a:ext uri="{FF2B5EF4-FFF2-40B4-BE49-F238E27FC236}">
                <a16:creationId xmlns:a16="http://schemas.microsoft.com/office/drawing/2014/main" id="{4206ED8A-8D0F-38B9-B2D6-B5366FC38914}"/>
              </a:ext>
            </a:extLst>
          </p:cNvPr>
          <p:cNvPicPr>
            <a:picLocks noChangeAspect="1"/>
          </p:cNvPicPr>
          <p:nvPr/>
        </p:nvPicPr>
        <p:blipFill>
          <a:blip r:embed="rId2"/>
          <a:stretch>
            <a:fillRect/>
          </a:stretch>
        </p:blipFill>
        <p:spPr>
          <a:xfrm>
            <a:off x="505524" y="1982505"/>
            <a:ext cx="3520745" cy="1554615"/>
          </a:xfrm>
          <a:prstGeom prst="rect">
            <a:avLst/>
          </a:prstGeom>
        </p:spPr>
      </p:pic>
      <p:grpSp>
        <p:nvGrpSpPr>
          <p:cNvPr id="19" name="Group 18">
            <a:extLst>
              <a:ext uri="{FF2B5EF4-FFF2-40B4-BE49-F238E27FC236}">
                <a16:creationId xmlns:a16="http://schemas.microsoft.com/office/drawing/2014/main" id="{A5DCC96F-DDF0-E6E8-A48A-D52E7418649E}"/>
              </a:ext>
            </a:extLst>
          </p:cNvPr>
          <p:cNvGrpSpPr/>
          <p:nvPr/>
        </p:nvGrpSpPr>
        <p:grpSpPr>
          <a:xfrm>
            <a:off x="426595" y="3615233"/>
            <a:ext cx="3665114" cy="1116024"/>
            <a:chOff x="2219009" y="2204864"/>
            <a:chExt cx="781194" cy="799158"/>
          </a:xfrm>
        </p:grpSpPr>
        <p:sp>
          <p:nvSpPr>
            <p:cNvPr id="20" name="TextBox 19">
              <a:extLst>
                <a:ext uri="{FF2B5EF4-FFF2-40B4-BE49-F238E27FC236}">
                  <a16:creationId xmlns:a16="http://schemas.microsoft.com/office/drawing/2014/main" id="{AB597C7F-4B44-ACF5-9003-E88B205A0BF8}"/>
                </a:ext>
              </a:extLst>
            </p:cNvPr>
            <p:cNvSpPr txBox="1"/>
            <p:nvPr/>
          </p:nvSpPr>
          <p:spPr>
            <a:xfrm>
              <a:off x="2219009" y="2408965"/>
              <a:ext cx="775968" cy="59505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Only PAYMENT consists of the receiver is Merchant. And the count of transaction is quite large 2151495. We are also not given merchant account balance details. If the balance of merchant were given than we can check for fraud.</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From above we can see only PAYMENT consists Merchant account.</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D85FA742-C099-E835-1B90-39EEC8578F46}"/>
                </a:ext>
              </a:extLst>
            </p:cNvPr>
            <p:cNvSpPr txBox="1"/>
            <p:nvPr/>
          </p:nvSpPr>
          <p:spPr>
            <a:xfrm>
              <a:off x="2221928" y="2204864"/>
              <a:ext cx="778275" cy="198352"/>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grpSp>
      <p:pic>
        <p:nvPicPr>
          <p:cNvPr id="4" name="Picture 3">
            <a:extLst>
              <a:ext uri="{FF2B5EF4-FFF2-40B4-BE49-F238E27FC236}">
                <a16:creationId xmlns:a16="http://schemas.microsoft.com/office/drawing/2014/main" id="{E79A9ED6-30D9-D73D-C88C-E4B2DAF0CE77}"/>
              </a:ext>
            </a:extLst>
          </p:cNvPr>
          <p:cNvPicPr>
            <a:picLocks noChangeAspect="1"/>
          </p:cNvPicPr>
          <p:nvPr/>
        </p:nvPicPr>
        <p:blipFill>
          <a:blip r:embed="rId3"/>
          <a:stretch>
            <a:fillRect/>
          </a:stretch>
        </p:blipFill>
        <p:spPr>
          <a:xfrm>
            <a:off x="4022932" y="1742455"/>
            <a:ext cx="7998739" cy="1794666"/>
          </a:xfrm>
          <a:prstGeom prst="rect">
            <a:avLst/>
          </a:prstGeom>
        </p:spPr>
      </p:pic>
      <p:pic>
        <p:nvPicPr>
          <p:cNvPr id="6" name="Picture 5">
            <a:extLst>
              <a:ext uri="{FF2B5EF4-FFF2-40B4-BE49-F238E27FC236}">
                <a16:creationId xmlns:a16="http://schemas.microsoft.com/office/drawing/2014/main" id="{E6E883F8-E10A-BA03-2F86-642141FFCDB7}"/>
              </a:ext>
            </a:extLst>
          </p:cNvPr>
          <p:cNvPicPr>
            <a:picLocks noChangeAspect="1"/>
          </p:cNvPicPr>
          <p:nvPr/>
        </p:nvPicPr>
        <p:blipFill>
          <a:blip r:embed="rId4"/>
          <a:stretch>
            <a:fillRect/>
          </a:stretch>
        </p:blipFill>
        <p:spPr>
          <a:xfrm>
            <a:off x="4067190" y="3622963"/>
            <a:ext cx="2118544" cy="640135"/>
          </a:xfrm>
          <a:prstGeom prst="rect">
            <a:avLst/>
          </a:prstGeom>
        </p:spPr>
      </p:pic>
      <p:grpSp>
        <p:nvGrpSpPr>
          <p:cNvPr id="12" name="Group 11">
            <a:extLst>
              <a:ext uri="{FF2B5EF4-FFF2-40B4-BE49-F238E27FC236}">
                <a16:creationId xmlns:a16="http://schemas.microsoft.com/office/drawing/2014/main" id="{D43627C8-2FA1-27E2-DE7C-DE23137E1243}"/>
              </a:ext>
            </a:extLst>
          </p:cNvPr>
          <p:cNvGrpSpPr/>
          <p:nvPr/>
        </p:nvGrpSpPr>
        <p:grpSpPr>
          <a:xfrm>
            <a:off x="4022936" y="4173245"/>
            <a:ext cx="7998734" cy="2684706"/>
            <a:chOff x="2214663" y="2204864"/>
            <a:chExt cx="785540" cy="4034752"/>
          </a:xfrm>
        </p:grpSpPr>
        <p:sp>
          <p:nvSpPr>
            <p:cNvPr id="13" name="TextBox 12">
              <a:extLst>
                <a:ext uri="{FF2B5EF4-FFF2-40B4-BE49-F238E27FC236}">
                  <a16:creationId xmlns:a16="http://schemas.microsoft.com/office/drawing/2014/main" id="{A27B9D48-CD2F-98C6-8EBF-03DA5E7237C3}"/>
                </a:ext>
              </a:extLst>
            </p:cNvPr>
            <p:cNvSpPr txBox="1"/>
            <p:nvPr/>
          </p:nvSpPr>
          <p:spPr>
            <a:xfrm>
              <a:off x="2214663" y="2603158"/>
              <a:ext cx="775968" cy="3636458"/>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Removing these transactions leads our dataset getting less which will help us to find fraud more easily &amp; fast.</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Remove Payment as it consists only Merchant and we do not have any balance details. So, we will </a:t>
              </a:r>
              <a:r>
                <a:rPr lang="en-US" altLang="ko-KR" sz="1200" dirty="0" err="1">
                  <a:solidFill>
                    <a:schemeClr val="tx1">
                      <a:lumMod val="75000"/>
                      <a:lumOff val="25000"/>
                    </a:schemeClr>
                  </a:solidFill>
                  <a:cs typeface="Arial" pitchFamily="34" charset="0"/>
                </a:rPr>
                <a:t>considerd</a:t>
              </a:r>
              <a:r>
                <a:rPr lang="en-US" altLang="ko-KR" sz="1200" dirty="0">
                  <a:solidFill>
                    <a:schemeClr val="tx1">
                      <a:lumMod val="75000"/>
                      <a:lumOff val="25000"/>
                    </a:schemeClr>
                  </a:solidFill>
                  <a:cs typeface="Arial" pitchFamily="34" charset="0"/>
                </a:rPr>
                <a:t> these balance as not fraud and will remove them from dataset.</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Remove Payment type transactions as it consists only Merchants and they are not fraud.</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We will also drop '</a:t>
              </a:r>
              <a:r>
                <a:rPr lang="en-US" altLang="ko-KR" sz="1200" dirty="0" err="1">
                  <a:solidFill>
                    <a:schemeClr val="tx1">
                      <a:lumMod val="75000"/>
                      <a:lumOff val="25000"/>
                    </a:schemeClr>
                  </a:solidFill>
                  <a:cs typeface="Arial" pitchFamily="34" charset="0"/>
                </a:rPr>
                <a:t>nameOrig</a:t>
              </a:r>
              <a:r>
                <a:rPr lang="en-US" altLang="ko-KR" sz="1200" dirty="0">
                  <a:solidFill>
                    <a:schemeClr val="tx1">
                      <a:lumMod val="75000"/>
                      <a:lumOff val="25000"/>
                    </a:schemeClr>
                  </a:solidFill>
                  <a:cs typeface="Arial" pitchFamily="34" charset="0"/>
                </a:rPr>
                <a:t>' and '</a:t>
              </a:r>
              <a:r>
                <a:rPr lang="en-US" altLang="ko-KR" sz="1200" dirty="0" err="1">
                  <a:solidFill>
                    <a:schemeClr val="tx1">
                      <a:lumMod val="75000"/>
                      <a:lumOff val="25000"/>
                    </a:schemeClr>
                  </a:solidFill>
                  <a:cs typeface="Arial" pitchFamily="34" charset="0"/>
                </a:rPr>
                <a:t>nameDest</a:t>
              </a:r>
              <a:r>
                <a:rPr lang="en-US" altLang="ko-KR" sz="1200" dirty="0">
                  <a:solidFill>
                    <a:schemeClr val="tx1">
                      <a:lumMod val="75000"/>
                      <a:lumOff val="25000"/>
                    </a:schemeClr>
                  </a:solidFill>
                  <a:cs typeface="Arial" pitchFamily="34" charset="0"/>
                </a:rPr>
                <a:t>' as it contain account number details.</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We will also remove CASH IN as it only deals with origin account as it affect only the amount of origin account. It increases the balance at origin account. The bank do not consider CASH IN as a fraud because it is fully under the conscience of the customer and not the bank.</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As per discussion above we will also remove DEBIT. As bank debit occurs when a bank customer uses the funds in their account. Bank debits can be the result of cheque payments, honored drafts. Debit here only affect the origin account. Bank deals with these transaction as under the conscience of the sender. So, we can also drop these transactions as they cannot leads to Fraud and they are under the conscience of the customer.</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C3986B2D-410A-1AF5-BD82-DCC06C82D12C}"/>
                </a:ext>
              </a:extLst>
            </p:cNvPr>
            <p:cNvSpPr txBox="1"/>
            <p:nvPr/>
          </p:nvSpPr>
          <p:spPr>
            <a:xfrm>
              <a:off x="2221928" y="2204864"/>
              <a:ext cx="778275" cy="198352"/>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grpSp>
      <p:sp>
        <p:nvSpPr>
          <p:cNvPr id="15" name="Rectangle 14">
            <a:extLst>
              <a:ext uri="{FF2B5EF4-FFF2-40B4-BE49-F238E27FC236}">
                <a16:creationId xmlns:a16="http://schemas.microsoft.com/office/drawing/2014/main" id="{D20D94B4-8226-A4CF-E2B1-132F8BD98A78}"/>
              </a:ext>
            </a:extLst>
          </p:cNvPr>
          <p:cNvSpPr/>
          <p:nvPr/>
        </p:nvSpPr>
        <p:spPr>
          <a:xfrm>
            <a:off x="1360384" y="1010018"/>
            <a:ext cx="9564791" cy="5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950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 Extraction Condition 2 </a:t>
            </a:r>
          </a:p>
        </p:txBody>
      </p:sp>
      <p:sp>
        <p:nvSpPr>
          <p:cNvPr id="16" name="TextBox 15">
            <a:extLst>
              <a:ext uri="{FF2B5EF4-FFF2-40B4-BE49-F238E27FC236}">
                <a16:creationId xmlns:a16="http://schemas.microsoft.com/office/drawing/2014/main" id="{FAC42950-2574-5A29-334E-6093CCF59F63}"/>
              </a:ext>
            </a:extLst>
          </p:cNvPr>
          <p:cNvSpPr txBox="1"/>
          <p:nvPr/>
        </p:nvSpPr>
        <p:spPr>
          <a:xfrm>
            <a:off x="1507538" y="1088393"/>
            <a:ext cx="8898795" cy="461665"/>
          </a:xfrm>
          <a:prstGeom prst="rect">
            <a:avLst/>
          </a:prstGeom>
          <a:noFill/>
        </p:spPr>
        <p:txBody>
          <a:bodyPr wrap="square" rtlCol="0">
            <a:spAutoFit/>
          </a:bodyPr>
          <a:lstStyle/>
          <a:p>
            <a:r>
              <a:rPr lang="en-US" altLang="ko-KR" sz="1200" b="1" dirty="0">
                <a:solidFill>
                  <a:schemeClr val="accent5"/>
                </a:solidFill>
                <a:cs typeface="Arial" pitchFamily="34" charset="0"/>
              </a:rPr>
              <a:t>Account with </a:t>
            </a:r>
            <a:r>
              <a:rPr lang="en-US" altLang="ko-KR" sz="1200" b="1" dirty="0" err="1">
                <a:solidFill>
                  <a:schemeClr val="accent5"/>
                </a:solidFill>
                <a:cs typeface="Arial" pitchFamily="34" charset="0"/>
              </a:rPr>
              <a:t>nill</a:t>
            </a:r>
            <a:r>
              <a:rPr lang="en-US" altLang="ko-KR" sz="1200" b="1" dirty="0">
                <a:solidFill>
                  <a:schemeClr val="accent5"/>
                </a:solidFill>
                <a:cs typeface="Arial" pitchFamily="34" charset="0"/>
              </a:rPr>
              <a:t> balance in origin and destination. We will remove these transactions as not fraud. No balance in origin leads to no transactions in destinations.</a:t>
            </a:r>
          </a:p>
        </p:txBody>
      </p:sp>
      <p:grpSp>
        <p:nvGrpSpPr>
          <p:cNvPr id="19" name="Group 18">
            <a:extLst>
              <a:ext uri="{FF2B5EF4-FFF2-40B4-BE49-F238E27FC236}">
                <a16:creationId xmlns:a16="http://schemas.microsoft.com/office/drawing/2014/main" id="{A5DCC96F-DDF0-E6E8-A48A-D52E7418649E}"/>
              </a:ext>
            </a:extLst>
          </p:cNvPr>
          <p:cNvGrpSpPr/>
          <p:nvPr/>
        </p:nvGrpSpPr>
        <p:grpSpPr>
          <a:xfrm>
            <a:off x="617485" y="3990727"/>
            <a:ext cx="10450955" cy="1116024"/>
            <a:chOff x="2219009" y="2204864"/>
            <a:chExt cx="781194" cy="799158"/>
          </a:xfrm>
        </p:grpSpPr>
        <p:sp>
          <p:nvSpPr>
            <p:cNvPr id="20" name="TextBox 19">
              <a:extLst>
                <a:ext uri="{FF2B5EF4-FFF2-40B4-BE49-F238E27FC236}">
                  <a16:creationId xmlns:a16="http://schemas.microsoft.com/office/drawing/2014/main" id="{AB597C7F-4B44-ACF5-9003-E88B205A0BF8}"/>
                </a:ext>
              </a:extLst>
            </p:cNvPr>
            <p:cNvSpPr txBox="1"/>
            <p:nvPr/>
          </p:nvSpPr>
          <p:spPr>
            <a:xfrm>
              <a:off x="2219009" y="2408965"/>
              <a:ext cx="775968" cy="59505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Transactions with </a:t>
              </a:r>
              <a:r>
                <a:rPr lang="en-US" altLang="ko-KR" sz="1200" dirty="0" err="1">
                  <a:solidFill>
                    <a:schemeClr val="tx1">
                      <a:lumMod val="75000"/>
                      <a:lumOff val="25000"/>
                    </a:schemeClr>
                  </a:solidFill>
                  <a:cs typeface="Arial" pitchFamily="34" charset="0"/>
                </a:rPr>
                <a:t>nill</a:t>
              </a:r>
              <a:r>
                <a:rPr lang="en-US" altLang="ko-KR" sz="1200" dirty="0">
                  <a:solidFill>
                    <a:schemeClr val="tx1">
                      <a:lumMod val="75000"/>
                      <a:lumOff val="25000"/>
                    </a:schemeClr>
                  </a:solidFill>
                  <a:cs typeface="Arial" pitchFamily="34" charset="0"/>
                </a:rPr>
                <a:t> balance in origin and destination have been removed as those are not fraud. No balance in origin leads to no transactions in destinations.</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D85FA742-C099-E835-1B90-39EEC8578F46}"/>
                </a:ext>
              </a:extLst>
            </p:cNvPr>
            <p:cNvSpPr txBox="1"/>
            <p:nvPr/>
          </p:nvSpPr>
          <p:spPr>
            <a:xfrm>
              <a:off x="2221928" y="2204864"/>
              <a:ext cx="778275" cy="198352"/>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grpSp>
      <p:pic>
        <p:nvPicPr>
          <p:cNvPr id="5" name="Picture 4">
            <a:extLst>
              <a:ext uri="{FF2B5EF4-FFF2-40B4-BE49-F238E27FC236}">
                <a16:creationId xmlns:a16="http://schemas.microsoft.com/office/drawing/2014/main" id="{E62EACC6-51F7-CB79-BD2F-DF48B9E88669}"/>
              </a:ext>
            </a:extLst>
          </p:cNvPr>
          <p:cNvPicPr>
            <a:picLocks noChangeAspect="1"/>
          </p:cNvPicPr>
          <p:nvPr/>
        </p:nvPicPr>
        <p:blipFill>
          <a:blip r:embed="rId2"/>
          <a:stretch>
            <a:fillRect/>
          </a:stretch>
        </p:blipFill>
        <p:spPr>
          <a:xfrm>
            <a:off x="237856" y="1575148"/>
            <a:ext cx="6210838" cy="2111795"/>
          </a:xfrm>
          <a:prstGeom prst="rect">
            <a:avLst/>
          </a:prstGeom>
        </p:spPr>
      </p:pic>
      <p:pic>
        <p:nvPicPr>
          <p:cNvPr id="8" name="Picture 7">
            <a:extLst>
              <a:ext uri="{FF2B5EF4-FFF2-40B4-BE49-F238E27FC236}">
                <a16:creationId xmlns:a16="http://schemas.microsoft.com/office/drawing/2014/main" id="{C10D782C-06D2-6EFD-44A6-6B02264D6117}"/>
              </a:ext>
            </a:extLst>
          </p:cNvPr>
          <p:cNvPicPr>
            <a:picLocks noChangeAspect="1"/>
          </p:cNvPicPr>
          <p:nvPr/>
        </p:nvPicPr>
        <p:blipFill>
          <a:blip r:embed="rId3"/>
          <a:stretch>
            <a:fillRect/>
          </a:stretch>
        </p:blipFill>
        <p:spPr>
          <a:xfrm>
            <a:off x="6448694" y="1499813"/>
            <a:ext cx="5235394" cy="2187130"/>
          </a:xfrm>
          <a:prstGeom prst="rect">
            <a:avLst/>
          </a:prstGeom>
        </p:spPr>
      </p:pic>
      <p:sp>
        <p:nvSpPr>
          <p:cNvPr id="17" name="Rectangle 16">
            <a:extLst>
              <a:ext uri="{FF2B5EF4-FFF2-40B4-BE49-F238E27FC236}">
                <a16:creationId xmlns:a16="http://schemas.microsoft.com/office/drawing/2014/main" id="{C5FD6D93-81E8-0154-4857-7B9EE0CE3A62}"/>
              </a:ext>
            </a:extLst>
          </p:cNvPr>
          <p:cNvSpPr/>
          <p:nvPr/>
        </p:nvSpPr>
        <p:spPr>
          <a:xfrm>
            <a:off x="1360384" y="1010018"/>
            <a:ext cx="9564791" cy="5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662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 Extraction Condition 3</a:t>
            </a:r>
          </a:p>
        </p:txBody>
      </p:sp>
      <p:sp>
        <p:nvSpPr>
          <p:cNvPr id="16" name="TextBox 15">
            <a:extLst>
              <a:ext uri="{FF2B5EF4-FFF2-40B4-BE49-F238E27FC236}">
                <a16:creationId xmlns:a16="http://schemas.microsoft.com/office/drawing/2014/main" id="{FAC42950-2574-5A29-334E-6093CCF59F63}"/>
              </a:ext>
            </a:extLst>
          </p:cNvPr>
          <p:cNvSpPr txBox="1"/>
          <p:nvPr/>
        </p:nvSpPr>
        <p:spPr>
          <a:xfrm>
            <a:off x="1507538" y="1088393"/>
            <a:ext cx="8898795" cy="1015663"/>
          </a:xfrm>
          <a:prstGeom prst="rect">
            <a:avLst/>
          </a:prstGeom>
          <a:noFill/>
        </p:spPr>
        <p:txBody>
          <a:bodyPr wrap="square" rtlCol="0">
            <a:spAutoFit/>
          </a:bodyPr>
          <a:lstStyle/>
          <a:p>
            <a:r>
              <a:rPr lang="en-US" altLang="ko-KR" sz="1200" b="1" dirty="0">
                <a:solidFill>
                  <a:schemeClr val="accent5"/>
                </a:solidFill>
                <a:cs typeface="Arial" pitchFamily="34" charset="0"/>
              </a:rPr>
              <a:t>First we will replace all Origin account where the old balance and new </a:t>
            </a:r>
            <a:r>
              <a:rPr lang="en-US" altLang="ko-KR" sz="1200" b="1" dirty="0" err="1">
                <a:solidFill>
                  <a:schemeClr val="accent5"/>
                </a:solidFill>
                <a:cs typeface="Arial" pitchFamily="34" charset="0"/>
              </a:rPr>
              <a:t>bal</a:t>
            </a:r>
            <a:r>
              <a:rPr lang="en-US" altLang="ko-KR" sz="1200" b="1" dirty="0">
                <a:solidFill>
                  <a:schemeClr val="accent5"/>
                </a:solidFill>
                <a:cs typeface="Arial" pitchFamily="34" charset="0"/>
              </a:rPr>
              <a:t> is zero and amt is not equal to zero with </a:t>
            </a:r>
            <a:r>
              <a:rPr lang="en-US" altLang="ko-KR" sz="1200" b="1" dirty="0" err="1">
                <a:solidFill>
                  <a:schemeClr val="accent5"/>
                </a:solidFill>
                <a:cs typeface="Arial" pitchFamily="34" charset="0"/>
              </a:rPr>
              <a:t>NaN</a:t>
            </a:r>
            <a:r>
              <a:rPr lang="en-US" altLang="ko-KR" sz="1200" b="1" dirty="0">
                <a:solidFill>
                  <a:schemeClr val="accent5"/>
                </a:solidFill>
                <a:cs typeface="Arial" pitchFamily="34" charset="0"/>
              </a:rPr>
              <a:t>. As these transactions are not fraud as the origin account do not have balance. We will remove these transactions. We will also check destination account where old balance and new balance is zero but amount is not equal to zero with -1. As these account Face true Fraud. Here Amount is transferred but not received or not affected the destination account. We will check these transactions step by step.</a:t>
            </a:r>
          </a:p>
        </p:txBody>
      </p:sp>
      <p:grpSp>
        <p:nvGrpSpPr>
          <p:cNvPr id="12" name="Group 11">
            <a:extLst>
              <a:ext uri="{FF2B5EF4-FFF2-40B4-BE49-F238E27FC236}">
                <a16:creationId xmlns:a16="http://schemas.microsoft.com/office/drawing/2014/main" id="{D43627C8-2FA1-27E2-DE7C-DE23137E1243}"/>
              </a:ext>
            </a:extLst>
          </p:cNvPr>
          <p:cNvGrpSpPr/>
          <p:nvPr/>
        </p:nvGrpSpPr>
        <p:grpSpPr>
          <a:xfrm>
            <a:off x="323529" y="4378170"/>
            <a:ext cx="11698141" cy="1465352"/>
            <a:chOff x="2214663" y="2204864"/>
            <a:chExt cx="785540" cy="2202227"/>
          </a:xfrm>
        </p:grpSpPr>
        <p:sp>
          <p:nvSpPr>
            <p:cNvPr id="13" name="TextBox 12">
              <a:extLst>
                <a:ext uri="{FF2B5EF4-FFF2-40B4-BE49-F238E27FC236}">
                  <a16:creationId xmlns:a16="http://schemas.microsoft.com/office/drawing/2014/main" id="{A27B9D48-CD2F-98C6-8EBF-03DA5E7237C3}"/>
                </a:ext>
              </a:extLst>
            </p:cNvPr>
            <p:cNvSpPr txBox="1"/>
            <p:nvPr/>
          </p:nvSpPr>
          <p:spPr>
            <a:xfrm>
              <a:off x="2214663" y="2603158"/>
              <a:ext cx="775968" cy="180393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Replacing1 - In first replacing we have checked that if old balance origin is zero and new balance origin is zero and amount is not equal to zero, at that case these transactions are considered not fraud as the origin account do not consists any balance so no transactions will happen. We will remove these transactions.</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Replacing2 - Here, we have checked that if old balance of destination is zero and new balance of destination is zero and amount is not equal to zero at that case these transactions are considered as fraud because amount transferred not received or not affected in the destination account.</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C3986B2D-410A-1AF5-BD82-DCC06C82D12C}"/>
                </a:ext>
              </a:extLst>
            </p:cNvPr>
            <p:cNvSpPr txBox="1"/>
            <p:nvPr/>
          </p:nvSpPr>
          <p:spPr>
            <a:xfrm>
              <a:off x="2221928" y="2204864"/>
              <a:ext cx="778275" cy="198352"/>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grpSp>
      <p:pic>
        <p:nvPicPr>
          <p:cNvPr id="5" name="Picture 4">
            <a:extLst>
              <a:ext uri="{FF2B5EF4-FFF2-40B4-BE49-F238E27FC236}">
                <a16:creationId xmlns:a16="http://schemas.microsoft.com/office/drawing/2014/main" id="{6B9BC743-D7AF-42F8-3601-9BDE64F63449}"/>
              </a:ext>
            </a:extLst>
          </p:cNvPr>
          <p:cNvPicPr>
            <a:picLocks noChangeAspect="1"/>
          </p:cNvPicPr>
          <p:nvPr/>
        </p:nvPicPr>
        <p:blipFill>
          <a:blip r:embed="rId2"/>
          <a:stretch>
            <a:fillRect/>
          </a:stretch>
        </p:blipFill>
        <p:spPr>
          <a:xfrm>
            <a:off x="235468" y="2166164"/>
            <a:ext cx="7574936" cy="1386960"/>
          </a:xfrm>
          <a:prstGeom prst="rect">
            <a:avLst/>
          </a:prstGeom>
        </p:spPr>
      </p:pic>
      <p:pic>
        <p:nvPicPr>
          <p:cNvPr id="8" name="Picture 7">
            <a:extLst>
              <a:ext uri="{FF2B5EF4-FFF2-40B4-BE49-F238E27FC236}">
                <a16:creationId xmlns:a16="http://schemas.microsoft.com/office/drawing/2014/main" id="{6E3B9966-3846-069E-B26B-E762F884F54E}"/>
              </a:ext>
            </a:extLst>
          </p:cNvPr>
          <p:cNvPicPr>
            <a:picLocks noChangeAspect="1"/>
          </p:cNvPicPr>
          <p:nvPr/>
        </p:nvPicPr>
        <p:blipFill>
          <a:blip r:embed="rId3"/>
          <a:stretch>
            <a:fillRect/>
          </a:stretch>
        </p:blipFill>
        <p:spPr>
          <a:xfrm>
            <a:off x="5848058" y="1948900"/>
            <a:ext cx="6108474" cy="2301439"/>
          </a:xfrm>
          <a:prstGeom prst="rect">
            <a:avLst/>
          </a:prstGeom>
        </p:spPr>
      </p:pic>
      <p:sp>
        <p:nvSpPr>
          <p:cNvPr id="17" name="Rectangle 16">
            <a:extLst>
              <a:ext uri="{FF2B5EF4-FFF2-40B4-BE49-F238E27FC236}">
                <a16:creationId xmlns:a16="http://schemas.microsoft.com/office/drawing/2014/main" id="{0788FCA2-5941-86AE-3806-AD205DC90AC6}"/>
              </a:ext>
            </a:extLst>
          </p:cNvPr>
          <p:cNvSpPr/>
          <p:nvPr/>
        </p:nvSpPr>
        <p:spPr>
          <a:xfrm>
            <a:off x="1360384" y="1010018"/>
            <a:ext cx="9564791" cy="5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80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 Extraction Condition 4</a:t>
            </a:r>
          </a:p>
        </p:txBody>
      </p:sp>
      <p:sp>
        <p:nvSpPr>
          <p:cNvPr id="16" name="TextBox 15">
            <a:extLst>
              <a:ext uri="{FF2B5EF4-FFF2-40B4-BE49-F238E27FC236}">
                <a16:creationId xmlns:a16="http://schemas.microsoft.com/office/drawing/2014/main" id="{FAC42950-2574-5A29-334E-6093CCF59F63}"/>
              </a:ext>
            </a:extLst>
          </p:cNvPr>
          <p:cNvSpPr txBox="1"/>
          <p:nvPr/>
        </p:nvSpPr>
        <p:spPr>
          <a:xfrm>
            <a:off x="1507538" y="1088393"/>
            <a:ext cx="8898795" cy="646331"/>
          </a:xfrm>
          <a:prstGeom prst="rect">
            <a:avLst/>
          </a:prstGeom>
          <a:noFill/>
        </p:spPr>
        <p:txBody>
          <a:bodyPr wrap="square" rtlCol="0">
            <a:spAutoFit/>
          </a:bodyPr>
          <a:lstStyle/>
          <a:p>
            <a:r>
              <a:rPr lang="en-US" altLang="ko-KR" sz="1200" b="1" dirty="0">
                <a:solidFill>
                  <a:schemeClr val="accent5"/>
                </a:solidFill>
                <a:cs typeface="Arial" pitchFamily="34" charset="0"/>
              </a:rPr>
              <a:t>Here we will take both transfer and cash out type of transaction as one </a:t>
            </a:r>
            <a:r>
              <a:rPr lang="en-US" altLang="ko-KR" sz="1200" b="1" dirty="0" err="1">
                <a:solidFill>
                  <a:schemeClr val="accent5"/>
                </a:solidFill>
                <a:cs typeface="Arial" pitchFamily="34" charset="0"/>
              </a:rPr>
              <a:t>dataframe</a:t>
            </a:r>
            <a:r>
              <a:rPr lang="en-US" altLang="ko-KR" sz="1200" b="1" dirty="0">
                <a:solidFill>
                  <a:schemeClr val="accent5"/>
                </a:solidFill>
                <a:cs typeface="Arial" pitchFamily="34" charset="0"/>
              </a:rPr>
              <a:t> as they both are related to each other. A fraudster use this technique where they drain the origin customer account transfer it and cash out from the system. We will keep these transaction </a:t>
            </a:r>
            <a:r>
              <a:rPr lang="en-US" altLang="ko-KR" sz="1200" b="1" dirty="0" err="1">
                <a:solidFill>
                  <a:schemeClr val="accent5"/>
                </a:solidFill>
                <a:cs typeface="Arial" pitchFamily="34" charset="0"/>
              </a:rPr>
              <a:t>seprately</a:t>
            </a:r>
            <a:r>
              <a:rPr lang="en-US" altLang="ko-KR" sz="1200" b="1" dirty="0">
                <a:solidFill>
                  <a:schemeClr val="accent5"/>
                </a:solidFill>
                <a:cs typeface="Arial" pitchFamily="34" charset="0"/>
              </a:rPr>
              <a:t> and remove it from combined </a:t>
            </a:r>
            <a:r>
              <a:rPr lang="en-US" altLang="ko-KR" sz="1200" b="1" dirty="0" err="1">
                <a:solidFill>
                  <a:schemeClr val="accent5"/>
                </a:solidFill>
                <a:cs typeface="Arial" pitchFamily="34" charset="0"/>
              </a:rPr>
              <a:t>dataframe</a:t>
            </a:r>
            <a:r>
              <a:rPr lang="en-US" altLang="ko-KR" sz="1200" b="1" dirty="0">
                <a:solidFill>
                  <a:schemeClr val="accent5"/>
                </a:solidFill>
                <a:cs typeface="Arial" pitchFamily="34" charset="0"/>
              </a:rPr>
              <a:t>.</a:t>
            </a:r>
          </a:p>
        </p:txBody>
      </p:sp>
      <p:sp>
        <p:nvSpPr>
          <p:cNvPr id="13" name="TextBox 12">
            <a:extLst>
              <a:ext uri="{FF2B5EF4-FFF2-40B4-BE49-F238E27FC236}">
                <a16:creationId xmlns:a16="http://schemas.microsoft.com/office/drawing/2014/main" id="{A27B9D48-CD2F-98C6-8EBF-03DA5E7237C3}"/>
              </a:ext>
            </a:extLst>
          </p:cNvPr>
          <p:cNvSpPr txBox="1"/>
          <p:nvPr/>
        </p:nvSpPr>
        <p:spPr>
          <a:xfrm>
            <a:off x="179137" y="1734724"/>
            <a:ext cx="11555596" cy="83099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Here we will take both transfer and cash out type of transaction as one </a:t>
            </a:r>
            <a:r>
              <a:rPr lang="en-US" altLang="ko-KR" sz="1200" dirty="0" err="1">
                <a:solidFill>
                  <a:schemeClr val="tx1">
                    <a:lumMod val="75000"/>
                    <a:lumOff val="25000"/>
                  </a:schemeClr>
                </a:solidFill>
                <a:cs typeface="Arial" pitchFamily="34" charset="0"/>
              </a:rPr>
              <a:t>dataframe</a:t>
            </a:r>
            <a:r>
              <a:rPr lang="en-US" altLang="ko-KR" sz="1200" dirty="0">
                <a:solidFill>
                  <a:schemeClr val="tx1">
                    <a:lumMod val="75000"/>
                    <a:lumOff val="25000"/>
                  </a:schemeClr>
                </a:solidFill>
                <a:cs typeface="Arial" pitchFamily="34" charset="0"/>
              </a:rPr>
              <a:t> as they both are related to each other. A fraudster use this technique where they drain the origin customer account transfer it and cash out from the system</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While looking at the </a:t>
            </a:r>
            <a:r>
              <a:rPr lang="en-US" altLang="ko-KR" sz="1200" dirty="0" err="1">
                <a:solidFill>
                  <a:schemeClr val="tx1">
                    <a:lumMod val="75000"/>
                    <a:lumOff val="25000"/>
                  </a:schemeClr>
                </a:solidFill>
                <a:cs typeface="Arial" pitchFamily="34" charset="0"/>
              </a:rPr>
              <a:t>dataframe</a:t>
            </a:r>
            <a:r>
              <a:rPr lang="en-US" altLang="ko-KR" sz="1200" dirty="0">
                <a:solidFill>
                  <a:schemeClr val="tx1">
                    <a:lumMod val="75000"/>
                    <a:lumOff val="25000"/>
                  </a:schemeClr>
                </a:solidFill>
                <a:cs typeface="Arial" pitchFamily="34" charset="0"/>
              </a:rPr>
              <a:t> above you will notice that amount is first Transfer and then Cash Out. These transactions are considered as Fraud.</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So, we will create a column where drain of origin account is seen.</a:t>
            </a:r>
            <a:endParaRPr lang="ko-KR" altLang="en-US" sz="1200" dirty="0">
              <a:solidFill>
                <a:schemeClr val="tx1">
                  <a:lumMod val="75000"/>
                  <a:lumOff val="25000"/>
                </a:schemeClr>
              </a:solidFill>
              <a:cs typeface="Arial" pitchFamily="34" charset="0"/>
            </a:endParaRPr>
          </a:p>
        </p:txBody>
      </p:sp>
      <p:pic>
        <p:nvPicPr>
          <p:cNvPr id="4" name="Picture 3">
            <a:extLst>
              <a:ext uri="{FF2B5EF4-FFF2-40B4-BE49-F238E27FC236}">
                <a16:creationId xmlns:a16="http://schemas.microsoft.com/office/drawing/2014/main" id="{CA9DE785-5102-A9D5-251C-5C70113E3F9B}"/>
              </a:ext>
            </a:extLst>
          </p:cNvPr>
          <p:cNvPicPr>
            <a:picLocks noChangeAspect="1"/>
          </p:cNvPicPr>
          <p:nvPr/>
        </p:nvPicPr>
        <p:blipFill>
          <a:blip r:embed="rId2"/>
          <a:stretch>
            <a:fillRect/>
          </a:stretch>
        </p:blipFill>
        <p:spPr>
          <a:xfrm>
            <a:off x="1167350" y="2565721"/>
            <a:ext cx="9579170" cy="2956816"/>
          </a:xfrm>
          <a:prstGeom prst="rect">
            <a:avLst/>
          </a:prstGeom>
        </p:spPr>
      </p:pic>
      <p:grpSp>
        <p:nvGrpSpPr>
          <p:cNvPr id="11" name="Group 10">
            <a:extLst>
              <a:ext uri="{FF2B5EF4-FFF2-40B4-BE49-F238E27FC236}">
                <a16:creationId xmlns:a16="http://schemas.microsoft.com/office/drawing/2014/main" id="{5B10BB41-B692-5353-2E2F-D7F509F08E97}"/>
              </a:ext>
            </a:extLst>
          </p:cNvPr>
          <p:cNvGrpSpPr/>
          <p:nvPr/>
        </p:nvGrpSpPr>
        <p:grpSpPr>
          <a:xfrm>
            <a:off x="261056" y="5566764"/>
            <a:ext cx="11698141" cy="726688"/>
            <a:chOff x="2214663" y="2204864"/>
            <a:chExt cx="785540" cy="1092114"/>
          </a:xfrm>
        </p:grpSpPr>
        <p:sp>
          <p:nvSpPr>
            <p:cNvPr id="15" name="TextBox 14">
              <a:extLst>
                <a:ext uri="{FF2B5EF4-FFF2-40B4-BE49-F238E27FC236}">
                  <a16:creationId xmlns:a16="http://schemas.microsoft.com/office/drawing/2014/main" id="{EC228A79-FF36-5736-458A-BB9ADC95D761}"/>
                </a:ext>
              </a:extLst>
            </p:cNvPr>
            <p:cNvSpPr txBox="1"/>
            <p:nvPr/>
          </p:nvSpPr>
          <p:spPr>
            <a:xfrm>
              <a:off x="2214663" y="2603158"/>
              <a:ext cx="775968" cy="693820"/>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So, we will take these transactions as fraud because they are draining the origin account balance and cashing out from the system. Same amount is being transfer and cash out.</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C371011-B6B6-2692-ED92-670D90D477B9}"/>
                </a:ext>
              </a:extLst>
            </p:cNvPr>
            <p:cNvSpPr txBox="1"/>
            <p:nvPr/>
          </p:nvSpPr>
          <p:spPr>
            <a:xfrm>
              <a:off x="2221928" y="2204864"/>
              <a:ext cx="778275" cy="198352"/>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grpSp>
      <p:sp>
        <p:nvSpPr>
          <p:cNvPr id="18" name="Rectangle 17">
            <a:extLst>
              <a:ext uri="{FF2B5EF4-FFF2-40B4-BE49-F238E27FC236}">
                <a16:creationId xmlns:a16="http://schemas.microsoft.com/office/drawing/2014/main" id="{F28BA36D-01AF-D63F-CC13-3380CEF644B9}"/>
              </a:ext>
            </a:extLst>
          </p:cNvPr>
          <p:cNvSpPr/>
          <p:nvPr/>
        </p:nvSpPr>
        <p:spPr>
          <a:xfrm>
            <a:off x="1360384" y="1010018"/>
            <a:ext cx="9564791" cy="5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837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 Extraction Condition 5</a:t>
            </a:r>
          </a:p>
        </p:txBody>
      </p:sp>
      <p:sp>
        <p:nvSpPr>
          <p:cNvPr id="16" name="TextBox 15">
            <a:extLst>
              <a:ext uri="{FF2B5EF4-FFF2-40B4-BE49-F238E27FC236}">
                <a16:creationId xmlns:a16="http://schemas.microsoft.com/office/drawing/2014/main" id="{FAC42950-2574-5A29-334E-6093CCF59F63}"/>
              </a:ext>
            </a:extLst>
          </p:cNvPr>
          <p:cNvSpPr txBox="1"/>
          <p:nvPr/>
        </p:nvSpPr>
        <p:spPr>
          <a:xfrm>
            <a:off x="1507538" y="1088393"/>
            <a:ext cx="8898795" cy="646331"/>
          </a:xfrm>
          <a:prstGeom prst="rect">
            <a:avLst/>
          </a:prstGeom>
          <a:noFill/>
        </p:spPr>
        <p:txBody>
          <a:bodyPr wrap="square" rtlCol="0">
            <a:spAutoFit/>
          </a:bodyPr>
          <a:lstStyle/>
          <a:p>
            <a:r>
              <a:rPr lang="en-US" altLang="ko-KR" sz="1200" b="1" dirty="0">
                <a:solidFill>
                  <a:schemeClr val="accent5"/>
                </a:solidFill>
                <a:cs typeface="Arial" pitchFamily="34" charset="0"/>
              </a:rPr>
              <a:t>From the transfer and cash out left </a:t>
            </a:r>
            <a:r>
              <a:rPr lang="en-US" altLang="ko-KR" sz="1200" b="1" dirty="0" err="1">
                <a:solidFill>
                  <a:schemeClr val="accent5"/>
                </a:solidFill>
                <a:cs typeface="Arial" pitchFamily="34" charset="0"/>
              </a:rPr>
              <a:t>dataframe</a:t>
            </a:r>
            <a:r>
              <a:rPr lang="en-US" altLang="ko-KR" sz="1200" b="1" dirty="0">
                <a:solidFill>
                  <a:schemeClr val="accent5"/>
                </a:solidFill>
                <a:cs typeface="Arial" pitchFamily="34" charset="0"/>
              </a:rPr>
              <a:t> we will remove those transactions were old balance </a:t>
            </a:r>
            <a:r>
              <a:rPr lang="en-US" altLang="ko-KR" sz="1200" b="1" dirty="0" err="1">
                <a:solidFill>
                  <a:schemeClr val="accent5"/>
                </a:solidFill>
                <a:cs typeface="Arial" pitchFamily="34" charset="0"/>
              </a:rPr>
              <a:t>orig</a:t>
            </a:r>
            <a:r>
              <a:rPr lang="en-US" altLang="ko-KR" sz="1200" b="1" dirty="0">
                <a:solidFill>
                  <a:schemeClr val="accent5"/>
                </a:solidFill>
                <a:cs typeface="Arial" pitchFamily="34" charset="0"/>
              </a:rPr>
              <a:t> is less than amount as those are considered as not fraud because origin account balance is less not able to transfer the amount rest we will check for fraud.</a:t>
            </a:r>
          </a:p>
        </p:txBody>
      </p:sp>
      <p:sp>
        <p:nvSpPr>
          <p:cNvPr id="13" name="TextBox 12">
            <a:extLst>
              <a:ext uri="{FF2B5EF4-FFF2-40B4-BE49-F238E27FC236}">
                <a16:creationId xmlns:a16="http://schemas.microsoft.com/office/drawing/2014/main" id="{A27B9D48-CD2F-98C6-8EBF-03DA5E7237C3}"/>
              </a:ext>
            </a:extLst>
          </p:cNvPr>
          <p:cNvSpPr txBox="1"/>
          <p:nvPr/>
        </p:nvSpPr>
        <p:spPr>
          <a:xfrm>
            <a:off x="179137" y="1734724"/>
            <a:ext cx="11555596" cy="46166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Now, we will remove those transactions where old balance origin is less than amount as those are considered as not fraud because origin account balance is less not able to transfer the amount. Rest we will check for fraud.</a:t>
            </a:r>
            <a:endParaRPr lang="ko-KR" altLang="en-US" sz="1200" dirty="0">
              <a:solidFill>
                <a:schemeClr val="tx1">
                  <a:lumMod val="75000"/>
                  <a:lumOff val="25000"/>
                </a:schemeClr>
              </a:solidFill>
              <a:cs typeface="Arial" pitchFamily="34" charset="0"/>
            </a:endParaRPr>
          </a:p>
        </p:txBody>
      </p:sp>
      <p:grpSp>
        <p:nvGrpSpPr>
          <p:cNvPr id="11" name="Group 10">
            <a:extLst>
              <a:ext uri="{FF2B5EF4-FFF2-40B4-BE49-F238E27FC236}">
                <a16:creationId xmlns:a16="http://schemas.microsoft.com/office/drawing/2014/main" id="{5B10BB41-B692-5353-2E2F-D7F509F08E97}"/>
              </a:ext>
            </a:extLst>
          </p:cNvPr>
          <p:cNvGrpSpPr/>
          <p:nvPr/>
        </p:nvGrpSpPr>
        <p:grpSpPr>
          <a:xfrm>
            <a:off x="261056" y="5566764"/>
            <a:ext cx="11698141" cy="726688"/>
            <a:chOff x="2214663" y="2204864"/>
            <a:chExt cx="785540" cy="1092114"/>
          </a:xfrm>
        </p:grpSpPr>
        <p:sp>
          <p:nvSpPr>
            <p:cNvPr id="15" name="TextBox 14">
              <a:extLst>
                <a:ext uri="{FF2B5EF4-FFF2-40B4-BE49-F238E27FC236}">
                  <a16:creationId xmlns:a16="http://schemas.microsoft.com/office/drawing/2014/main" id="{EC228A79-FF36-5736-458A-BB9ADC95D761}"/>
                </a:ext>
              </a:extLst>
            </p:cNvPr>
            <p:cNvSpPr txBox="1"/>
            <p:nvPr/>
          </p:nvSpPr>
          <p:spPr>
            <a:xfrm>
              <a:off x="2214663" y="2603158"/>
              <a:ext cx="775968" cy="693820"/>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Here, we have removed those transactions where old balance origin is less than amount as those are considered as not fraud because origin account balance is less not able to transfer the amount.</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C371011-B6B6-2692-ED92-670D90D477B9}"/>
                </a:ext>
              </a:extLst>
            </p:cNvPr>
            <p:cNvSpPr txBox="1"/>
            <p:nvPr/>
          </p:nvSpPr>
          <p:spPr>
            <a:xfrm>
              <a:off x="2221928" y="2204864"/>
              <a:ext cx="778275" cy="198352"/>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grpSp>
      <p:pic>
        <p:nvPicPr>
          <p:cNvPr id="5" name="Picture 4">
            <a:extLst>
              <a:ext uri="{FF2B5EF4-FFF2-40B4-BE49-F238E27FC236}">
                <a16:creationId xmlns:a16="http://schemas.microsoft.com/office/drawing/2014/main" id="{594B6623-D879-D220-BBD9-2B6DED28C95F}"/>
              </a:ext>
            </a:extLst>
          </p:cNvPr>
          <p:cNvPicPr>
            <a:picLocks noChangeAspect="1"/>
          </p:cNvPicPr>
          <p:nvPr/>
        </p:nvPicPr>
        <p:blipFill>
          <a:blip r:embed="rId2"/>
          <a:stretch>
            <a:fillRect/>
          </a:stretch>
        </p:blipFill>
        <p:spPr>
          <a:xfrm>
            <a:off x="369245" y="2196389"/>
            <a:ext cx="2171888" cy="594412"/>
          </a:xfrm>
          <a:prstGeom prst="rect">
            <a:avLst/>
          </a:prstGeom>
        </p:spPr>
      </p:pic>
      <p:pic>
        <p:nvPicPr>
          <p:cNvPr id="7" name="Picture 6">
            <a:extLst>
              <a:ext uri="{FF2B5EF4-FFF2-40B4-BE49-F238E27FC236}">
                <a16:creationId xmlns:a16="http://schemas.microsoft.com/office/drawing/2014/main" id="{17CFF3AA-607F-B118-E178-4BD060C3B5D5}"/>
              </a:ext>
            </a:extLst>
          </p:cNvPr>
          <p:cNvPicPr>
            <a:picLocks noChangeAspect="1"/>
          </p:cNvPicPr>
          <p:nvPr/>
        </p:nvPicPr>
        <p:blipFill>
          <a:blip r:embed="rId3"/>
          <a:stretch>
            <a:fillRect/>
          </a:stretch>
        </p:blipFill>
        <p:spPr>
          <a:xfrm>
            <a:off x="2237482" y="2112904"/>
            <a:ext cx="9579170" cy="3124471"/>
          </a:xfrm>
          <a:prstGeom prst="rect">
            <a:avLst/>
          </a:prstGeom>
        </p:spPr>
      </p:pic>
      <p:sp>
        <p:nvSpPr>
          <p:cNvPr id="14" name="Rectangle 13">
            <a:extLst>
              <a:ext uri="{FF2B5EF4-FFF2-40B4-BE49-F238E27FC236}">
                <a16:creationId xmlns:a16="http://schemas.microsoft.com/office/drawing/2014/main" id="{32A5FF27-9F0D-ED4B-A486-477716E383CB}"/>
              </a:ext>
            </a:extLst>
          </p:cNvPr>
          <p:cNvSpPr/>
          <p:nvPr/>
        </p:nvSpPr>
        <p:spPr>
          <a:xfrm>
            <a:off x="1360384" y="1010018"/>
            <a:ext cx="9564791" cy="5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3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b="1" dirty="0"/>
              <a:t>TABLE OF CONTENTS</a:t>
            </a:r>
          </a:p>
        </p:txBody>
      </p:sp>
      <p:sp>
        <p:nvSpPr>
          <p:cNvPr id="39" name="Freeform: Shape 38">
            <a:extLst>
              <a:ext uri="{FF2B5EF4-FFF2-40B4-BE49-F238E27FC236}">
                <a16:creationId xmlns:a16="http://schemas.microsoft.com/office/drawing/2014/main" id="{C7ECFC70-96E1-4AE1-8FE0-452F19DD4B7B}"/>
              </a:ext>
            </a:extLst>
          </p:cNvPr>
          <p:cNvSpPr/>
          <p:nvPr/>
        </p:nvSpPr>
        <p:spPr>
          <a:xfrm rot="17102282" flipH="1">
            <a:off x="1265517" y="2870062"/>
            <a:ext cx="2105291" cy="1599832"/>
          </a:xfrm>
          <a:custGeom>
            <a:avLst/>
            <a:gdLst>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910" h="2113909">
                <a:moveTo>
                  <a:pt x="127534" y="1986375"/>
                </a:moveTo>
                <a:cubicBezTo>
                  <a:pt x="206331" y="2065172"/>
                  <a:pt x="315189" y="2113909"/>
                  <a:pt x="435429" y="2113909"/>
                </a:cubicBezTo>
                <a:cubicBezTo>
                  <a:pt x="675910" y="2113909"/>
                  <a:pt x="870858" y="1918961"/>
                  <a:pt x="870858" y="1678480"/>
                </a:cubicBezTo>
                <a:cubicBezTo>
                  <a:pt x="870858" y="1577172"/>
                  <a:pt x="885226" y="1475863"/>
                  <a:pt x="913964" y="1374555"/>
                </a:cubicBezTo>
                <a:lnTo>
                  <a:pt x="942229" y="1294839"/>
                </a:lnTo>
                <a:cubicBezTo>
                  <a:pt x="1044503" y="1136603"/>
                  <a:pt x="1154407" y="1036872"/>
                  <a:pt x="1294837" y="942230"/>
                </a:cubicBezTo>
                <a:lnTo>
                  <a:pt x="1374556" y="913964"/>
                </a:lnTo>
                <a:cubicBezTo>
                  <a:pt x="1475864" y="885227"/>
                  <a:pt x="1577172" y="870859"/>
                  <a:pt x="1678481" y="870859"/>
                </a:cubicBezTo>
                <a:cubicBezTo>
                  <a:pt x="1918962" y="870859"/>
                  <a:pt x="2113910" y="675911"/>
                  <a:pt x="2113910" y="435429"/>
                </a:cubicBezTo>
                <a:cubicBezTo>
                  <a:pt x="2113910" y="194948"/>
                  <a:pt x="1918962" y="0"/>
                  <a:pt x="1678481" y="0"/>
                </a:cubicBezTo>
                <a:cubicBezTo>
                  <a:pt x="1438000" y="0"/>
                  <a:pt x="1243052" y="194948"/>
                  <a:pt x="1243052" y="435429"/>
                </a:cubicBezTo>
                <a:cubicBezTo>
                  <a:pt x="1243052" y="536738"/>
                  <a:pt x="1228684" y="638046"/>
                  <a:pt x="1199947" y="739355"/>
                </a:cubicBezTo>
                <a:lnTo>
                  <a:pt x="1171682" y="819068"/>
                </a:lnTo>
                <a:cubicBezTo>
                  <a:pt x="1082126" y="959499"/>
                  <a:pt x="969676" y="1082124"/>
                  <a:pt x="819070" y="1171680"/>
                </a:cubicBezTo>
                <a:lnTo>
                  <a:pt x="739354" y="1199946"/>
                </a:lnTo>
                <a:cubicBezTo>
                  <a:pt x="638046" y="1228683"/>
                  <a:pt x="536737" y="1243051"/>
                  <a:pt x="435429" y="1243051"/>
                </a:cubicBezTo>
                <a:cubicBezTo>
                  <a:pt x="194948" y="1243051"/>
                  <a:pt x="0" y="1437999"/>
                  <a:pt x="0" y="1678480"/>
                </a:cubicBezTo>
                <a:cubicBezTo>
                  <a:pt x="0" y="1798720"/>
                  <a:pt x="48737" y="1907578"/>
                  <a:pt x="127534" y="1986375"/>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BAB19F0E-AA28-4142-901B-D94A4DF18800}"/>
              </a:ext>
            </a:extLst>
          </p:cNvPr>
          <p:cNvSpPr/>
          <p:nvPr/>
        </p:nvSpPr>
        <p:spPr>
          <a:xfrm rot="4497718">
            <a:off x="2548431" y="2883736"/>
            <a:ext cx="2105291" cy="1599832"/>
          </a:xfrm>
          <a:custGeom>
            <a:avLst/>
            <a:gdLst>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910" h="2113909">
                <a:moveTo>
                  <a:pt x="127534" y="1986375"/>
                </a:moveTo>
                <a:cubicBezTo>
                  <a:pt x="206331" y="2065172"/>
                  <a:pt x="315189" y="2113909"/>
                  <a:pt x="435429" y="2113909"/>
                </a:cubicBezTo>
                <a:cubicBezTo>
                  <a:pt x="675910" y="2113909"/>
                  <a:pt x="870858" y="1918961"/>
                  <a:pt x="870858" y="1678480"/>
                </a:cubicBezTo>
                <a:cubicBezTo>
                  <a:pt x="870858" y="1577172"/>
                  <a:pt x="885226" y="1475863"/>
                  <a:pt x="913964" y="1374555"/>
                </a:cubicBezTo>
                <a:lnTo>
                  <a:pt x="942229" y="1294839"/>
                </a:lnTo>
                <a:cubicBezTo>
                  <a:pt x="1044503" y="1136603"/>
                  <a:pt x="1154407" y="1036872"/>
                  <a:pt x="1294837" y="942230"/>
                </a:cubicBezTo>
                <a:lnTo>
                  <a:pt x="1374556" y="913964"/>
                </a:lnTo>
                <a:cubicBezTo>
                  <a:pt x="1475864" y="885227"/>
                  <a:pt x="1577172" y="870859"/>
                  <a:pt x="1678481" y="870859"/>
                </a:cubicBezTo>
                <a:cubicBezTo>
                  <a:pt x="1918962" y="870859"/>
                  <a:pt x="2113910" y="675911"/>
                  <a:pt x="2113910" y="435429"/>
                </a:cubicBezTo>
                <a:cubicBezTo>
                  <a:pt x="2113910" y="194948"/>
                  <a:pt x="1918962" y="0"/>
                  <a:pt x="1678481" y="0"/>
                </a:cubicBezTo>
                <a:cubicBezTo>
                  <a:pt x="1438000" y="0"/>
                  <a:pt x="1243052" y="194948"/>
                  <a:pt x="1243052" y="435429"/>
                </a:cubicBezTo>
                <a:cubicBezTo>
                  <a:pt x="1243052" y="536738"/>
                  <a:pt x="1228684" y="638046"/>
                  <a:pt x="1199947" y="739355"/>
                </a:cubicBezTo>
                <a:lnTo>
                  <a:pt x="1171682" y="819068"/>
                </a:lnTo>
                <a:cubicBezTo>
                  <a:pt x="1082126" y="959499"/>
                  <a:pt x="969676" y="1082124"/>
                  <a:pt x="819070" y="1171680"/>
                </a:cubicBezTo>
                <a:lnTo>
                  <a:pt x="739354" y="1199946"/>
                </a:lnTo>
                <a:cubicBezTo>
                  <a:pt x="638046" y="1228683"/>
                  <a:pt x="536737" y="1243051"/>
                  <a:pt x="435429" y="1243051"/>
                </a:cubicBezTo>
                <a:cubicBezTo>
                  <a:pt x="194948" y="1243051"/>
                  <a:pt x="0" y="1437999"/>
                  <a:pt x="0" y="1678480"/>
                </a:cubicBezTo>
                <a:cubicBezTo>
                  <a:pt x="0" y="1798720"/>
                  <a:pt x="48737" y="1907578"/>
                  <a:pt x="127534" y="1986375"/>
                </a:cubicBezTo>
                <a:close/>
              </a:path>
            </a:pathLst>
          </a:cu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74A0A527-5BEF-4F64-AB2E-C6E7B57A7AFF}"/>
              </a:ext>
            </a:extLst>
          </p:cNvPr>
          <p:cNvSpPr/>
          <p:nvPr/>
        </p:nvSpPr>
        <p:spPr>
          <a:xfrm rot="17102282" flipH="1">
            <a:off x="3841081" y="2828968"/>
            <a:ext cx="2105291" cy="1599832"/>
          </a:xfrm>
          <a:custGeom>
            <a:avLst/>
            <a:gdLst>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910" h="2113909">
                <a:moveTo>
                  <a:pt x="127534" y="1986375"/>
                </a:moveTo>
                <a:cubicBezTo>
                  <a:pt x="206331" y="2065172"/>
                  <a:pt x="315189" y="2113909"/>
                  <a:pt x="435429" y="2113909"/>
                </a:cubicBezTo>
                <a:cubicBezTo>
                  <a:pt x="675910" y="2113909"/>
                  <a:pt x="870858" y="1918961"/>
                  <a:pt x="870858" y="1678480"/>
                </a:cubicBezTo>
                <a:cubicBezTo>
                  <a:pt x="870858" y="1577172"/>
                  <a:pt x="885226" y="1475863"/>
                  <a:pt x="913964" y="1374555"/>
                </a:cubicBezTo>
                <a:lnTo>
                  <a:pt x="942229" y="1294839"/>
                </a:lnTo>
                <a:cubicBezTo>
                  <a:pt x="1044503" y="1136603"/>
                  <a:pt x="1154407" y="1036872"/>
                  <a:pt x="1294837" y="942230"/>
                </a:cubicBezTo>
                <a:lnTo>
                  <a:pt x="1374556" y="913964"/>
                </a:lnTo>
                <a:cubicBezTo>
                  <a:pt x="1475864" y="885227"/>
                  <a:pt x="1577172" y="870859"/>
                  <a:pt x="1678481" y="870859"/>
                </a:cubicBezTo>
                <a:cubicBezTo>
                  <a:pt x="1918962" y="870859"/>
                  <a:pt x="2113910" y="675911"/>
                  <a:pt x="2113910" y="435429"/>
                </a:cubicBezTo>
                <a:cubicBezTo>
                  <a:pt x="2113910" y="194948"/>
                  <a:pt x="1918962" y="0"/>
                  <a:pt x="1678481" y="0"/>
                </a:cubicBezTo>
                <a:cubicBezTo>
                  <a:pt x="1438000" y="0"/>
                  <a:pt x="1243052" y="194948"/>
                  <a:pt x="1243052" y="435429"/>
                </a:cubicBezTo>
                <a:cubicBezTo>
                  <a:pt x="1243052" y="536738"/>
                  <a:pt x="1228684" y="638046"/>
                  <a:pt x="1199947" y="739355"/>
                </a:cubicBezTo>
                <a:lnTo>
                  <a:pt x="1171682" y="819068"/>
                </a:lnTo>
                <a:cubicBezTo>
                  <a:pt x="1082126" y="959499"/>
                  <a:pt x="969676" y="1082124"/>
                  <a:pt x="819070" y="1171680"/>
                </a:cubicBezTo>
                <a:lnTo>
                  <a:pt x="739354" y="1199946"/>
                </a:lnTo>
                <a:cubicBezTo>
                  <a:pt x="638046" y="1228683"/>
                  <a:pt x="536737" y="1243051"/>
                  <a:pt x="435429" y="1243051"/>
                </a:cubicBezTo>
                <a:cubicBezTo>
                  <a:pt x="194948" y="1243051"/>
                  <a:pt x="0" y="1437999"/>
                  <a:pt x="0" y="1678480"/>
                </a:cubicBezTo>
                <a:cubicBezTo>
                  <a:pt x="0" y="1798720"/>
                  <a:pt x="48737" y="1907578"/>
                  <a:pt x="127534" y="1986375"/>
                </a:cubicBez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3AC60782-7F76-47A8-AE4E-E9A13FCB7F5A}"/>
              </a:ext>
            </a:extLst>
          </p:cNvPr>
          <p:cNvSpPr/>
          <p:nvPr/>
        </p:nvSpPr>
        <p:spPr>
          <a:xfrm rot="4497718">
            <a:off x="5115041" y="2870063"/>
            <a:ext cx="2105291" cy="1599832"/>
          </a:xfrm>
          <a:custGeom>
            <a:avLst/>
            <a:gdLst>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910" h="2113909">
                <a:moveTo>
                  <a:pt x="127534" y="1986375"/>
                </a:moveTo>
                <a:cubicBezTo>
                  <a:pt x="206331" y="2065172"/>
                  <a:pt x="315189" y="2113909"/>
                  <a:pt x="435429" y="2113909"/>
                </a:cubicBezTo>
                <a:cubicBezTo>
                  <a:pt x="675910" y="2113909"/>
                  <a:pt x="870858" y="1918961"/>
                  <a:pt x="870858" y="1678480"/>
                </a:cubicBezTo>
                <a:cubicBezTo>
                  <a:pt x="870858" y="1577172"/>
                  <a:pt x="885226" y="1475863"/>
                  <a:pt x="913964" y="1374555"/>
                </a:cubicBezTo>
                <a:lnTo>
                  <a:pt x="942229" y="1294839"/>
                </a:lnTo>
                <a:cubicBezTo>
                  <a:pt x="1044503" y="1136603"/>
                  <a:pt x="1154407" y="1036872"/>
                  <a:pt x="1294837" y="942230"/>
                </a:cubicBezTo>
                <a:lnTo>
                  <a:pt x="1374556" y="913964"/>
                </a:lnTo>
                <a:cubicBezTo>
                  <a:pt x="1475864" y="885227"/>
                  <a:pt x="1577172" y="870859"/>
                  <a:pt x="1678481" y="870859"/>
                </a:cubicBezTo>
                <a:cubicBezTo>
                  <a:pt x="1918962" y="870859"/>
                  <a:pt x="2113910" y="675911"/>
                  <a:pt x="2113910" y="435429"/>
                </a:cubicBezTo>
                <a:cubicBezTo>
                  <a:pt x="2113910" y="194948"/>
                  <a:pt x="1918962" y="0"/>
                  <a:pt x="1678481" y="0"/>
                </a:cubicBezTo>
                <a:cubicBezTo>
                  <a:pt x="1438000" y="0"/>
                  <a:pt x="1243052" y="194948"/>
                  <a:pt x="1243052" y="435429"/>
                </a:cubicBezTo>
                <a:cubicBezTo>
                  <a:pt x="1243052" y="536738"/>
                  <a:pt x="1228684" y="638046"/>
                  <a:pt x="1199947" y="739355"/>
                </a:cubicBezTo>
                <a:lnTo>
                  <a:pt x="1171682" y="819068"/>
                </a:lnTo>
                <a:cubicBezTo>
                  <a:pt x="1082126" y="959499"/>
                  <a:pt x="969676" y="1082124"/>
                  <a:pt x="819070" y="1171680"/>
                </a:cubicBezTo>
                <a:lnTo>
                  <a:pt x="739354" y="1199946"/>
                </a:lnTo>
                <a:cubicBezTo>
                  <a:pt x="638046" y="1228683"/>
                  <a:pt x="536737" y="1243051"/>
                  <a:pt x="435429" y="1243051"/>
                </a:cubicBezTo>
                <a:cubicBezTo>
                  <a:pt x="194948" y="1243051"/>
                  <a:pt x="0" y="1437999"/>
                  <a:pt x="0" y="1678480"/>
                </a:cubicBezTo>
                <a:cubicBezTo>
                  <a:pt x="0" y="1798720"/>
                  <a:pt x="48737" y="1907578"/>
                  <a:pt x="127534" y="1986375"/>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654AC912-AE71-4AB9-8F62-8C171E9B25B8}"/>
              </a:ext>
            </a:extLst>
          </p:cNvPr>
          <p:cNvSpPr/>
          <p:nvPr/>
        </p:nvSpPr>
        <p:spPr>
          <a:xfrm rot="17102282" flipH="1">
            <a:off x="6395007" y="2845475"/>
            <a:ext cx="2105291" cy="1599832"/>
          </a:xfrm>
          <a:custGeom>
            <a:avLst/>
            <a:gdLst>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910" h="2113909">
                <a:moveTo>
                  <a:pt x="127534" y="1986375"/>
                </a:moveTo>
                <a:cubicBezTo>
                  <a:pt x="206331" y="2065172"/>
                  <a:pt x="315189" y="2113909"/>
                  <a:pt x="435429" y="2113909"/>
                </a:cubicBezTo>
                <a:cubicBezTo>
                  <a:pt x="675910" y="2113909"/>
                  <a:pt x="870858" y="1918961"/>
                  <a:pt x="870858" y="1678480"/>
                </a:cubicBezTo>
                <a:cubicBezTo>
                  <a:pt x="870858" y="1577172"/>
                  <a:pt x="885226" y="1475863"/>
                  <a:pt x="913964" y="1374555"/>
                </a:cubicBezTo>
                <a:lnTo>
                  <a:pt x="942229" y="1294839"/>
                </a:lnTo>
                <a:cubicBezTo>
                  <a:pt x="1044503" y="1136603"/>
                  <a:pt x="1154407" y="1036872"/>
                  <a:pt x="1294837" y="942230"/>
                </a:cubicBezTo>
                <a:lnTo>
                  <a:pt x="1374556" y="913964"/>
                </a:lnTo>
                <a:cubicBezTo>
                  <a:pt x="1475864" y="885227"/>
                  <a:pt x="1577172" y="870859"/>
                  <a:pt x="1678481" y="870859"/>
                </a:cubicBezTo>
                <a:cubicBezTo>
                  <a:pt x="1918962" y="870859"/>
                  <a:pt x="2113910" y="675911"/>
                  <a:pt x="2113910" y="435429"/>
                </a:cubicBezTo>
                <a:cubicBezTo>
                  <a:pt x="2113910" y="194948"/>
                  <a:pt x="1918962" y="0"/>
                  <a:pt x="1678481" y="0"/>
                </a:cubicBezTo>
                <a:cubicBezTo>
                  <a:pt x="1438000" y="0"/>
                  <a:pt x="1243052" y="194948"/>
                  <a:pt x="1243052" y="435429"/>
                </a:cubicBezTo>
                <a:cubicBezTo>
                  <a:pt x="1243052" y="536738"/>
                  <a:pt x="1228684" y="638046"/>
                  <a:pt x="1199947" y="739355"/>
                </a:cubicBezTo>
                <a:lnTo>
                  <a:pt x="1171682" y="819068"/>
                </a:lnTo>
                <a:cubicBezTo>
                  <a:pt x="1082126" y="959499"/>
                  <a:pt x="969676" y="1082124"/>
                  <a:pt x="819070" y="1171680"/>
                </a:cubicBezTo>
                <a:lnTo>
                  <a:pt x="739354" y="1199946"/>
                </a:lnTo>
                <a:cubicBezTo>
                  <a:pt x="638046" y="1228683"/>
                  <a:pt x="536737" y="1243051"/>
                  <a:pt x="435429" y="1243051"/>
                </a:cubicBezTo>
                <a:cubicBezTo>
                  <a:pt x="194948" y="1243051"/>
                  <a:pt x="0" y="1437999"/>
                  <a:pt x="0" y="1678480"/>
                </a:cubicBezTo>
                <a:cubicBezTo>
                  <a:pt x="0" y="1798720"/>
                  <a:pt x="48737" y="1907578"/>
                  <a:pt x="127534" y="1986375"/>
                </a:cubicBezTo>
                <a:close/>
              </a:path>
            </a:pathLst>
          </a:cu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06F0EB48-2586-42B0-8F9A-5AD26382FB32}"/>
              </a:ext>
            </a:extLst>
          </p:cNvPr>
          <p:cNvSpPr/>
          <p:nvPr/>
        </p:nvSpPr>
        <p:spPr>
          <a:xfrm rot="4497718">
            <a:off x="7670211" y="2909103"/>
            <a:ext cx="2105291" cy="1599832"/>
          </a:xfrm>
          <a:custGeom>
            <a:avLst/>
            <a:gdLst>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910" h="2113909">
                <a:moveTo>
                  <a:pt x="127534" y="1986375"/>
                </a:moveTo>
                <a:cubicBezTo>
                  <a:pt x="206331" y="2065172"/>
                  <a:pt x="315189" y="2113909"/>
                  <a:pt x="435429" y="2113909"/>
                </a:cubicBezTo>
                <a:cubicBezTo>
                  <a:pt x="675910" y="2113909"/>
                  <a:pt x="870858" y="1918961"/>
                  <a:pt x="870858" y="1678480"/>
                </a:cubicBezTo>
                <a:cubicBezTo>
                  <a:pt x="870858" y="1577172"/>
                  <a:pt x="885226" y="1475863"/>
                  <a:pt x="913964" y="1374555"/>
                </a:cubicBezTo>
                <a:lnTo>
                  <a:pt x="942229" y="1294839"/>
                </a:lnTo>
                <a:cubicBezTo>
                  <a:pt x="1044503" y="1136603"/>
                  <a:pt x="1154407" y="1036872"/>
                  <a:pt x="1294837" y="942230"/>
                </a:cubicBezTo>
                <a:lnTo>
                  <a:pt x="1374556" y="913964"/>
                </a:lnTo>
                <a:cubicBezTo>
                  <a:pt x="1475864" y="885227"/>
                  <a:pt x="1577172" y="870859"/>
                  <a:pt x="1678481" y="870859"/>
                </a:cubicBezTo>
                <a:cubicBezTo>
                  <a:pt x="1918962" y="870859"/>
                  <a:pt x="2113910" y="675911"/>
                  <a:pt x="2113910" y="435429"/>
                </a:cubicBezTo>
                <a:cubicBezTo>
                  <a:pt x="2113910" y="194948"/>
                  <a:pt x="1918962" y="0"/>
                  <a:pt x="1678481" y="0"/>
                </a:cubicBezTo>
                <a:cubicBezTo>
                  <a:pt x="1438000" y="0"/>
                  <a:pt x="1243052" y="194948"/>
                  <a:pt x="1243052" y="435429"/>
                </a:cubicBezTo>
                <a:cubicBezTo>
                  <a:pt x="1243052" y="536738"/>
                  <a:pt x="1228684" y="638046"/>
                  <a:pt x="1199947" y="739355"/>
                </a:cubicBezTo>
                <a:lnTo>
                  <a:pt x="1171682" y="819068"/>
                </a:lnTo>
                <a:cubicBezTo>
                  <a:pt x="1082126" y="959499"/>
                  <a:pt x="969676" y="1082124"/>
                  <a:pt x="819070" y="1171680"/>
                </a:cubicBezTo>
                <a:lnTo>
                  <a:pt x="739354" y="1199946"/>
                </a:lnTo>
                <a:cubicBezTo>
                  <a:pt x="638046" y="1228683"/>
                  <a:pt x="536737" y="1243051"/>
                  <a:pt x="435429" y="1243051"/>
                </a:cubicBezTo>
                <a:cubicBezTo>
                  <a:pt x="194948" y="1243051"/>
                  <a:pt x="0" y="1437999"/>
                  <a:pt x="0" y="1678480"/>
                </a:cubicBezTo>
                <a:cubicBezTo>
                  <a:pt x="0" y="1798720"/>
                  <a:pt x="48737" y="1907578"/>
                  <a:pt x="127534" y="1986375"/>
                </a:cubicBezTo>
                <a:close/>
              </a:path>
            </a:pathLst>
          </a:cu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6" name="Group 17">
            <a:extLst>
              <a:ext uri="{FF2B5EF4-FFF2-40B4-BE49-F238E27FC236}">
                <a16:creationId xmlns:a16="http://schemas.microsoft.com/office/drawing/2014/main" id="{426D4023-21C6-4B2E-B425-F698266F1EB0}"/>
              </a:ext>
            </a:extLst>
          </p:cNvPr>
          <p:cNvGrpSpPr/>
          <p:nvPr/>
        </p:nvGrpSpPr>
        <p:grpSpPr>
          <a:xfrm>
            <a:off x="2018745" y="1572323"/>
            <a:ext cx="2155469" cy="886828"/>
            <a:chOff x="7119339" y="3242711"/>
            <a:chExt cx="1550267" cy="926732"/>
          </a:xfrm>
        </p:grpSpPr>
        <p:sp>
          <p:nvSpPr>
            <p:cNvPr id="68" name="TextBox 67">
              <a:extLst>
                <a:ext uri="{FF2B5EF4-FFF2-40B4-BE49-F238E27FC236}">
                  <a16:creationId xmlns:a16="http://schemas.microsoft.com/office/drawing/2014/main" id="{5B1F9127-BCD5-4E5B-9444-4C7801EFA721}"/>
                </a:ext>
              </a:extLst>
            </p:cNvPr>
            <p:cNvSpPr txBox="1"/>
            <p:nvPr/>
          </p:nvSpPr>
          <p:spPr>
            <a:xfrm>
              <a:off x="7119339" y="3242711"/>
              <a:ext cx="1550267" cy="52322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Fraudulent &amp; Business Understanding</a:t>
              </a:r>
            </a:p>
          </p:txBody>
        </p:sp>
        <p:sp>
          <p:nvSpPr>
            <p:cNvPr id="69" name="TextBox 68">
              <a:extLst>
                <a:ext uri="{FF2B5EF4-FFF2-40B4-BE49-F238E27FC236}">
                  <a16:creationId xmlns:a16="http://schemas.microsoft.com/office/drawing/2014/main" id="{4CA2B8AD-E6CF-4135-8609-82F6D0BBD639}"/>
                </a:ext>
              </a:extLst>
            </p:cNvPr>
            <p:cNvSpPr txBox="1"/>
            <p:nvPr/>
          </p:nvSpPr>
          <p:spPr>
            <a:xfrm>
              <a:off x="7119339" y="3707778"/>
              <a:ext cx="1550267"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Data </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Business Objective </a:t>
              </a:r>
              <a:endParaRPr lang="ko-KR" altLang="en-US" sz="1200" dirty="0">
                <a:solidFill>
                  <a:schemeClr val="tx1">
                    <a:lumMod val="75000"/>
                    <a:lumOff val="25000"/>
                  </a:schemeClr>
                </a:solidFill>
                <a:cs typeface="Arial" pitchFamily="34" charset="0"/>
              </a:endParaRPr>
            </a:p>
          </p:txBody>
        </p:sp>
      </p:grpSp>
      <p:sp>
        <p:nvSpPr>
          <p:cNvPr id="67" name="TextBox 66">
            <a:extLst>
              <a:ext uri="{FF2B5EF4-FFF2-40B4-BE49-F238E27FC236}">
                <a16:creationId xmlns:a16="http://schemas.microsoft.com/office/drawing/2014/main" id="{A20E694B-7A36-48A9-99D1-7E680DB4C94E}"/>
              </a:ext>
            </a:extLst>
          </p:cNvPr>
          <p:cNvSpPr txBox="1"/>
          <p:nvPr/>
        </p:nvSpPr>
        <p:spPr>
          <a:xfrm>
            <a:off x="2466942" y="3823692"/>
            <a:ext cx="792484" cy="400110"/>
          </a:xfrm>
          <a:prstGeom prst="rect">
            <a:avLst/>
          </a:prstGeom>
          <a:noFill/>
        </p:spPr>
        <p:txBody>
          <a:bodyPr wrap="square" rtlCol="0" anchor="ctr">
            <a:spAutoFit/>
          </a:bodyPr>
          <a:lstStyle/>
          <a:p>
            <a:pPr algn="ctr"/>
            <a:r>
              <a:rPr lang="en-US" altLang="ko-KR" sz="2000" b="1" dirty="0">
                <a:solidFill>
                  <a:schemeClr val="accent2"/>
                </a:solidFill>
                <a:cs typeface="Arial" pitchFamily="34" charset="0"/>
              </a:rPr>
              <a:t>- 01 -</a:t>
            </a:r>
            <a:endParaRPr lang="ko-KR" altLang="en-US" sz="2000" b="1" dirty="0">
              <a:solidFill>
                <a:schemeClr val="accent2"/>
              </a:solidFill>
              <a:cs typeface="Arial" pitchFamily="34" charset="0"/>
            </a:endParaRPr>
          </a:p>
        </p:txBody>
      </p:sp>
      <p:grpSp>
        <p:nvGrpSpPr>
          <p:cNvPr id="62" name="Group 17">
            <a:extLst>
              <a:ext uri="{FF2B5EF4-FFF2-40B4-BE49-F238E27FC236}">
                <a16:creationId xmlns:a16="http://schemas.microsoft.com/office/drawing/2014/main" id="{CB019C83-7B48-4355-9A37-27C1B6E10140}"/>
              </a:ext>
            </a:extLst>
          </p:cNvPr>
          <p:cNvGrpSpPr/>
          <p:nvPr/>
        </p:nvGrpSpPr>
        <p:grpSpPr>
          <a:xfrm>
            <a:off x="4726496" y="1575981"/>
            <a:ext cx="1781879" cy="862974"/>
            <a:chOff x="7119339" y="3350432"/>
            <a:chExt cx="1550267" cy="901805"/>
          </a:xfrm>
        </p:grpSpPr>
        <p:sp>
          <p:nvSpPr>
            <p:cNvPr id="64" name="TextBox 63">
              <a:extLst>
                <a:ext uri="{FF2B5EF4-FFF2-40B4-BE49-F238E27FC236}">
                  <a16:creationId xmlns:a16="http://schemas.microsoft.com/office/drawing/2014/main" id="{87763A43-83F3-4A88-BD50-E8991A289C49}"/>
                </a:ext>
              </a:extLst>
            </p:cNvPr>
            <p:cNvSpPr txBox="1"/>
            <p:nvPr/>
          </p:nvSpPr>
          <p:spPr>
            <a:xfrm>
              <a:off x="7119339" y="3350432"/>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Data Processing</a:t>
              </a:r>
            </a:p>
          </p:txBody>
        </p:sp>
        <p:sp>
          <p:nvSpPr>
            <p:cNvPr id="65" name="TextBox 64">
              <a:extLst>
                <a:ext uri="{FF2B5EF4-FFF2-40B4-BE49-F238E27FC236}">
                  <a16:creationId xmlns:a16="http://schemas.microsoft.com/office/drawing/2014/main" id="{62FF8C08-6453-4F82-B6F0-743B4C0323CC}"/>
                </a:ext>
              </a:extLst>
            </p:cNvPr>
            <p:cNvSpPr txBox="1"/>
            <p:nvPr/>
          </p:nvSpPr>
          <p:spPr>
            <a:xfrm>
              <a:off x="7119339" y="3605906"/>
              <a:ext cx="155026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Exploratory Data Analysis, Feature Selection,</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Data Splitting</a:t>
              </a:r>
            </a:p>
          </p:txBody>
        </p:sp>
      </p:grpSp>
      <p:sp>
        <p:nvSpPr>
          <p:cNvPr id="63" name="TextBox 62">
            <a:extLst>
              <a:ext uri="{FF2B5EF4-FFF2-40B4-BE49-F238E27FC236}">
                <a16:creationId xmlns:a16="http://schemas.microsoft.com/office/drawing/2014/main" id="{4343B7CE-BEB2-4D86-ABEB-49DA41403181}"/>
              </a:ext>
            </a:extLst>
          </p:cNvPr>
          <p:cNvSpPr txBox="1"/>
          <p:nvPr/>
        </p:nvSpPr>
        <p:spPr>
          <a:xfrm>
            <a:off x="5016656" y="3823866"/>
            <a:ext cx="882178" cy="400110"/>
          </a:xfrm>
          <a:prstGeom prst="rect">
            <a:avLst/>
          </a:prstGeom>
          <a:noFill/>
        </p:spPr>
        <p:txBody>
          <a:bodyPr wrap="square" rtlCol="0" anchor="ctr">
            <a:spAutoFit/>
          </a:bodyPr>
          <a:lstStyle/>
          <a:p>
            <a:pPr algn="ctr"/>
            <a:r>
              <a:rPr lang="en-US" altLang="ko-KR" sz="2000" b="1" dirty="0">
                <a:solidFill>
                  <a:schemeClr val="accent4"/>
                </a:solidFill>
                <a:cs typeface="Arial" pitchFamily="34" charset="0"/>
              </a:rPr>
              <a:t>- 03 -</a:t>
            </a:r>
            <a:endParaRPr lang="ko-KR" altLang="en-US" sz="2000" b="1" dirty="0">
              <a:solidFill>
                <a:schemeClr val="accent4"/>
              </a:solidFill>
              <a:cs typeface="Arial" pitchFamily="34" charset="0"/>
            </a:endParaRPr>
          </a:p>
        </p:txBody>
      </p:sp>
      <p:grpSp>
        <p:nvGrpSpPr>
          <p:cNvPr id="58" name="Group 17">
            <a:extLst>
              <a:ext uri="{FF2B5EF4-FFF2-40B4-BE49-F238E27FC236}">
                <a16:creationId xmlns:a16="http://schemas.microsoft.com/office/drawing/2014/main" id="{B0469FE9-1BF1-431F-AD8A-4FF142F82B27}"/>
              </a:ext>
            </a:extLst>
          </p:cNvPr>
          <p:cNvGrpSpPr/>
          <p:nvPr/>
        </p:nvGrpSpPr>
        <p:grpSpPr>
          <a:xfrm>
            <a:off x="7207187" y="1652264"/>
            <a:ext cx="1781879" cy="862974"/>
            <a:chOff x="7119339" y="3350432"/>
            <a:chExt cx="1550267" cy="901805"/>
          </a:xfrm>
        </p:grpSpPr>
        <p:sp>
          <p:nvSpPr>
            <p:cNvPr id="60" name="TextBox 59">
              <a:extLst>
                <a:ext uri="{FF2B5EF4-FFF2-40B4-BE49-F238E27FC236}">
                  <a16:creationId xmlns:a16="http://schemas.microsoft.com/office/drawing/2014/main" id="{F9F3761E-7E5D-4E2D-8609-1C068F47DE32}"/>
                </a:ext>
              </a:extLst>
            </p:cNvPr>
            <p:cNvSpPr txBox="1"/>
            <p:nvPr/>
          </p:nvSpPr>
          <p:spPr>
            <a:xfrm>
              <a:off x="7119339" y="3350432"/>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Deployment</a:t>
              </a:r>
            </a:p>
          </p:txBody>
        </p:sp>
        <p:sp>
          <p:nvSpPr>
            <p:cNvPr id="61" name="TextBox 60">
              <a:extLst>
                <a:ext uri="{FF2B5EF4-FFF2-40B4-BE49-F238E27FC236}">
                  <a16:creationId xmlns:a16="http://schemas.microsoft.com/office/drawing/2014/main" id="{9071BE77-3485-46E7-B672-C84C196313D7}"/>
                </a:ext>
              </a:extLst>
            </p:cNvPr>
            <p:cNvSpPr txBox="1"/>
            <p:nvPr/>
          </p:nvSpPr>
          <p:spPr>
            <a:xfrm>
              <a:off x="7119339" y="3605906"/>
              <a:ext cx="155026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Finalizing Model Choice,</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Model performance, </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Feature importance</a:t>
              </a:r>
            </a:p>
          </p:txBody>
        </p:sp>
      </p:grpSp>
      <p:sp>
        <p:nvSpPr>
          <p:cNvPr id="59" name="TextBox 58">
            <a:extLst>
              <a:ext uri="{FF2B5EF4-FFF2-40B4-BE49-F238E27FC236}">
                <a16:creationId xmlns:a16="http://schemas.microsoft.com/office/drawing/2014/main" id="{832EA185-A30C-4378-9E25-398E3E9D3398}"/>
              </a:ext>
            </a:extLst>
          </p:cNvPr>
          <p:cNvSpPr txBox="1"/>
          <p:nvPr/>
        </p:nvSpPr>
        <p:spPr>
          <a:xfrm>
            <a:off x="7561903" y="3826156"/>
            <a:ext cx="861157" cy="400110"/>
          </a:xfrm>
          <a:prstGeom prst="rect">
            <a:avLst/>
          </a:prstGeom>
          <a:noFill/>
        </p:spPr>
        <p:txBody>
          <a:bodyPr wrap="square" rtlCol="0" anchor="ctr">
            <a:spAutoFit/>
          </a:bodyPr>
          <a:lstStyle/>
          <a:p>
            <a:pPr algn="ctr"/>
            <a:r>
              <a:rPr lang="en-US" altLang="ko-KR" sz="2000" b="1" dirty="0">
                <a:solidFill>
                  <a:schemeClr val="accent6"/>
                </a:solidFill>
                <a:cs typeface="Arial" pitchFamily="34" charset="0"/>
              </a:rPr>
              <a:t>- 05 -</a:t>
            </a:r>
            <a:endParaRPr lang="ko-KR" altLang="en-US" sz="2000" b="1" dirty="0">
              <a:solidFill>
                <a:schemeClr val="accent6"/>
              </a:solidFill>
              <a:cs typeface="Arial" pitchFamily="34" charset="0"/>
            </a:endParaRPr>
          </a:p>
        </p:txBody>
      </p:sp>
      <p:grpSp>
        <p:nvGrpSpPr>
          <p:cNvPr id="54" name="Group 17">
            <a:extLst>
              <a:ext uri="{FF2B5EF4-FFF2-40B4-BE49-F238E27FC236}">
                <a16:creationId xmlns:a16="http://schemas.microsoft.com/office/drawing/2014/main" id="{8EBC60B5-DB78-451E-8A95-3D5D1C632DEC}"/>
              </a:ext>
            </a:extLst>
          </p:cNvPr>
          <p:cNvGrpSpPr/>
          <p:nvPr/>
        </p:nvGrpSpPr>
        <p:grpSpPr>
          <a:xfrm>
            <a:off x="3463251" y="4785899"/>
            <a:ext cx="1528106" cy="1039689"/>
            <a:chOff x="7119339" y="3350432"/>
            <a:chExt cx="1550267" cy="1086471"/>
          </a:xfrm>
        </p:grpSpPr>
        <p:sp>
          <p:nvSpPr>
            <p:cNvPr id="56" name="TextBox 55">
              <a:extLst>
                <a:ext uri="{FF2B5EF4-FFF2-40B4-BE49-F238E27FC236}">
                  <a16:creationId xmlns:a16="http://schemas.microsoft.com/office/drawing/2014/main" id="{7C490E27-CCD5-4EE6-8420-D74148135387}"/>
                </a:ext>
              </a:extLst>
            </p:cNvPr>
            <p:cNvSpPr txBox="1"/>
            <p:nvPr/>
          </p:nvSpPr>
          <p:spPr>
            <a:xfrm>
              <a:off x="7119339" y="3350432"/>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Data Understanding</a:t>
              </a:r>
            </a:p>
          </p:txBody>
        </p:sp>
        <p:sp>
          <p:nvSpPr>
            <p:cNvPr id="57" name="TextBox 56">
              <a:extLst>
                <a:ext uri="{FF2B5EF4-FFF2-40B4-BE49-F238E27FC236}">
                  <a16:creationId xmlns:a16="http://schemas.microsoft.com/office/drawing/2014/main" id="{DC9CFDED-F3FF-4C5E-8913-EB0CA7E5F004}"/>
                </a:ext>
              </a:extLst>
            </p:cNvPr>
            <p:cNvSpPr txBox="1"/>
            <p:nvPr/>
          </p:nvSpPr>
          <p:spPr>
            <a:xfrm>
              <a:off x="7119339" y="3605906"/>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Import Libraries</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Load Data</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Statistical summaries and visualizations</a:t>
              </a:r>
            </a:p>
          </p:txBody>
        </p:sp>
      </p:grpSp>
      <p:sp>
        <p:nvSpPr>
          <p:cNvPr id="55" name="TextBox 54">
            <a:extLst>
              <a:ext uri="{FF2B5EF4-FFF2-40B4-BE49-F238E27FC236}">
                <a16:creationId xmlns:a16="http://schemas.microsoft.com/office/drawing/2014/main" id="{766BDA27-7E4C-44C4-BAA7-5996343C88E5}"/>
              </a:ext>
            </a:extLst>
          </p:cNvPr>
          <p:cNvSpPr txBox="1"/>
          <p:nvPr/>
        </p:nvSpPr>
        <p:spPr>
          <a:xfrm>
            <a:off x="3821201" y="3253944"/>
            <a:ext cx="792708" cy="400110"/>
          </a:xfrm>
          <a:prstGeom prst="rect">
            <a:avLst/>
          </a:prstGeom>
          <a:noFill/>
        </p:spPr>
        <p:txBody>
          <a:bodyPr wrap="square" rtlCol="0" anchor="ctr">
            <a:spAutoFit/>
          </a:bodyPr>
          <a:lstStyle/>
          <a:p>
            <a:pPr algn="ctr"/>
            <a:r>
              <a:rPr lang="en-US" altLang="ko-KR" sz="2000" b="1" dirty="0">
                <a:solidFill>
                  <a:schemeClr val="accent3"/>
                </a:solidFill>
                <a:cs typeface="Arial" pitchFamily="34" charset="0"/>
              </a:rPr>
              <a:t>- 02 -</a:t>
            </a:r>
            <a:endParaRPr lang="ko-KR" altLang="en-US" sz="2000" b="1" dirty="0">
              <a:solidFill>
                <a:schemeClr val="accent3"/>
              </a:solidFill>
              <a:cs typeface="Arial" pitchFamily="34" charset="0"/>
            </a:endParaRPr>
          </a:p>
        </p:txBody>
      </p:sp>
      <p:grpSp>
        <p:nvGrpSpPr>
          <p:cNvPr id="50" name="Group 17">
            <a:extLst>
              <a:ext uri="{FF2B5EF4-FFF2-40B4-BE49-F238E27FC236}">
                <a16:creationId xmlns:a16="http://schemas.microsoft.com/office/drawing/2014/main" id="{208624CD-9563-43E8-BE19-61910A2764AA}"/>
              </a:ext>
            </a:extLst>
          </p:cNvPr>
          <p:cNvGrpSpPr/>
          <p:nvPr/>
        </p:nvGrpSpPr>
        <p:grpSpPr>
          <a:xfrm>
            <a:off x="6152844" y="4785899"/>
            <a:ext cx="1528106" cy="1216403"/>
            <a:chOff x="7119339" y="3350432"/>
            <a:chExt cx="1550267" cy="1271137"/>
          </a:xfrm>
        </p:grpSpPr>
        <p:sp>
          <p:nvSpPr>
            <p:cNvPr id="52" name="TextBox 51">
              <a:extLst>
                <a:ext uri="{FF2B5EF4-FFF2-40B4-BE49-F238E27FC236}">
                  <a16:creationId xmlns:a16="http://schemas.microsoft.com/office/drawing/2014/main" id="{4EB14E72-4F97-4F5F-BB8C-92D3F7674E27}"/>
                </a:ext>
              </a:extLst>
            </p:cNvPr>
            <p:cNvSpPr txBox="1"/>
            <p:nvPr/>
          </p:nvSpPr>
          <p:spPr>
            <a:xfrm>
              <a:off x="7119339" y="3350432"/>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Modeling</a:t>
              </a:r>
            </a:p>
          </p:txBody>
        </p:sp>
        <p:sp>
          <p:nvSpPr>
            <p:cNvPr id="53" name="TextBox 52">
              <a:extLst>
                <a:ext uri="{FF2B5EF4-FFF2-40B4-BE49-F238E27FC236}">
                  <a16:creationId xmlns:a16="http://schemas.microsoft.com/office/drawing/2014/main" id="{F0616246-BCDC-40AB-BECF-40B4CBF42118}"/>
                </a:ext>
              </a:extLst>
            </p:cNvPr>
            <p:cNvSpPr txBox="1"/>
            <p:nvPr/>
          </p:nvSpPr>
          <p:spPr>
            <a:xfrm>
              <a:off x="7119339" y="3605906"/>
              <a:ext cx="1550267"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Technique with Standard Scaler,</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Handling Imbalance Dataset, Machine Learning Algorithms</a:t>
              </a:r>
            </a:p>
          </p:txBody>
        </p:sp>
      </p:grpSp>
      <p:sp>
        <p:nvSpPr>
          <p:cNvPr id="51" name="TextBox 50">
            <a:extLst>
              <a:ext uri="{FF2B5EF4-FFF2-40B4-BE49-F238E27FC236}">
                <a16:creationId xmlns:a16="http://schemas.microsoft.com/office/drawing/2014/main" id="{BE30BC49-F334-4406-ACC3-9CB80613DE33}"/>
              </a:ext>
            </a:extLst>
          </p:cNvPr>
          <p:cNvSpPr txBox="1"/>
          <p:nvPr/>
        </p:nvSpPr>
        <p:spPr>
          <a:xfrm>
            <a:off x="6389865" y="3224930"/>
            <a:ext cx="801679" cy="400110"/>
          </a:xfrm>
          <a:prstGeom prst="rect">
            <a:avLst/>
          </a:prstGeom>
          <a:noFill/>
        </p:spPr>
        <p:txBody>
          <a:bodyPr wrap="square" rtlCol="0" anchor="ctr">
            <a:spAutoFit/>
          </a:bodyPr>
          <a:lstStyle/>
          <a:p>
            <a:pPr algn="ctr"/>
            <a:r>
              <a:rPr lang="en-US" altLang="ko-KR" sz="2000" b="1" dirty="0">
                <a:solidFill>
                  <a:schemeClr val="accent5"/>
                </a:solidFill>
                <a:cs typeface="Arial" pitchFamily="34" charset="0"/>
              </a:rPr>
              <a:t>- 04 -</a:t>
            </a:r>
            <a:endParaRPr lang="ko-KR" altLang="en-US" sz="2000" b="1" dirty="0">
              <a:solidFill>
                <a:schemeClr val="accent5"/>
              </a:solidFill>
              <a:cs typeface="Arial" pitchFamily="34" charset="0"/>
            </a:endParaRPr>
          </a:p>
        </p:txBody>
      </p:sp>
      <p:sp>
        <p:nvSpPr>
          <p:cNvPr id="70" name="Rectangle 7">
            <a:extLst>
              <a:ext uri="{FF2B5EF4-FFF2-40B4-BE49-F238E27FC236}">
                <a16:creationId xmlns:a16="http://schemas.microsoft.com/office/drawing/2014/main" id="{CC4B9FDD-6AE6-4FEE-8E86-84B962532980}"/>
              </a:ext>
            </a:extLst>
          </p:cNvPr>
          <p:cNvSpPr/>
          <p:nvPr/>
        </p:nvSpPr>
        <p:spPr>
          <a:xfrm>
            <a:off x="4105141" y="3962767"/>
            <a:ext cx="234184" cy="308173"/>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1" name="Rectangle 9">
            <a:extLst>
              <a:ext uri="{FF2B5EF4-FFF2-40B4-BE49-F238E27FC236}">
                <a16:creationId xmlns:a16="http://schemas.microsoft.com/office/drawing/2014/main" id="{29422532-BE22-4AD3-8C86-093A11B5EDBF}"/>
              </a:ext>
            </a:extLst>
          </p:cNvPr>
          <p:cNvSpPr/>
          <p:nvPr/>
        </p:nvSpPr>
        <p:spPr>
          <a:xfrm>
            <a:off x="2833472" y="3013744"/>
            <a:ext cx="261879" cy="32259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2" name="Rounded Rectangle 27">
            <a:extLst>
              <a:ext uri="{FF2B5EF4-FFF2-40B4-BE49-F238E27FC236}">
                <a16:creationId xmlns:a16="http://schemas.microsoft.com/office/drawing/2014/main" id="{AF56965B-DACC-474A-9C87-4500ED787C6D}"/>
              </a:ext>
            </a:extLst>
          </p:cNvPr>
          <p:cNvSpPr/>
          <p:nvPr/>
        </p:nvSpPr>
        <p:spPr>
          <a:xfrm>
            <a:off x="6631572" y="3975472"/>
            <a:ext cx="267118" cy="27000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3" name="Block Arc 25">
            <a:extLst>
              <a:ext uri="{FF2B5EF4-FFF2-40B4-BE49-F238E27FC236}">
                <a16:creationId xmlns:a16="http://schemas.microsoft.com/office/drawing/2014/main" id="{F044EF2B-C6AF-4031-8831-8A1ADD8DBB8F}"/>
              </a:ext>
            </a:extLst>
          </p:cNvPr>
          <p:cNvSpPr/>
          <p:nvPr/>
        </p:nvSpPr>
        <p:spPr>
          <a:xfrm>
            <a:off x="5388904" y="2914688"/>
            <a:ext cx="178448" cy="33925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74" name="Round Same Side Corner Rectangle 36">
            <a:extLst>
              <a:ext uri="{FF2B5EF4-FFF2-40B4-BE49-F238E27FC236}">
                <a16:creationId xmlns:a16="http://schemas.microsoft.com/office/drawing/2014/main" id="{57B7FCD0-C50E-474D-A5CC-430909C24414}"/>
              </a:ext>
            </a:extLst>
          </p:cNvPr>
          <p:cNvSpPr/>
          <p:nvPr/>
        </p:nvSpPr>
        <p:spPr>
          <a:xfrm>
            <a:off x="7888419" y="3024006"/>
            <a:ext cx="255640" cy="26597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Freeform: Shape 34">
            <a:extLst>
              <a:ext uri="{FF2B5EF4-FFF2-40B4-BE49-F238E27FC236}">
                <a16:creationId xmlns:a16="http://schemas.microsoft.com/office/drawing/2014/main" id="{45C5A342-A2C2-4C3E-FA35-0A2DC95A2DB2}"/>
              </a:ext>
            </a:extLst>
          </p:cNvPr>
          <p:cNvSpPr/>
          <p:nvPr/>
        </p:nvSpPr>
        <p:spPr>
          <a:xfrm rot="17102282" flipH="1">
            <a:off x="8948932" y="2909103"/>
            <a:ext cx="2105291" cy="1599832"/>
          </a:xfrm>
          <a:custGeom>
            <a:avLst/>
            <a:gdLst>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 name="connsiteX0" fmla="*/ 127534 w 2113910"/>
              <a:gd name="connsiteY0" fmla="*/ 1986375 h 2113909"/>
              <a:gd name="connsiteX1" fmla="*/ 435429 w 2113910"/>
              <a:gd name="connsiteY1" fmla="*/ 2113909 h 2113909"/>
              <a:gd name="connsiteX2" fmla="*/ 870858 w 2113910"/>
              <a:gd name="connsiteY2" fmla="*/ 1678480 h 2113909"/>
              <a:gd name="connsiteX3" fmla="*/ 913964 w 2113910"/>
              <a:gd name="connsiteY3" fmla="*/ 1374555 h 2113909"/>
              <a:gd name="connsiteX4" fmla="*/ 942229 w 2113910"/>
              <a:gd name="connsiteY4" fmla="*/ 1294839 h 2113909"/>
              <a:gd name="connsiteX5" fmla="*/ 1294837 w 2113910"/>
              <a:gd name="connsiteY5" fmla="*/ 942230 h 2113909"/>
              <a:gd name="connsiteX6" fmla="*/ 1374556 w 2113910"/>
              <a:gd name="connsiteY6" fmla="*/ 913964 h 2113909"/>
              <a:gd name="connsiteX7" fmla="*/ 1678481 w 2113910"/>
              <a:gd name="connsiteY7" fmla="*/ 870859 h 2113909"/>
              <a:gd name="connsiteX8" fmla="*/ 2113910 w 2113910"/>
              <a:gd name="connsiteY8" fmla="*/ 435429 h 2113909"/>
              <a:gd name="connsiteX9" fmla="*/ 1678481 w 2113910"/>
              <a:gd name="connsiteY9" fmla="*/ 0 h 2113909"/>
              <a:gd name="connsiteX10" fmla="*/ 1243052 w 2113910"/>
              <a:gd name="connsiteY10" fmla="*/ 435429 h 2113909"/>
              <a:gd name="connsiteX11" fmla="*/ 1199947 w 2113910"/>
              <a:gd name="connsiteY11" fmla="*/ 739355 h 2113909"/>
              <a:gd name="connsiteX12" fmla="*/ 1171682 w 2113910"/>
              <a:gd name="connsiteY12" fmla="*/ 819068 h 2113909"/>
              <a:gd name="connsiteX13" fmla="*/ 819070 w 2113910"/>
              <a:gd name="connsiteY13" fmla="*/ 1171680 h 2113909"/>
              <a:gd name="connsiteX14" fmla="*/ 739354 w 2113910"/>
              <a:gd name="connsiteY14" fmla="*/ 1199946 h 2113909"/>
              <a:gd name="connsiteX15" fmla="*/ 435429 w 2113910"/>
              <a:gd name="connsiteY15" fmla="*/ 1243051 h 2113909"/>
              <a:gd name="connsiteX16" fmla="*/ 0 w 2113910"/>
              <a:gd name="connsiteY16" fmla="*/ 1678480 h 2113909"/>
              <a:gd name="connsiteX17" fmla="*/ 127534 w 2113910"/>
              <a:gd name="connsiteY17" fmla="*/ 1986375 h 2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910" h="2113909">
                <a:moveTo>
                  <a:pt x="127534" y="1986375"/>
                </a:moveTo>
                <a:cubicBezTo>
                  <a:pt x="206331" y="2065172"/>
                  <a:pt x="315189" y="2113909"/>
                  <a:pt x="435429" y="2113909"/>
                </a:cubicBezTo>
                <a:cubicBezTo>
                  <a:pt x="675910" y="2113909"/>
                  <a:pt x="870858" y="1918961"/>
                  <a:pt x="870858" y="1678480"/>
                </a:cubicBezTo>
                <a:cubicBezTo>
                  <a:pt x="870858" y="1577172"/>
                  <a:pt x="885226" y="1475863"/>
                  <a:pt x="913964" y="1374555"/>
                </a:cubicBezTo>
                <a:lnTo>
                  <a:pt x="942229" y="1294839"/>
                </a:lnTo>
                <a:cubicBezTo>
                  <a:pt x="1044503" y="1136603"/>
                  <a:pt x="1154407" y="1036872"/>
                  <a:pt x="1294837" y="942230"/>
                </a:cubicBezTo>
                <a:lnTo>
                  <a:pt x="1374556" y="913964"/>
                </a:lnTo>
                <a:cubicBezTo>
                  <a:pt x="1475864" y="885227"/>
                  <a:pt x="1577172" y="870859"/>
                  <a:pt x="1678481" y="870859"/>
                </a:cubicBezTo>
                <a:cubicBezTo>
                  <a:pt x="1918962" y="870859"/>
                  <a:pt x="2113910" y="675911"/>
                  <a:pt x="2113910" y="435429"/>
                </a:cubicBezTo>
                <a:cubicBezTo>
                  <a:pt x="2113910" y="194948"/>
                  <a:pt x="1918962" y="0"/>
                  <a:pt x="1678481" y="0"/>
                </a:cubicBezTo>
                <a:cubicBezTo>
                  <a:pt x="1438000" y="0"/>
                  <a:pt x="1243052" y="194948"/>
                  <a:pt x="1243052" y="435429"/>
                </a:cubicBezTo>
                <a:cubicBezTo>
                  <a:pt x="1243052" y="536738"/>
                  <a:pt x="1228684" y="638046"/>
                  <a:pt x="1199947" y="739355"/>
                </a:cubicBezTo>
                <a:lnTo>
                  <a:pt x="1171682" y="819068"/>
                </a:lnTo>
                <a:cubicBezTo>
                  <a:pt x="1082126" y="959499"/>
                  <a:pt x="969676" y="1082124"/>
                  <a:pt x="819070" y="1171680"/>
                </a:cubicBezTo>
                <a:lnTo>
                  <a:pt x="739354" y="1199946"/>
                </a:lnTo>
                <a:cubicBezTo>
                  <a:pt x="638046" y="1228683"/>
                  <a:pt x="536737" y="1243051"/>
                  <a:pt x="435429" y="1243051"/>
                </a:cubicBezTo>
                <a:cubicBezTo>
                  <a:pt x="194948" y="1243051"/>
                  <a:pt x="0" y="1437999"/>
                  <a:pt x="0" y="1678480"/>
                </a:cubicBezTo>
                <a:cubicBezTo>
                  <a:pt x="0" y="1798720"/>
                  <a:pt x="48737" y="1907578"/>
                  <a:pt x="127534" y="1986375"/>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9">
            <a:extLst>
              <a:ext uri="{FF2B5EF4-FFF2-40B4-BE49-F238E27FC236}">
                <a16:creationId xmlns:a16="http://schemas.microsoft.com/office/drawing/2014/main" id="{59B0114B-BB50-8583-73A3-DAA53C4A0A5F}"/>
              </a:ext>
            </a:extLst>
          </p:cNvPr>
          <p:cNvSpPr/>
          <p:nvPr/>
        </p:nvSpPr>
        <p:spPr>
          <a:xfrm>
            <a:off x="9216343" y="4023921"/>
            <a:ext cx="261879" cy="32259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TextBox 36">
            <a:extLst>
              <a:ext uri="{FF2B5EF4-FFF2-40B4-BE49-F238E27FC236}">
                <a16:creationId xmlns:a16="http://schemas.microsoft.com/office/drawing/2014/main" id="{D2418631-3B06-FEDC-DDA3-4AC4897C56DB}"/>
              </a:ext>
            </a:extLst>
          </p:cNvPr>
          <p:cNvSpPr txBox="1"/>
          <p:nvPr/>
        </p:nvSpPr>
        <p:spPr>
          <a:xfrm>
            <a:off x="8902347" y="3224930"/>
            <a:ext cx="861157" cy="400110"/>
          </a:xfrm>
          <a:prstGeom prst="rect">
            <a:avLst/>
          </a:prstGeom>
          <a:noFill/>
        </p:spPr>
        <p:txBody>
          <a:bodyPr wrap="square" rtlCol="0" anchor="ctr">
            <a:spAutoFit/>
          </a:bodyPr>
          <a:lstStyle/>
          <a:p>
            <a:pPr algn="ctr"/>
            <a:r>
              <a:rPr lang="en-US" altLang="ko-KR" sz="2000" b="1" dirty="0">
                <a:solidFill>
                  <a:schemeClr val="accent6"/>
                </a:solidFill>
                <a:cs typeface="Arial" pitchFamily="34" charset="0"/>
              </a:rPr>
              <a:t>- 06 -</a:t>
            </a:r>
            <a:endParaRPr lang="ko-KR" altLang="en-US" sz="2000" b="1" dirty="0">
              <a:solidFill>
                <a:schemeClr val="accent6"/>
              </a:solidFill>
              <a:cs typeface="Arial" pitchFamily="34" charset="0"/>
            </a:endParaRPr>
          </a:p>
        </p:txBody>
      </p:sp>
      <p:grpSp>
        <p:nvGrpSpPr>
          <p:cNvPr id="38" name="Group 17">
            <a:extLst>
              <a:ext uri="{FF2B5EF4-FFF2-40B4-BE49-F238E27FC236}">
                <a16:creationId xmlns:a16="http://schemas.microsoft.com/office/drawing/2014/main" id="{6FBC4273-FF63-BD89-E328-593666688F61}"/>
              </a:ext>
            </a:extLst>
          </p:cNvPr>
          <p:cNvGrpSpPr/>
          <p:nvPr/>
        </p:nvGrpSpPr>
        <p:grpSpPr>
          <a:xfrm>
            <a:off x="8285918" y="4684689"/>
            <a:ext cx="2193206" cy="793592"/>
            <a:chOff x="7119338" y="3118370"/>
            <a:chExt cx="1550268" cy="829301"/>
          </a:xfrm>
        </p:grpSpPr>
        <p:sp>
          <p:nvSpPr>
            <p:cNvPr id="45" name="TextBox 44">
              <a:extLst>
                <a:ext uri="{FF2B5EF4-FFF2-40B4-BE49-F238E27FC236}">
                  <a16:creationId xmlns:a16="http://schemas.microsoft.com/office/drawing/2014/main" id="{767217FF-FF17-C0AB-25A6-1E22225A22B5}"/>
                </a:ext>
              </a:extLst>
            </p:cNvPr>
            <p:cNvSpPr txBox="1"/>
            <p:nvPr/>
          </p:nvSpPr>
          <p:spPr>
            <a:xfrm>
              <a:off x="7119339" y="3118370"/>
              <a:ext cx="1550267" cy="771901"/>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Conclusion &amp; Recommendation</a:t>
              </a:r>
            </a:p>
          </p:txBody>
        </p:sp>
        <p:sp>
          <p:nvSpPr>
            <p:cNvPr id="46" name="TextBox 45">
              <a:extLst>
                <a:ext uri="{FF2B5EF4-FFF2-40B4-BE49-F238E27FC236}">
                  <a16:creationId xmlns:a16="http://schemas.microsoft.com/office/drawing/2014/main" id="{4D3D9044-E4F4-120C-13F4-76E22D6B03FF}"/>
                </a:ext>
              </a:extLst>
            </p:cNvPr>
            <p:cNvSpPr txBox="1"/>
            <p:nvPr/>
          </p:nvSpPr>
          <p:spPr>
            <a:xfrm>
              <a:off x="7119338" y="3658208"/>
              <a:ext cx="1550267" cy="289463"/>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grpSp>
      <p:sp>
        <p:nvSpPr>
          <p:cNvPr id="47" name="Rectangle 46">
            <a:extLst>
              <a:ext uri="{FF2B5EF4-FFF2-40B4-BE49-F238E27FC236}">
                <a16:creationId xmlns:a16="http://schemas.microsoft.com/office/drawing/2014/main" id="{E1437C46-48CC-7B27-130E-FC04E1BE8C2F}"/>
              </a:ext>
            </a:extLst>
          </p:cNvPr>
          <p:cNvSpPr/>
          <p:nvPr/>
        </p:nvSpPr>
        <p:spPr>
          <a:xfrm>
            <a:off x="1626498" y="1023213"/>
            <a:ext cx="854467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64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 Extraction Condition 6</a:t>
            </a:r>
          </a:p>
        </p:txBody>
      </p:sp>
      <p:sp>
        <p:nvSpPr>
          <p:cNvPr id="16" name="TextBox 15">
            <a:extLst>
              <a:ext uri="{FF2B5EF4-FFF2-40B4-BE49-F238E27FC236}">
                <a16:creationId xmlns:a16="http://schemas.microsoft.com/office/drawing/2014/main" id="{FAC42950-2574-5A29-334E-6093CCF59F63}"/>
              </a:ext>
            </a:extLst>
          </p:cNvPr>
          <p:cNvSpPr txBox="1"/>
          <p:nvPr/>
        </p:nvSpPr>
        <p:spPr>
          <a:xfrm>
            <a:off x="1507538" y="1088393"/>
            <a:ext cx="8898795" cy="830997"/>
          </a:xfrm>
          <a:prstGeom prst="rect">
            <a:avLst/>
          </a:prstGeom>
          <a:noFill/>
        </p:spPr>
        <p:txBody>
          <a:bodyPr wrap="square" rtlCol="0">
            <a:spAutoFit/>
          </a:bodyPr>
          <a:lstStyle/>
          <a:p>
            <a:r>
              <a:rPr lang="en-US" altLang="ko-KR" sz="1200" b="1" dirty="0">
                <a:solidFill>
                  <a:schemeClr val="accent5"/>
                </a:solidFill>
                <a:cs typeface="Arial" pitchFamily="34" charset="0"/>
              </a:rPr>
              <a:t>From, the left </a:t>
            </a:r>
            <a:r>
              <a:rPr lang="en-US" altLang="ko-KR" sz="1200" b="1" dirty="0" err="1">
                <a:solidFill>
                  <a:schemeClr val="accent5"/>
                </a:solidFill>
                <a:cs typeface="Arial" pitchFamily="34" charset="0"/>
              </a:rPr>
              <a:t>dataframe</a:t>
            </a:r>
            <a:r>
              <a:rPr lang="en-US" altLang="ko-KR" sz="1200" b="1" dirty="0">
                <a:solidFill>
                  <a:schemeClr val="accent5"/>
                </a:solidFill>
                <a:cs typeface="Arial" pitchFamily="34" charset="0"/>
              </a:rPr>
              <a:t> we will filter for TRANSFER type of transactions and than we will consider those transactions which amount is equal to difference in balance origin and difference in destination balance is zero. That means those amount which are debited from origin account but have not been affected in the destination account. Those transaction will be considered as fraud.</a:t>
            </a:r>
          </a:p>
        </p:txBody>
      </p:sp>
      <p:sp>
        <p:nvSpPr>
          <p:cNvPr id="13" name="TextBox 12">
            <a:extLst>
              <a:ext uri="{FF2B5EF4-FFF2-40B4-BE49-F238E27FC236}">
                <a16:creationId xmlns:a16="http://schemas.microsoft.com/office/drawing/2014/main" id="{A27B9D48-CD2F-98C6-8EBF-03DA5E7237C3}"/>
              </a:ext>
            </a:extLst>
          </p:cNvPr>
          <p:cNvSpPr txBox="1"/>
          <p:nvPr/>
        </p:nvSpPr>
        <p:spPr>
          <a:xfrm>
            <a:off x="179137" y="1919390"/>
            <a:ext cx="11555596" cy="46166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Now we will take only TRANSFER transactions.</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We will check transactions whose amount is debited but not transfer to destination account.</a:t>
            </a:r>
            <a:endParaRPr lang="ko-KR" altLang="en-US" sz="1200" dirty="0">
              <a:solidFill>
                <a:schemeClr val="tx1">
                  <a:lumMod val="75000"/>
                  <a:lumOff val="25000"/>
                </a:schemeClr>
              </a:solidFill>
              <a:cs typeface="Arial" pitchFamily="34" charset="0"/>
            </a:endParaRPr>
          </a:p>
        </p:txBody>
      </p:sp>
      <p:grpSp>
        <p:nvGrpSpPr>
          <p:cNvPr id="11" name="Group 10">
            <a:extLst>
              <a:ext uri="{FF2B5EF4-FFF2-40B4-BE49-F238E27FC236}">
                <a16:creationId xmlns:a16="http://schemas.microsoft.com/office/drawing/2014/main" id="{5B10BB41-B692-5353-2E2F-D7F509F08E97}"/>
              </a:ext>
            </a:extLst>
          </p:cNvPr>
          <p:cNvGrpSpPr/>
          <p:nvPr/>
        </p:nvGrpSpPr>
        <p:grpSpPr>
          <a:xfrm>
            <a:off x="7077075" y="2411680"/>
            <a:ext cx="4882122" cy="1096020"/>
            <a:chOff x="2214663" y="2204864"/>
            <a:chExt cx="785540" cy="1647170"/>
          </a:xfrm>
        </p:grpSpPr>
        <p:sp>
          <p:nvSpPr>
            <p:cNvPr id="15" name="TextBox 14">
              <a:extLst>
                <a:ext uri="{FF2B5EF4-FFF2-40B4-BE49-F238E27FC236}">
                  <a16:creationId xmlns:a16="http://schemas.microsoft.com/office/drawing/2014/main" id="{EC228A79-FF36-5736-458A-BB9ADC95D761}"/>
                </a:ext>
              </a:extLst>
            </p:cNvPr>
            <p:cNvSpPr txBox="1"/>
            <p:nvPr/>
          </p:nvSpPr>
          <p:spPr>
            <a:xfrm>
              <a:off x="2214663" y="2603158"/>
              <a:ext cx="775968" cy="124887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Here we are considering those amounts which are equal to difference in balance of origin but those have not been affected in the destination account. Those transactions will be considered as fraud.</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C371011-B6B6-2692-ED92-670D90D477B9}"/>
                </a:ext>
              </a:extLst>
            </p:cNvPr>
            <p:cNvSpPr txBox="1"/>
            <p:nvPr/>
          </p:nvSpPr>
          <p:spPr>
            <a:xfrm>
              <a:off x="2221928" y="2204864"/>
              <a:ext cx="778275" cy="198352"/>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grpSp>
      <p:pic>
        <p:nvPicPr>
          <p:cNvPr id="4" name="Picture 3">
            <a:extLst>
              <a:ext uri="{FF2B5EF4-FFF2-40B4-BE49-F238E27FC236}">
                <a16:creationId xmlns:a16="http://schemas.microsoft.com/office/drawing/2014/main" id="{AB7DB56F-3B67-E57A-2362-32944FBC17F4}"/>
              </a:ext>
            </a:extLst>
          </p:cNvPr>
          <p:cNvPicPr>
            <a:picLocks noChangeAspect="1"/>
          </p:cNvPicPr>
          <p:nvPr/>
        </p:nvPicPr>
        <p:blipFill>
          <a:blip r:embed="rId2"/>
          <a:stretch>
            <a:fillRect/>
          </a:stretch>
        </p:blipFill>
        <p:spPr>
          <a:xfrm>
            <a:off x="157515" y="2381056"/>
            <a:ext cx="6919560" cy="4344962"/>
          </a:xfrm>
          <a:prstGeom prst="rect">
            <a:avLst/>
          </a:prstGeom>
        </p:spPr>
      </p:pic>
      <p:sp>
        <p:nvSpPr>
          <p:cNvPr id="12" name="Rectangle 11">
            <a:extLst>
              <a:ext uri="{FF2B5EF4-FFF2-40B4-BE49-F238E27FC236}">
                <a16:creationId xmlns:a16="http://schemas.microsoft.com/office/drawing/2014/main" id="{DA8936FE-F78E-4BC8-75E3-CE1BE087858A}"/>
              </a:ext>
            </a:extLst>
          </p:cNvPr>
          <p:cNvSpPr/>
          <p:nvPr/>
        </p:nvSpPr>
        <p:spPr>
          <a:xfrm>
            <a:off x="1360384" y="1010018"/>
            <a:ext cx="9564791" cy="5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976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dirty="0"/>
              <a:t>Feature Engineering On Other Aspects</a:t>
            </a:r>
          </a:p>
        </p:txBody>
      </p:sp>
      <p:sp>
        <p:nvSpPr>
          <p:cNvPr id="16" name="TextBox 15">
            <a:extLst>
              <a:ext uri="{FF2B5EF4-FFF2-40B4-BE49-F238E27FC236}">
                <a16:creationId xmlns:a16="http://schemas.microsoft.com/office/drawing/2014/main" id="{FAC42950-2574-5A29-334E-6093CCF59F63}"/>
              </a:ext>
            </a:extLst>
          </p:cNvPr>
          <p:cNvSpPr txBox="1"/>
          <p:nvPr/>
        </p:nvSpPr>
        <p:spPr>
          <a:xfrm>
            <a:off x="1507538" y="1088393"/>
            <a:ext cx="8898795" cy="2492990"/>
          </a:xfrm>
          <a:prstGeom prst="rect">
            <a:avLst/>
          </a:prstGeom>
          <a:noFill/>
        </p:spPr>
        <p:txBody>
          <a:bodyPr wrap="square" rtlCol="0">
            <a:spAutoFit/>
          </a:bodyPr>
          <a:lstStyle/>
          <a:p>
            <a:r>
              <a:rPr lang="en-US" altLang="ko-KR" sz="1200" b="1" dirty="0">
                <a:solidFill>
                  <a:schemeClr val="accent5"/>
                </a:solidFill>
                <a:cs typeface="Arial" pitchFamily="34" charset="0"/>
              </a:rPr>
              <a:t>With the available information it is hard to train the model and get better results. Hence we move onto create new features by altering the existing features.</a:t>
            </a:r>
          </a:p>
          <a:p>
            <a:endParaRPr lang="en-US" altLang="ko-KR" sz="1200" b="1" dirty="0">
              <a:solidFill>
                <a:schemeClr val="accent5"/>
              </a:solidFill>
              <a:cs typeface="Arial" pitchFamily="34" charset="0"/>
            </a:endParaRPr>
          </a:p>
          <a:p>
            <a:pPr marL="228600" indent="-228600">
              <a:buFont typeface="+mj-lt"/>
              <a:buAutoNum type="arabicPeriod"/>
            </a:pPr>
            <a:r>
              <a:rPr lang="en-US" altLang="ko-KR" sz="1200" b="1" dirty="0">
                <a:solidFill>
                  <a:schemeClr val="accent5"/>
                </a:solidFill>
                <a:cs typeface="Arial" pitchFamily="34" charset="0"/>
              </a:rPr>
              <a:t>Difference in balance: It is an universal truth that the amount debited from senders account gets credited into the receivers account without any deviation in cents. But what if there is a deviation incase of the amount debited and credited. Some could be due to the charges levied by the service providers, yet we need to flag such unusual instances</a:t>
            </a:r>
          </a:p>
          <a:p>
            <a:pPr marL="228600" indent="-228600">
              <a:buFont typeface="+mj-lt"/>
              <a:buAutoNum type="arabicPeriod"/>
            </a:pPr>
            <a:r>
              <a:rPr lang="en-US" altLang="ko-KR" sz="1200" b="1" dirty="0">
                <a:solidFill>
                  <a:schemeClr val="accent5"/>
                </a:solidFill>
                <a:cs typeface="Arial" pitchFamily="34" charset="0"/>
              </a:rPr>
              <a:t>Merchant indicator: The customer ids in receiver starts with 'M' which means that they are merchants and they obviously will have a lot of receiving transactions. So we also flag whenever there is a merchant receiver.</a:t>
            </a:r>
          </a:p>
          <a:p>
            <a:pPr marL="228600" indent="-228600">
              <a:buFont typeface="+mj-lt"/>
              <a:buAutoNum type="arabicPeriod"/>
            </a:pPr>
            <a:r>
              <a:rPr lang="en-US" altLang="ko-KR" sz="1200" b="1" dirty="0">
                <a:solidFill>
                  <a:schemeClr val="accent5"/>
                </a:solidFill>
                <a:cs typeface="Arial" pitchFamily="34" charset="0"/>
              </a:rPr>
              <a:t>Type indicator: Type id based on transaction type.</a:t>
            </a:r>
          </a:p>
          <a:p>
            <a:pPr marL="228600" indent="-228600">
              <a:buFont typeface="+mj-lt"/>
              <a:buAutoNum type="arabicPeriod"/>
            </a:pPr>
            <a:endParaRPr lang="en-US" altLang="ko-KR" sz="1200" b="1" dirty="0">
              <a:solidFill>
                <a:schemeClr val="accent5"/>
              </a:solidFill>
              <a:cs typeface="Arial" pitchFamily="34" charset="0"/>
            </a:endParaRPr>
          </a:p>
          <a:p>
            <a:r>
              <a:rPr lang="en-US" altLang="ko-KR" sz="1200" b="1" dirty="0">
                <a:solidFill>
                  <a:schemeClr val="accent5"/>
                </a:solidFill>
                <a:cs typeface="Arial" pitchFamily="34" charset="0"/>
              </a:rPr>
              <a:t>These new features turn out to be important in obtaining the best performance from the ML algorithm that we will finally use.</a:t>
            </a:r>
          </a:p>
        </p:txBody>
      </p:sp>
      <p:sp>
        <p:nvSpPr>
          <p:cNvPr id="12" name="Rectangle 11">
            <a:extLst>
              <a:ext uri="{FF2B5EF4-FFF2-40B4-BE49-F238E27FC236}">
                <a16:creationId xmlns:a16="http://schemas.microsoft.com/office/drawing/2014/main" id="{DA8936FE-F78E-4BC8-75E3-CE1BE087858A}"/>
              </a:ext>
            </a:extLst>
          </p:cNvPr>
          <p:cNvSpPr/>
          <p:nvPr/>
        </p:nvSpPr>
        <p:spPr>
          <a:xfrm>
            <a:off x="1360384" y="1010018"/>
            <a:ext cx="9564791" cy="5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39AFCEF-B7BE-44A9-A4C2-80455D1FC3C3}"/>
              </a:ext>
            </a:extLst>
          </p:cNvPr>
          <p:cNvPicPr>
            <a:picLocks noChangeAspect="1"/>
          </p:cNvPicPr>
          <p:nvPr/>
        </p:nvPicPr>
        <p:blipFill>
          <a:blip r:embed="rId2"/>
          <a:stretch>
            <a:fillRect/>
          </a:stretch>
        </p:blipFill>
        <p:spPr>
          <a:xfrm>
            <a:off x="2520017" y="3756563"/>
            <a:ext cx="6873836" cy="2240474"/>
          </a:xfrm>
          <a:prstGeom prst="rect">
            <a:avLst/>
          </a:prstGeom>
        </p:spPr>
      </p:pic>
    </p:spTree>
    <p:extLst>
      <p:ext uri="{BB962C8B-B14F-4D97-AF65-F5344CB8AC3E}">
        <p14:creationId xmlns:p14="http://schemas.microsoft.com/office/powerpoint/2010/main" val="3691050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dirty="0"/>
              <a:t>Feature Engineering On Step Variable</a:t>
            </a:r>
          </a:p>
        </p:txBody>
      </p:sp>
      <p:sp>
        <p:nvSpPr>
          <p:cNvPr id="12" name="Rectangle 11">
            <a:extLst>
              <a:ext uri="{FF2B5EF4-FFF2-40B4-BE49-F238E27FC236}">
                <a16:creationId xmlns:a16="http://schemas.microsoft.com/office/drawing/2014/main" id="{DA8936FE-F78E-4BC8-75E3-CE1BE087858A}"/>
              </a:ext>
            </a:extLst>
          </p:cNvPr>
          <p:cNvSpPr/>
          <p:nvPr/>
        </p:nvSpPr>
        <p:spPr>
          <a:xfrm>
            <a:off x="1360384" y="1010018"/>
            <a:ext cx="9564791" cy="537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5F6D8A2-DEC0-5A62-69C1-856C11D67EA8}"/>
              </a:ext>
            </a:extLst>
          </p:cNvPr>
          <p:cNvPicPr>
            <a:picLocks noChangeAspect="1"/>
          </p:cNvPicPr>
          <p:nvPr/>
        </p:nvPicPr>
        <p:blipFill>
          <a:blip r:embed="rId2"/>
          <a:stretch>
            <a:fillRect/>
          </a:stretch>
        </p:blipFill>
        <p:spPr>
          <a:xfrm>
            <a:off x="388833" y="1063756"/>
            <a:ext cx="7201524" cy="5128704"/>
          </a:xfrm>
          <a:prstGeom prst="rect">
            <a:avLst/>
          </a:prstGeom>
        </p:spPr>
      </p:pic>
      <p:grpSp>
        <p:nvGrpSpPr>
          <p:cNvPr id="8" name="Group 7">
            <a:extLst>
              <a:ext uri="{FF2B5EF4-FFF2-40B4-BE49-F238E27FC236}">
                <a16:creationId xmlns:a16="http://schemas.microsoft.com/office/drawing/2014/main" id="{C26F7131-2018-9EFA-4084-8296CE864DAC}"/>
              </a:ext>
            </a:extLst>
          </p:cNvPr>
          <p:cNvGrpSpPr/>
          <p:nvPr/>
        </p:nvGrpSpPr>
        <p:grpSpPr>
          <a:xfrm>
            <a:off x="7630788" y="1063756"/>
            <a:ext cx="4331242" cy="4442736"/>
            <a:chOff x="2221928" y="2204864"/>
            <a:chExt cx="778275" cy="2368922"/>
          </a:xfrm>
        </p:grpSpPr>
        <p:sp>
          <p:nvSpPr>
            <p:cNvPr id="9" name="TextBox 8">
              <a:extLst>
                <a:ext uri="{FF2B5EF4-FFF2-40B4-BE49-F238E27FC236}">
                  <a16:creationId xmlns:a16="http://schemas.microsoft.com/office/drawing/2014/main" id="{8C885A23-6A1B-53EB-8E04-D311B2B4EB63}"/>
                </a:ext>
              </a:extLst>
            </p:cNvPr>
            <p:cNvSpPr txBox="1"/>
            <p:nvPr/>
          </p:nvSpPr>
          <p:spPr>
            <a:xfrm>
              <a:off x="2221928" y="2358297"/>
              <a:ext cx="775968" cy="221548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dataset spans over one month, with the feature step presenting the number of hours between each transaction and the first transaction in the dataset. It does not reflect directly enough all useful information, and is a good candidate for additional feature engineering. The original feature list is extended with seven features engineered and encoded from the step feature.</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There are three directly encoded features:</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hour—presenting the number of hours from the referent time point (first transaction) in 24 h time cycle, where feature range is 0–23</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day—presenting the day in the month in 30 days month cycle, where the feature range is 1–30</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weekday—presenting the day in the week in seven-day week cycle, where the feature range is 1–7</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hour and weekday, do not reflect cyclic nature of time. To solve this, four new features are created deriving a sine transform and cosine transform of the respective features—</a:t>
              </a:r>
              <a:r>
                <a:rPr lang="en-US" altLang="ko-KR" sz="1200" dirty="0" err="1">
                  <a:solidFill>
                    <a:schemeClr val="tx1">
                      <a:lumMod val="75000"/>
                      <a:lumOff val="25000"/>
                    </a:schemeClr>
                  </a:solidFill>
                  <a:cs typeface="Arial" pitchFamily="34" charset="0"/>
                </a:rPr>
                <a:t>sin_hour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cos_hour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sin_weekday</a:t>
              </a:r>
              <a:r>
                <a:rPr lang="en-US" altLang="ko-KR" sz="1200" dirty="0">
                  <a:solidFill>
                    <a:schemeClr val="tx1">
                      <a:lumMod val="75000"/>
                      <a:lumOff val="25000"/>
                    </a:schemeClr>
                  </a:solidFill>
                  <a:cs typeface="Arial" pitchFamily="34" charset="0"/>
                </a:rPr>
                <a:t> and </a:t>
              </a:r>
              <a:r>
                <a:rPr lang="en-US" altLang="ko-KR" sz="1200" dirty="0" err="1">
                  <a:solidFill>
                    <a:schemeClr val="tx1">
                      <a:lumMod val="75000"/>
                      <a:lumOff val="25000"/>
                    </a:schemeClr>
                  </a:solidFill>
                  <a:cs typeface="Arial" pitchFamily="34" charset="0"/>
                </a:rPr>
                <a:t>cos_weekday</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5D9D08BB-7140-22C3-1273-D7A0D2D4F944}"/>
                </a:ext>
              </a:extLst>
            </p:cNvPr>
            <p:cNvSpPr txBox="1"/>
            <p:nvPr/>
          </p:nvSpPr>
          <p:spPr>
            <a:xfrm>
              <a:off x="2221928" y="2204864"/>
              <a:ext cx="778275" cy="198352"/>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04388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298CB3-F922-42E9-88E5-A6851426EF5A}"/>
              </a:ext>
            </a:extLst>
          </p:cNvPr>
          <p:cNvSpPr/>
          <p:nvPr/>
        </p:nvSpPr>
        <p:spPr>
          <a:xfrm>
            <a:off x="0" y="4130584"/>
            <a:ext cx="12192000" cy="2238375"/>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직사각형 5">
            <a:extLst>
              <a:ext uri="{FF2B5EF4-FFF2-40B4-BE49-F238E27FC236}">
                <a16:creationId xmlns:a16="http://schemas.microsoft.com/office/drawing/2014/main" id="{0F59A960-D4B8-4268-A3F4-541127F64D65}"/>
              </a:ext>
            </a:extLst>
          </p:cNvPr>
          <p:cNvSpPr/>
          <p:nvPr/>
        </p:nvSpPr>
        <p:spPr>
          <a:xfrm>
            <a:off x="540204" y="4776151"/>
            <a:ext cx="4396803" cy="720638"/>
          </a:xfrm>
          <a:prstGeom prst="rect">
            <a:avLst/>
          </a:prstGeom>
          <a:noFill/>
        </p:spPr>
        <p:txBody>
          <a:bodyPr lIns="0" anchor="ctr"/>
          <a:lstStyle/>
          <a:p>
            <a:endParaRPr lang="en-US" altLang="ko-KR" sz="4000" b="1" dirty="0">
              <a:solidFill>
                <a:schemeClr val="bg1"/>
              </a:solidFill>
              <a:latin typeface="+mj-lt"/>
            </a:endParaRPr>
          </a:p>
        </p:txBody>
      </p:sp>
      <p:sp>
        <p:nvSpPr>
          <p:cNvPr id="8" name="직사각형 6">
            <a:extLst>
              <a:ext uri="{FF2B5EF4-FFF2-40B4-BE49-F238E27FC236}">
                <a16:creationId xmlns:a16="http://schemas.microsoft.com/office/drawing/2014/main" id="{2F6B9A7D-A819-4C2F-9BAB-1A29F2D5E951}"/>
              </a:ext>
            </a:extLst>
          </p:cNvPr>
          <p:cNvSpPr/>
          <p:nvPr/>
        </p:nvSpPr>
        <p:spPr>
          <a:xfrm>
            <a:off x="1699195" y="5344741"/>
            <a:ext cx="8692579" cy="720638"/>
          </a:xfrm>
          <a:prstGeom prst="rect">
            <a:avLst/>
          </a:prstGeom>
          <a:noFill/>
        </p:spPr>
        <p:txBody>
          <a:bodyPr lIns="0" anchor="ctr"/>
          <a:lstStyle/>
          <a:p>
            <a:r>
              <a:rPr lang="en-US" altLang="ko-KR" sz="4000" b="1" dirty="0">
                <a:solidFill>
                  <a:schemeClr val="bg1"/>
                </a:solidFill>
                <a:latin typeface="+mj-lt"/>
              </a:rPr>
              <a:t>EXPLORATORY DATA  ANALYSIS</a:t>
            </a:r>
          </a:p>
        </p:txBody>
      </p:sp>
    </p:spTree>
    <p:extLst>
      <p:ext uri="{BB962C8B-B14F-4D97-AF65-F5344CB8AC3E}">
        <p14:creationId xmlns:p14="http://schemas.microsoft.com/office/powerpoint/2010/main" val="158517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48000" y="43090"/>
            <a:ext cx="9045949" cy="724247"/>
          </a:xfrm>
        </p:spPr>
        <p:txBody>
          <a:bodyPr/>
          <a:lstStyle/>
          <a:p>
            <a:pPr algn="r"/>
            <a:r>
              <a:rPr lang="en-US" altLang="ko-KR" sz="2600" dirty="0">
                <a:solidFill>
                  <a:schemeClr val="tx1">
                    <a:lumMod val="75000"/>
                    <a:lumOff val="25000"/>
                  </a:schemeClr>
                </a:solidFill>
                <a:latin typeface="+mj-lt"/>
              </a:rPr>
              <a:t>EXPLORATORY DATA  ANALYSIS  &amp; </a:t>
            </a:r>
            <a:r>
              <a:rPr lang="en-US" altLang="ko-KR" sz="2600" dirty="0">
                <a:solidFill>
                  <a:schemeClr val="accent1"/>
                </a:solidFill>
                <a:latin typeface="+mj-lt"/>
              </a:rPr>
              <a:t>DATA PREPARATION</a:t>
            </a:r>
            <a:endParaRPr lang="ko-KR" altLang="en-US" sz="2600" dirty="0">
              <a:solidFill>
                <a:schemeClr val="accent1"/>
              </a:solidFill>
              <a:latin typeface="+mj-lt"/>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3047999" y="579272"/>
            <a:ext cx="9045949" cy="614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B332B3-26A5-DB4A-50DC-917E94CBA6D9}"/>
              </a:ext>
            </a:extLst>
          </p:cNvPr>
          <p:cNvSpPr txBox="1"/>
          <p:nvPr/>
        </p:nvSpPr>
        <p:spPr>
          <a:xfrm>
            <a:off x="2678928" y="3834942"/>
            <a:ext cx="4839595" cy="1477328"/>
          </a:xfrm>
          <a:prstGeom prst="rect">
            <a:avLst/>
          </a:prstGeom>
          <a:noFill/>
        </p:spPr>
        <p:txBody>
          <a:bodyPr wrap="square" rtlCol="0">
            <a:spAutoFit/>
          </a:bodyPr>
          <a:lstStyle/>
          <a:p>
            <a:r>
              <a:rPr lang="en-US" b="1" dirty="0"/>
              <a:t>Inference:</a:t>
            </a:r>
          </a:p>
          <a:p>
            <a:pPr marL="171450" indent="-171450">
              <a:buFont typeface="Arial" panose="020B0604020202020204" pitchFamily="34" charset="0"/>
              <a:buChar char="•"/>
            </a:pPr>
            <a:r>
              <a:rPr lang="en-US" sz="1200" dirty="0"/>
              <a:t>hour and weekday, do not reflect cyclic nature of time</a:t>
            </a:r>
          </a:p>
          <a:p>
            <a:pPr marL="171450" indent="-171450">
              <a:buFont typeface="Arial" panose="020B0604020202020204" pitchFamily="34" charset="0"/>
              <a:buChar char="•"/>
            </a:pPr>
            <a:r>
              <a:rPr lang="en-US" sz="1200" dirty="0"/>
              <a:t>Now, with sin and cos we can get a cyclical nature of time.</a:t>
            </a:r>
          </a:p>
          <a:p>
            <a:pPr marL="171450" indent="-171450">
              <a:buFont typeface="Arial" panose="020B0604020202020204" pitchFamily="34" charset="0"/>
              <a:buChar char="•"/>
            </a:pPr>
            <a:r>
              <a:rPr lang="en-US" sz="1200" dirty="0"/>
              <a:t>The distribution plot of the day is random that is fraud can happen at any time. Although there is a gap of 1 day after every fraud transaction either after 1day or 2day.</a:t>
            </a:r>
          </a:p>
          <a:p>
            <a:pPr marL="171450" indent="-171450">
              <a:buFont typeface="Arial" panose="020B0604020202020204" pitchFamily="34" charset="0"/>
              <a:buChar char="•"/>
            </a:pPr>
            <a:r>
              <a:rPr lang="en-US" sz="1200" dirty="0"/>
              <a:t>On mid of the month there is max fraud.</a:t>
            </a:r>
          </a:p>
        </p:txBody>
      </p:sp>
      <p:sp>
        <p:nvSpPr>
          <p:cNvPr id="16" name="TextBox 15">
            <a:extLst>
              <a:ext uri="{FF2B5EF4-FFF2-40B4-BE49-F238E27FC236}">
                <a16:creationId xmlns:a16="http://schemas.microsoft.com/office/drawing/2014/main" id="{FEAB3642-2A0F-B46F-6EA5-4336C106E252}"/>
              </a:ext>
            </a:extLst>
          </p:cNvPr>
          <p:cNvSpPr txBox="1"/>
          <p:nvPr/>
        </p:nvSpPr>
        <p:spPr>
          <a:xfrm>
            <a:off x="216850" y="632019"/>
            <a:ext cx="3916999" cy="523220"/>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01.  DISTRIBUTION PLOT ON STEP DATA WITH FRAUD CHECK ID</a:t>
            </a:r>
          </a:p>
        </p:txBody>
      </p:sp>
      <p:pic>
        <p:nvPicPr>
          <p:cNvPr id="3" name="Picture 2">
            <a:extLst>
              <a:ext uri="{FF2B5EF4-FFF2-40B4-BE49-F238E27FC236}">
                <a16:creationId xmlns:a16="http://schemas.microsoft.com/office/drawing/2014/main" id="{1130AD82-AEC1-229A-AE84-4C7900468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7775"/>
            <a:ext cx="2371725" cy="23602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C15A03-7854-4977-F6DF-30DCB09E7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111" y="1293874"/>
            <a:ext cx="2371725" cy="23660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98FFD7C-DA67-BFB5-4EF8-4BA0E849E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836" y="1247774"/>
            <a:ext cx="2371725" cy="24121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5116177-C06C-70A2-9DAC-04B9779B30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4999" y="1247774"/>
            <a:ext cx="2343288" cy="24121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A546F6B-CCCD-A11F-3422-F15A806DF7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6724" y="1247773"/>
            <a:ext cx="2371725" cy="24121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0E43113-B21B-C070-4714-75F2850DCB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 y="3608053"/>
            <a:ext cx="2333625" cy="27591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2D386F4-7F3E-9BAC-5796-3A2FC938CCCA}"/>
              </a:ext>
            </a:extLst>
          </p:cNvPr>
          <p:cNvPicPr>
            <a:picLocks noChangeAspect="1"/>
          </p:cNvPicPr>
          <p:nvPr/>
        </p:nvPicPr>
        <p:blipFill>
          <a:blip r:embed="rId8"/>
          <a:stretch>
            <a:fillRect/>
          </a:stretch>
        </p:blipFill>
        <p:spPr>
          <a:xfrm>
            <a:off x="7518523" y="3655980"/>
            <a:ext cx="3188806" cy="3079117"/>
          </a:xfrm>
          <a:prstGeom prst="rect">
            <a:avLst/>
          </a:prstGeom>
        </p:spPr>
      </p:pic>
    </p:spTree>
    <p:extLst>
      <p:ext uri="{BB962C8B-B14F-4D97-AF65-F5344CB8AC3E}">
        <p14:creationId xmlns:p14="http://schemas.microsoft.com/office/powerpoint/2010/main" val="1080814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48000" y="43090"/>
            <a:ext cx="9045949" cy="724247"/>
          </a:xfrm>
        </p:spPr>
        <p:txBody>
          <a:bodyPr/>
          <a:lstStyle/>
          <a:p>
            <a:pPr algn="r"/>
            <a:r>
              <a:rPr lang="en-US" altLang="ko-KR" sz="2600" dirty="0">
                <a:solidFill>
                  <a:schemeClr val="tx1">
                    <a:lumMod val="75000"/>
                    <a:lumOff val="25000"/>
                  </a:schemeClr>
                </a:solidFill>
                <a:latin typeface="+mj-lt"/>
              </a:rPr>
              <a:t>EXPLORATORY DATA  ANALYSIS  &amp; </a:t>
            </a:r>
            <a:r>
              <a:rPr lang="en-US" altLang="ko-KR" sz="2600" dirty="0">
                <a:solidFill>
                  <a:schemeClr val="accent1"/>
                </a:solidFill>
                <a:latin typeface="+mj-lt"/>
              </a:rPr>
              <a:t>DATA PREPARATION</a:t>
            </a:r>
            <a:endParaRPr lang="ko-KR" altLang="en-US" sz="2600" dirty="0">
              <a:solidFill>
                <a:schemeClr val="accent1"/>
              </a:solidFill>
              <a:latin typeface="+mj-lt"/>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3047999" y="579272"/>
            <a:ext cx="9045949" cy="614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AB3642-2A0F-B46F-6EA5-4336C106E252}"/>
              </a:ext>
            </a:extLst>
          </p:cNvPr>
          <p:cNvSpPr txBox="1"/>
          <p:nvPr/>
        </p:nvSpPr>
        <p:spPr>
          <a:xfrm>
            <a:off x="216850" y="739740"/>
            <a:ext cx="4266660" cy="307777"/>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02.  BOX PLOT FOR NUMERICAL FEATURES</a:t>
            </a:r>
          </a:p>
        </p:txBody>
      </p:sp>
      <p:pic>
        <p:nvPicPr>
          <p:cNvPr id="2050" name="Picture 2">
            <a:extLst>
              <a:ext uri="{FF2B5EF4-FFF2-40B4-BE49-F238E27FC236}">
                <a16:creationId xmlns:a16="http://schemas.microsoft.com/office/drawing/2014/main" id="{428C5963-CA72-02D4-9D5E-5CF6B0567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66800"/>
            <a:ext cx="2161406" cy="23613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95582AD-0360-C26E-DB53-4F537E694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898" y="1146518"/>
            <a:ext cx="2161407" cy="22816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E39F2A6-321D-02B3-AAC9-C04CDCE99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797" y="1066800"/>
            <a:ext cx="1908835" cy="23613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D9A3A95-7A87-571C-9143-913E5B982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203" y="605851"/>
            <a:ext cx="2161407" cy="19590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DF0E2A5F-6ADC-7CC3-3FD8-86F2F64EA0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1101" y="636254"/>
            <a:ext cx="2161406" cy="225124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59BABDC5-10F4-AEF6-AFFA-9213AD3B4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07" y="3328988"/>
            <a:ext cx="2125899" cy="179361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5E54DCA-AE35-8CBB-D17E-4B68DF7884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1406" y="3349282"/>
            <a:ext cx="2282775" cy="179361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2FE3757C-CF8B-DAF4-3EAF-6F5A0FA6AB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796" y="3400974"/>
            <a:ext cx="1792849" cy="174192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95ADC715-FE01-AEB8-7E46-8D2C807BDB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9695" y="2564900"/>
            <a:ext cx="2070759" cy="20242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E2B5BCE4-693B-A96E-1478-383CC2FCE04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38897" y="2796119"/>
            <a:ext cx="2161406" cy="171473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DD6FB4A4-7BD8-A8FE-6FA5-FD6139C1D3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315" y="5082465"/>
            <a:ext cx="2012090" cy="171473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B3FDDDEB-E73E-9023-38C6-BC5A12F5E9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1405" y="5163194"/>
            <a:ext cx="2322105" cy="1634006"/>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500DF716-CE56-0887-763A-9E2ACCA074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83510" y="5110111"/>
            <a:ext cx="1809135" cy="16870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B332B3-26A5-DB4A-50DC-917E94CBA6D9}"/>
              </a:ext>
            </a:extLst>
          </p:cNvPr>
          <p:cNvSpPr txBox="1"/>
          <p:nvPr/>
        </p:nvSpPr>
        <p:spPr>
          <a:xfrm>
            <a:off x="6211016" y="4293100"/>
            <a:ext cx="5945477" cy="2585323"/>
          </a:xfrm>
          <a:prstGeom prst="rect">
            <a:avLst/>
          </a:prstGeom>
          <a:noFill/>
        </p:spPr>
        <p:txBody>
          <a:bodyPr wrap="square" rtlCol="0">
            <a:spAutoFit/>
          </a:bodyPr>
          <a:lstStyle/>
          <a:p>
            <a:r>
              <a:rPr lang="en-US" b="1" dirty="0"/>
              <a:t>Inference:</a:t>
            </a:r>
          </a:p>
          <a:p>
            <a:pPr marL="171450" indent="-171450">
              <a:buFont typeface="Arial" panose="020B0604020202020204" pitchFamily="34" charset="0"/>
              <a:buChar char="•"/>
            </a:pPr>
            <a:r>
              <a:rPr lang="en-US" sz="1200" dirty="0"/>
              <a:t>The box plots show that the number of outliers for nearly all original dataset features are really high. This indicates that a contamination factor used in the later methods should not be too low.</a:t>
            </a:r>
          </a:p>
          <a:p>
            <a:pPr marL="171450" indent="-171450">
              <a:buFont typeface="Arial" panose="020B0604020202020204" pitchFamily="34" charset="0"/>
              <a:buChar char="•"/>
            </a:pPr>
            <a:r>
              <a:rPr lang="en-US" sz="1200" dirty="0"/>
              <a:t>Based on box plots, it can also be concluded that none of the features is symmetrically distributed, and that the Elliptic Envelope method is not suitable for this dataset.</a:t>
            </a:r>
          </a:p>
          <a:p>
            <a:pPr marL="171450" indent="-171450">
              <a:buFont typeface="Arial" panose="020B0604020202020204" pitchFamily="34" charset="0"/>
              <a:buChar char="•"/>
            </a:pPr>
            <a:r>
              <a:rPr lang="en-US" sz="1200" dirty="0"/>
              <a:t>The box plots show that the number of outliers for nearly all original dataset features are really high.</a:t>
            </a:r>
          </a:p>
          <a:p>
            <a:pPr marL="171450" indent="-171450">
              <a:buFont typeface="Arial" panose="020B0604020202020204" pitchFamily="34" charset="0"/>
              <a:buChar char="•"/>
            </a:pPr>
            <a:r>
              <a:rPr lang="en-US" sz="1200" dirty="0"/>
              <a:t>It can also be concluded that none of the features is symmetrically distributed.</a:t>
            </a:r>
          </a:p>
          <a:p>
            <a:pPr marL="171450" indent="-171450">
              <a:buFont typeface="Arial" panose="020B0604020202020204" pitchFamily="34" charset="0"/>
              <a:buChar char="•"/>
            </a:pPr>
            <a:r>
              <a:rPr lang="en-US" sz="1200" dirty="0"/>
              <a:t>box plots indicate that features amount, </a:t>
            </a:r>
            <a:r>
              <a:rPr lang="en-US" sz="1200" dirty="0" err="1"/>
              <a:t>oldbalanceOrg</a:t>
            </a:r>
            <a:r>
              <a:rPr lang="en-US" sz="1200" dirty="0"/>
              <a:t>, </a:t>
            </a:r>
            <a:r>
              <a:rPr lang="en-US" sz="1200" dirty="0" err="1"/>
              <a:t>newbalanceOrig</a:t>
            </a:r>
            <a:r>
              <a:rPr lang="en-US" sz="1200" dirty="0"/>
              <a:t>, </a:t>
            </a:r>
            <a:r>
              <a:rPr lang="en-US" sz="1200" dirty="0" err="1"/>
              <a:t>oldbalanceDest</a:t>
            </a:r>
            <a:r>
              <a:rPr lang="en-US" sz="1200" dirty="0"/>
              <a:t> and </a:t>
            </a:r>
            <a:r>
              <a:rPr lang="en-US" sz="1200" dirty="0" err="1"/>
              <a:t>newbalanceDest</a:t>
            </a:r>
            <a:r>
              <a:rPr lang="en-US" sz="1200" dirty="0"/>
              <a:t> are highly skewed, and they should be further processed before training machine learning models.</a:t>
            </a:r>
          </a:p>
        </p:txBody>
      </p:sp>
    </p:spTree>
    <p:extLst>
      <p:ext uri="{BB962C8B-B14F-4D97-AF65-F5344CB8AC3E}">
        <p14:creationId xmlns:p14="http://schemas.microsoft.com/office/powerpoint/2010/main" val="1354050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48000" y="43090"/>
            <a:ext cx="9045949" cy="724247"/>
          </a:xfrm>
        </p:spPr>
        <p:txBody>
          <a:bodyPr/>
          <a:lstStyle/>
          <a:p>
            <a:pPr algn="r"/>
            <a:r>
              <a:rPr lang="en-US" altLang="ko-KR" sz="2600" dirty="0">
                <a:solidFill>
                  <a:schemeClr val="tx1">
                    <a:lumMod val="75000"/>
                    <a:lumOff val="25000"/>
                  </a:schemeClr>
                </a:solidFill>
                <a:latin typeface="+mj-lt"/>
              </a:rPr>
              <a:t>EXPLORATORY DATA  ANALYSIS  &amp; </a:t>
            </a:r>
            <a:r>
              <a:rPr lang="en-US" altLang="ko-KR" sz="2600" dirty="0">
                <a:solidFill>
                  <a:schemeClr val="accent1"/>
                </a:solidFill>
                <a:latin typeface="+mj-lt"/>
              </a:rPr>
              <a:t>DATA PREPARATION</a:t>
            </a:r>
            <a:endParaRPr lang="ko-KR" altLang="en-US" sz="2600" dirty="0">
              <a:solidFill>
                <a:schemeClr val="accent1"/>
              </a:solidFill>
              <a:latin typeface="+mj-lt"/>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3047999" y="579272"/>
            <a:ext cx="9045949" cy="614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FEC90E-5AB2-87C8-CF1A-D1E45B07FBA0}"/>
              </a:ext>
            </a:extLst>
          </p:cNvPr>
          <p:cNvSpPr txBox="1"/>
          <p:nvPr/>
        </p:nvSpPr>
        <p:spPr>
          <a:xfrm>
            <a:off x="5531224" y="907704"/>
            <a:ext cx="6562725" cy="523220"/>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02. Checking with the Customer and Merchant who is facing the fraud, and in which category type.</a:t>
            </a:r>
          </a:p>
        </p:txBody>
      </p:sp>
      <p:pic>
        <p:nvPicPr>
          <p:cNvPr id="4" name="Picture 3">
            <a:extLst>
              <a:ext uri="{FF2B5EF4-FFF2-40B4-BE49-F238E27FC236}">
                <a16:creationId xmlns:a16="http://schemas.microsoft.com/office/drawing/2014/main" id="{8235F950-8C9D-B1CA-818F-1CE9BA8727C8}"/>
              </a:ext>
            </a:extLst>
          </p:cNvPr>
          <p:cNvPicPr>
            <a:picLocks noChangeAspect="1"/>
          </p:cNvPicPr>
          <p:nvPr/>
        </p:nvPicPr>
        <p:blipFill>
          <a:blip r:embed="rId2"/>
          <a:stretch>
            <a:fillRect/>
          </a:stretch>
        </p:blipFill>
        <p:spPr>
          <a:xfrm>
            <a:off x="7689207" y="1486481"/>
            <a:ext cx="4404742" cy="1950889"/>
          </a:xfrm>
          <a:prstGeom prst="rect">
            <a:avLst/>
          </a:prstGeom>
        </p:spPr>
      </p:pic>
      <p:pic>
        <p:nvPicPr>
          <p:cNvPr id="6" name="Picture 5">
            <a:extLst>
              <a:ext uri="{FF2B5EF4-FFF2-40B4-BE49-F238E27FC236}">
                <a16:creationId xmlns:a16="http://schemas.microsoft.com/office/drawing/2014/main" id="{EE6AAC03-2CFC-73D0-9EA1-EF77267371BE}"/>
              </a:ext>
            </a:extLst>
          </p:cNvPr>
          <p:cNvPicPr>
            <a:picLocks noChangeAspect="1"/>
          </p:cNvPicPr>
          <p:nvPr/>
        </p:nvPicPr>
        <p:blipFill>
          <a:blip r:embed="rId3"/>
          <a:stretch>
            <a:fillRect/>
          </a:stretch>
        </p:blipFill>
        <p:spPr>
          <a:xfrm>
            <a:off x="7689207" y="3437370"/>
            <a:ext cx="4404742" cy="510584"/>
          </a:xfrm>
          <a:prstGeom prst="rect">
            <a:avLst/>
          </a:prstGeom>
        </p:spPr>
      </p:pic>
      <p:sp>
        <p:nvSpPr>
          <p:cNvPr id="7" name="TextBox 6">
            <a:extLst>
              <a:ext uri="{FF2B5EF4-FFF2-40B4-BE49-F238E27FC236}">
                <a16:creationId xmlns:a16="http://schemas.microsoft.com/office/drawing/2014/main" id="{F4B332B3-26A5-DB4A-50DC-917E94CBA6D9}"/>
              </a:ext>
            </a:extLst>
          </p:cNvPr>
          <p:cNvSpPr txBox="1"/>
          <p:nvPr/>
        </p:nvSpPr>
        <p:spPr>
          <a:xfrm>
            <a:off x="5950409" y="3947954"/>
            <a:ext cx="6143540" cy="1846659"/>
          </a:xfrm>
          <a:prstGeom prst="rect">
            <a:avLst/>
          </a:prstGeom>
          <a:noFill/>
        </p:spPr>
        <p:txBody>
          <a:bodyPr wrap="square" rtlCol="0">
            <a:spAutoFit/>
          </a:bodyPr>
          <a:lstStyle/>
          <a:p>
            <a:r>
              <a:rPr lang="en-US" b="1" dirty="0"/>
              <a:t>Inference:</a:t>
            </a:r>
          </a:p>
          <a:p>
            <a:pPr marL="171450" indent="-171450">
              <a:buFont typeface="Arial" panose="020B0604020202020204" pitchFamily="34" charset="0"/>
              <a:buChar char="•"/>
            </a:pPr>
            <a:r>
              <a:rPr lang="en-US" sz="1200" dirty="0"/>
              <a:t>Only PAYMENT consists of the receiver is Merchant. And the count of transaction is quite large 2151495. We are also not given merchant account balance details. </a:t>
            </a:r>
          </a:p>
          <a:p>
            <a:pPr marL="171450" indent="-171450">
              <a:buFont typeface="Arial" panose="020B0604020202020204" pitchFamily="34" charset="0"/>
              <a:buChar char="•"/>
            </a:pPr>
            <a:r>
              <a:rPr lang="en-US" sz="1200" dirty="0"/>
              <a:t>The count of transaction under True Fraud and in CASH_OUT &amp; TRANSFER category. This shows mostly customer face the issue of fraud as we </a:t>
            </a:r>
            <a:r>
              <a:rPr lang="en-US" sz="1200" dirty="0" err="1"/>
              <a:t>dont</a:t>
            </a:r>
            <a:r>
              <a:rPr lang="en-US" sz="1200" dirty="0"/>
              <a:t> have any details of merchant customer.</a:t>
            </a:r>
          </a:p>
          <a:p>
            <a:pPr marL="171450" indent="-171450">
              <a:buFont typeface="Arial" panose="020B0604020202020204" pitchFamily="34" charset="0"/>
              <a:buChar char="•"/>
            </a:pPr>
            <a:r>
              <a:rPr lang="en-US" sz="1200" dirty="0"/>
              <a:t>There are only 16 transaction which is considered as True Flagged Fraud Customer and only in TRANSFER category. Here also customer is only facing the issue not merchant. </a:t>
            </a:r>
          </a:p>
        </p:txBody>
      </p:sp>
      <p:pic>
        <p:nvPicPr>
          <p:cNvPr id="1026" name="Picture 2">
            <a:extLst>
              <a:ext uri="{FF2B5EF4-FFF2-40B4-BE49-F238E27FC236}">
                <a16:creationId xmlns:a16="http://schemas.microsoft.com/office/drawing/2014/main" id="{351333EC-1226-6D58-783B-5DF1D24E1C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1" y="865298"/>
            <a:ext cx="5335122" cy="597729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EAB3642-2A0F-B46F-6EA5-4336C106E252}"/>
              </a:ext>
            </a:extLst>
          </p:cNvPr>
          <p:cNvSpPr txBox="1"/>
          <p:nvPr/>
        </p:nvSpPr>
        <p:spPr>
          <a:xfrm>
            <a:off x="178751" y="584775"/>
            <a:ext cx="2684522" cy="307777"/>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01.  DATA DISTRIBUTION</a:t>
            </a:r>
          </a:p>
        </p:txBody>
      </p:sp>
      <p:sp>
        <p:nvSpPr>
          <p:cNvPr id="9" name="TextBox 8">
            <a:extLst>
              <a:ext uri="{FF2B5EF4-FFF2-40B4-BE49-F238E27FC236}">
                <a16:creationId xmlns:a16="http://schemas.microsoft.com/office/drawing/2014/main" id="{278F4DF1-7A1D-9795-8E0C-DC698BD73628}"/>
              </a:ext>
            </a:extLst>
          </p:cNvPr>
          <p:cNvSpPr txBox="1"/>
          <p:nvPr/>
        </p:nvSpPr>
        <p:spPr>
          <a:xfrm>
            <a:off x="5950409" y="5749556"/>
            <a:ext cx="5881373" cy="738664"/>
          </a:xfrm>
          <a:prstGeom prst="rect">
            <a:avLst/>
          </a:prstGeom>
          <a:noFill/>
        </p:spPr>
        <p:txBody>
          <a:bodyPr wrap="square" rtlCol="0">
            <a:spAutoFit/>
          </a:bodyPr>
          <a:lstStyle/>
          <a:p>
            <a:r>
              <a:rPr lang="en-US" b="1" dirty="0"/>
              <a:t>Inference:</a:t>
            </a:r>
          </a:p>
          <a:p>
            <a:pPr marL="171450" indent="-171450">
              <a:buFont typeface="Arial" panose="020B0604020202020204" pitchFamily="34" charset="0"/>
              <a:buChar char="•"/>
            </a:pPr>
            <a:r>
              <a:rPr lang="en-US" sz="1200" dirty="0"/>
              <a:t>All numerical features are positively skewed except step.</a:t>
            </a:r>
          </a:p>
          <a:p>
            <a:pPr marL="171450" indent="-171450">
              <a:buFont typeface="Arial" panose="020B0604020202020204" pitchFamily="34" charset="0"/>
              <a:buChar char="•"/>
            </a:pPr>
            <a:r>
              <a:rPr lang="en-US" sz="1200" dirty="0"/>
              <a:t>Step feature consists of random data.</a:t>
            </a:r>
          </a:p>
        </p:txBody>
      </p:sp>
      <p:sp>
        <p:nvSpPr>
          <p:cNvPr id="20" name="Arrow: Right 19">
            <a:extLst>
              <a:ext uri="{FF2B5EF4-FFF2-40B4-BE49-F238E27FC236}">
                <a16:creationId xmlns:a16="http://schemas.microsoft.com/office/drawing/2014/main" id="{2B06F312-DEDA-D477-1CF0-0904309F3BD3}"/>
              </a:ext>
            </a:extLst>
          </p:cNvPr>
          <p:cNvSpPr/>
          <p:nvPr/>
        </p:nvSpPr>
        <p:spPr>
          <a:xfrm flipH="1">
            <a:off x="5545911" y="5801398"/>
            <a:ext cx="412376" cy="254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EF551807-0B64-B33C-64FE-05067EBB2274}"/>
              </a:ext>
            </a:extLst>
          </p:cNvPr>
          <p:cNvSpPr/>
          <p:nvPr/>
        </p:nvSpPr>
        <p:spPr>
          <a:xfrm flipV="1">
            <a:off x="10776672" y="3853944"/>
            <a:ext cx="252185" cy="387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979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14255" y="43090"/>
            <a:ext cx="8879694" cy="724247"/>
          </a:xfrm>
        </p:spPr>
        <p:txBody>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EXPLORATORY DATA  ANALYSIS  &amp; </a:t>
            </a:r>
            <a:r>
              <a:rPr kumimoji="0" lang="en-US" altLang="ko-KR" sz="2600" b="0" i="0" u="none" strike="noStrike" kern="1200" cap="none" spc="0" normalizeH="0" baseline="0" noProof="0" dirty="0">
                <a:ln>
                  <a:noFill/>
                </a:ln>
                <a:solidFill>
                  <a:srgbClr val="FFCA08"/>
                </a:solidFill>
                <a:effectLst/>
                <a:uLnTx/>
                <a:uFillTx/>
                <a:latin typeface="Arial"/>
                <a:cs typeface="Arial" pitchFamily="34" charset="0"/>
              </a:rPr>
              <a:t>DATA PREPARATION (Cont’d)</a:t>
            </a:r>
            <a:endParaRPr kumimoji="0" lang="ko-KR" altLang="en-US" sz="26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5433173" y="761366"/>
            <a:ext cx="666077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FEC90E-5AB2-87C8-CF1A-D1E45B07FBA0}"/>
              </a:ext>
            </a:extLst>
          </p:cNvPr>
          <p:cNvSpPr txBox="1"/>
          <p:nvPr/>
        </p:nvSpPr>
        <p:spPr>
          <a:xfrm>
            <a:off x="5531224" y="973020"/>
            <a:ext cx="6562725" cy="307777"/>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04. Percentage of Flagged fraud Pie chart</a:t>
            </a:r>
          </a:p>
        </p:txBody>
      </p:sp>
      <p:sp>
        <p:nvSpPr>
          <p:cNvPr id="16" name="TextBox 15">
            <a:extLst>
              <a:ext uri="{FF2B5EF4-FFF2-40B4-BE49-F238E27FC236}">
                <a16:creationId xmlns:a16="http://schemas.microsoft.com/office/drawing/2014/main" id="{FEAB3642-2A0F-B46F-6EA5-4336C106E252}"/>
              </a:ext>
            </a:extLst>
          </p:cNvPr>
          <p:cNvSpPr txBox="1"/>
          <p:nvPr/>
        </p:nvSpPr>
        <p:spPr>
          <a:xfrm>
            <a:off x="178751" y="584775"/>
            <a:ext cx="3035504" cy="307777"/>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03. Percentage of Fraud </a:t>
            </a:r>
            <a:r>
              <a:rPr lang="en-US" sz="1400" b="1" i="0" dirty="0" err="1">
                <a:solidFill>
                  <a:srgbClr val="000000"/>
                </a:solidFill>
                <a:effectLst/>
                <a:latin typeface="Helvetica Neue"/>
              </a:rPr>
              <a:t>Piechart</a:t>
            </a:r>
            <a:endParaRPr lang="en-US" sz="1400" b="1" i="0" dirty="0">
              <a:solidFill>
                <a:srgbClr val="000000"/>
              </a:solidFill>
              <a:effectLst/>
              <a:latin typeface="Helvetica Neue"/>
            </a:endParaRPr>
          </a:p>
        </p:txBody>
      </p:sp>
      <p:pic>
        <p:nvPicPr>
          <p:cNvPr id="5" name="Picture 4">
            <a:extLst>
              <a:ext uri="{FF2B5EF4-FFF2-40B4-BE49-F238E27FC236}">
                <a16:creationId xmlns:a16="http://schemas.microsoft.com/office/drawing/2014/main" id="{3DB43C95-9054-48B3-3637-86B2F47D8458}"/>
              </a:ext>
            </a:extLst>
          </p:cNvPr>
          <p:cNvPicPr>
            <a:picLocks noChangeAspect="1"/>
          </p:cNvPicPr>
          <p:nvPr/>
        </p:nvPicPr>
        <p:blipFill>
          <a:blip r:embed="rId2"/>
          <a:stretch>
            <a:fillRect/>
          </a:stretch>
        </p:blipFill>
        <p:spPr>
          <a:xfrm>
            <a:off x="13578" y="990514"/>
            <a:ext cx="5419596" cy="3688400"/>
          </a:xfrm>
          <a:prstGeom prst="rect">
            <a:avLst/>
          </a:prstGeom>
        </p:spPr>
      </p:pic>
      <p:pic>
        <p:nvPicPr>
          <p:cNvPr id="11" name="Picture 10">
            <a:extLst>
              <a:ext uri="{FF2B5EF4-FFF2-40B4-BE49-F238E27FC236}">
                <a16:creationId xmlns:a16="http://schemas.microsoft.com/office/drawing/2014/main" id="{01624724-A96D-C4DA-1612-5FD735C45E2E}"/>
              </a:ext>
            </a:extLst>
          </p:cNvPr>
          <p:cNvPicPr>
            <a:picLocks noChangeAspect="1"/>
          </p:cNvPicPr>
          <p:nvPr/>
        </p:nvPicPr>
        <p:blipFill>
          <a:blip r:embed="rId3"/>
          <a:stretch>
            <a:fillRect/>
          </a:stretch>
        </p:blipFill>
        <p:spPr>
          <a:xfrm>
            <a:off x="3314629" y="1772434"/>
            <a:ext cx="2118544" cy="579170"/>
          </a:xfrm>
          <a:prstGeom prst="rect">
            <a:avLst/>
          </a:prstGeom>
        </p:spPr>
      </p:pic>
      <p:sp>
        <p:nvSpPr>
          <p:cNvPr id="12" name="TextBox 11">
            <a:extLst>
              <a:ext uri="{FF2B5EF4-FFF2-40B4-BE49-F238E27FC236}">
                <a16:creationId xmlns:a16="http://schemas.microsoft.com/office/drawing/2014/main" id="{BDCEAD4B-D8BE-3C63-BF26-C623B844AEC9}"/>
              </a:ext>
            </a:extLst>
          </p:cNvPr>
          <p:cNvSpPr txBox="1"/>
          <p:nvPr/>
        </p:nvSpPr>
        <p:spPr>
          <a:xfrm>
            <a:off x="295563" y="4913745"/>
            <a:ext cx="4765963" cy="1015663"/>
          </a:xfrm>
          <a:prstGeom prst="rect">
            <a:avLst/>
          </a:prstGeom>
          <a:noFill/>
        </p:spPr>
        <p:txBody>
          <a:bodyPr wrap="square" rtlCol="0">
            <a:spAutoFit/>
          </a:bodyPr>
          <a:lstStyle/>
          <a:p>
            <a:r>
              <a:rPr lang="en-US" sz="1500" b="1" dirty="0"/>
              <a:t>Inference:</a:t>
            </a:r>
          </a:p>
          <a:p>
            <a:pPr marL="285750" indent="-285750">
              <a:buFont typeface="Arial" panose="020B0604020202020204" pitchFamily="34" charset="0"/>
              <a:buChar char="•"/>
            </a:pPr>
            <a:r>
              <a:rPr lang="en-US" sz="1500" dirty="0"/>
              <a:t>From the above donut chart we can see that mostly Not a fraud is 99.9% and only Fraud case is 0.129%. </a:t>
            </a:r>
          </a:p>
        </p:txBody>
      </p:sp>
      <p:pic>
        <p:nvPicPr>
          <p:cNvPr id="14" name="Picture 13">
            <a:extLst>
              <a:ext uri="{FF2B5EF4-FFF2-40B4-BE49-F238E27FC236}">
                <a16:creationId xmlns:a16="http://schemas.microsoft.com/office/drawing/2014/main" id="{3387D960-52BD-AA4A-1C82-34588EBD5077}"/>
              </a:ext>
            </a:extLst>
          </p:cNvPr>
          <p:cNvPicPr>
            <a:picLocks noChangeAspect="1"/>
          </p:cNvPicPr>
          <p:nvPr/>
        </p:nvPicPr>
        <p:blipFill>
          <a:blip r:embed="rId4"/>
          <a:stretch>
            <a:fillRect/>
          </a:stretch>
        </p:blipFill>
        <p:spPr>
          <a:xfrm>
            <a:off x="5531224" y="1417192"/>
            <a:ext cx="6210838" cy="3688400"/>
          </a:xfrm>
          <a:prstGeom prst="rect">
            <a:avLst/>
          </a:prstGeom>
        </p:spPr>
      </p:pic>
      <p:pic>
        <p:nvPicPr>
          <p:cNvPr id="17" name="Picture 16">
            <a:extLst>
              <a:ext uri="{FF2B5EF4-FFF2-40B4-BE49-F238E27FC236}">
                <a16:creationId xmlns:a16="http://schemas.microsoft.com/office/drawing/2014/main" id="{27864EDD-67B4-78CD-4E25-E366E4308209}"/>
              </a:ext>
            </a:extLst>
          </p:cNvPr>
          <p:cNvPicPr>
            <a:picLocks noChangeAspect="1"/>
          </p:cNvPicPr>
          <p:nvPr/>
        </p:nvPicPr>
        <p:blipFill>
          <a:blip r:embed="rId5"/>
          <a:stretch>
            <a:fillRect/>
          </a:stretch>
        </p:blipFill>
        <p:spPr>
          <a:xfrm>
            <a:off x="9328380" y="2351604"/>
            <a:ext cx="2697714" cy="586791"/>
          </a:xfrm>
          <a:prstGeom prst="rect">
            <a:avLst/>
          </a:prstGeom>
        </p:spPr>
      </p:pic>
      <p:sp>
        <p:nvSpPr>
          <p:cNvPr id="22" name="TextBox 21">
            <a:extLst>
              <a:ext uri="{FF2B5EF4-FFF2-40B4-BE49-F238E27FC236}">
                <a16:creationId xmlns:a16="http://schemas.microsoft.com/office/drawing/2014/main" id="{6EC9B6A7-39FF-5E6D-74F1-CF12614B1A80}"/>
              </a:ext>
            </a:extLst>
          </p:cNvPr>
          <p:cNvSpPr txBox="1"/>
          <p:nvPr/>
        </p:nvSpPr>
        <p:spPr>
          <a:xfrm>
            <a:off x="5247191" y="5105592"/>
            <a:ext cx="6562725" cy="1015663"/>
          </a:xfrm>
          <a:prstGeom prst="rect">
            <a:avLst/>
          </a:prstGeom>
          <a:noFill/>
        </p:spPr>
        <p:txBody>
          <a:bodyPr wrap="square" rtlCol="0">
            <a:spAutoFit/>
          </a:bodyPr>
          <a:lstStyle/>
          <a:p>
            <a:r>
              <a:rPr lang="en-US" sz="1500" b="1" dirty="0"/>
              <a:t>Inference:</a:t>
            </a:r>
          </a:p>
          <a:p>
            <a:pPr marL="285750" indent="-285750">
              <a:buFont typeface="Arial" panose="020B0604020202020204" pitchFamily="34" charset="0"/>
              <a:buChar char="•"/>
            </a:pPr>
            <a:r>
              <a:rPr lang="en-US" sz="1500" dirty="0"/>
              <a:t>From the above donut chart we can see that mostly Not Flagged fraud is high and there is only 16 transaction under flagged fraud which is very less.</a:t>
            </a:r>
          </a:p>
        </p:txBody>
      </p:sp>
    </p:spTree>
    <p:extLst>
      <p:ext uri="{BB962C8B-B14F-4D97-AF65-F5344CB8AC3E}">
        <p14:creationId xmlns:p14="http://schemas.microsoft.com/office/powerpoint/2010/main" val="384182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433173" y="43090"/>
            <a:ext cx="6660776" cy="724247"/>
          </a:xfrm>
        </p:spPr>
        <p:txBody>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EXPLORATORY DATA  ANALYSIS  &amp; </a:t>
            </a:r>
            <a:r>
              <a:rPr kumimoji="0" lang="en-US" altLang="ko-KR" sz="2600" b="0" i="0" u="none" strike="noStrike" kern="1200" cap="none" spc="0" normalizeH="0" baseline="0" noProof="0" dirty="0">
                <a:ln>
                  <a:noFill/>
                </a:ln>
                <a:solidFill>
                  <a:srgbClr val="FFCA08"/>
                </a:solidFill>
                <a:effectLst/>
                <a:uLnTx/>
                <a:uFillTx/>
                <a:latin typeface="Arial"/>
                <a:cs typeface="Arial" pitchFamily="34" charset="0"/>
              </a:rPr>
              <a:t>DATA PREPARATION (Cont’d)</a:t>
            </a:r>
            <a:endParaRPr kumimoji="0" lang="ko-KR" altLang="en-US" sz="26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5531224" y="692945"/>
            <a:ext cx="666077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AB3642-2A0F-B46F-6EA5-4336C106E252}"/>
              </a:ext>
            </a:extLst>
          </p:cNvPr>
          <p:cNvSpPr txBox="1"/>
          <p:nvPr/>
        </p:nvSpPr>
        <p:spPr>
          <a:xfrm>
            <a:off x="178751" y="584775"/>
            <a:ext cx="4263940" cy="307777"/>
          </a:xfrm>
          <a:prstGeom prst="rect">
            <a:avLst/>
          </a:prstGeom>
          <a:noFill/>
          <a:ln w="41275" cap="sq">
            <a:solidFill>
              <a:schemeClr val="accent1"/>
            </a:solidFill>
          </a:ln>
        </p:spPr>
        <p:txBody>
          <a:bodyPr wrap="square" rtlCol="0" anchor="ctr">
            <a:spAutoFit/>
          </a:bodyPr>
          <a:lstStyle/>
          <a:p>
            <a:pPr algn="l"/>
            <a:r>
              <a:rPr lang="en-US" sz="1400" b="1" i="0" dirty="0">
                <a:solidFill>
                  <a:srgbClr val="000000"/>
                </a:solidFill>
                <a:effectLst/>
                <a:latin typeface="Helvetica Neue"/>
              </a:rPr>
              <a:t>05. Pie Chart &amp; Bar Chart for type transaction</a:t>
            </a:r>
          </a:p>
        </p:txBody>
      </p:sp>
      <p:sp>
        <p:nvSpPr>
          <p:cNvPr id="12" name="TextBox 11">
            <a:extLst>
              <a:ext uri="{FF2B5EF4-FFF2-40B4-BE49-F238E27FC236}">
                <a16:creationId xmlns:a16="http://schemas.microsoft.com/office/drawing/2014/main" id="{BDCEAD4B-D8BE-3C63-BF26-C623B844AEC9}"/>
              </a:ext>
            </a:extLst>
          </p:cNvPr>
          <p:cNvSpPr txBox="1"/>
          <p:nvPr/>
        </p:nvSpPr>
        <p:spPr>
          <a:xfrm>
            <a:off x="295563" y="4913745"/>
            <a:ext cx="4765963" cy="1061829"/>
          </a:xfrm>
          <a:prstGeom prst="rect">
            <a:avLst/>
          </a:prstGeom>
          <a:noFill/>
        </p:spPr>
        <p:txBody>
          <a:bodyPr wrap="square" rtlCol="0">
            <a:spAutoFit/>
          </a:bodyPr>
          <a:lstStyle/>
          <a:p>
            <a:r>
              <a:rPr lang="en-US" sz="1500" b="1" dirty="0"/>
              <a:t>Inference:</a:t>
            </a:r>
          </a:p>
          <a:p>
            <a:pPr algn="l">
              <a:buFont typeface="Arial" panose="020B0604020202020204" pitchFamily="34" charset="0"/>
              <a:buChar char="•"/>
            </a:pPr>
            <a:r>
              <a:rPr lang="en-US" sz="1600" b="0" i="0" dirty="0">
                <a:solidFill>
                  <a:srgbClr val="000000"/>
                </a:solidFill>
                <a:effectLst/>
                <a:latin typeface="Helvetica Neue"/>
              </a:rPr>
              <a:t> We can see that count of CASH_OUT transaction is more than any other type of transaction and that is 35.2% of all the transaction.</a:t>
            </a:r>
          </a:p>
        </p:txBody>
      </p:sp>
      <p:pic>
        <p:nvPicPr>
          <p:cNvPr id="4" name="Picture 3">
            <a:extLst>
              <a:ext uri="{FF2B5EF4-FFF2-40B4-BE49-F238E27FC236}">
                <a16:creationId xmlns:a16="http://schemas.microsoft.com/office/drawing/2014/main" id="{325C8B6A-0A83-6F13-3B5B-FE5D903D70CF}"/>
              </a:ext>
            </a:extLst>
          </p:cNvPr>
          <p:cNvPicPr>
            <a:picLocks noChangeAspect="1"/>
          </p:cNvPicPr>
          <p:nvPr/>
        </p:nvPicPr>
        <p:blipFill>
          <a:blip r:embed="rId2"/>
          <a:stretch>
            <a:fillRect/>
          </a:stretch>
        </p:blipFill>
        <p:spPr>
          <a:xfrm>
            <a:off x="165906" y="1029724"/>
            <a:ext cx="6256562" cy="3551228"/>
          </a:xfrm>
          <a:prstGeom prst="rect">
            <a:avLst/>
          </a:prstGeom>
        </p:spPr>
      </p:pic>
      <p:pic>
        <p:nvPicPr>
          <p:cNvPr id="2050" name="Picture 2">
            <a:extLst>
              <a:ext uri="{FF2B5EF4-FFF2-40B4-BE49-F238E27FC236}">
                <a16:creationId xmlns:a16="http://schemas.microsoft.com/office/drawing/2014/main" id="{C8DFDEE5-CEEB-89AB-A35B-2F41125D0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452832"/>
            <a:ext cx="7391400" cy="4076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F9256B-0A03-3EDF-5133-5175233A91CA}"/>
              </a:ext>
            </a:extLst>
          </p:cNvPr>
          <p:cNvPicPr>
            <a:picLocks noChangeAspect="1"/>
          </p:cNvPicPr>
          <p:nvPr/>
        </p:nvPicPr>
        <p:blipFill>
          <a:blip r:embed="rId4"/>
          <a:stretch>
            <a:fillRect/>
          </a:stretch>
        </p:blipFill>
        <p:spPr>
          <a:xfrm>
            <a:off x="6521129" y="892552"/>
            <a:ext cx="5181343" cy="1379593"/>
          </a:xfrm>
          <a:prstGeom prst="rect">
            <a:avLst/>
          </a:prstGeom>
        </p:spPr>
      </p:pic>
    </p:spTree>
    <p:extLst>
      <p:ext uri="{BB962C8B-B14F-4D97-AF65-F5344CB8AC3E}">
        <p14:creationId xmlns:p14="http://schemas.microsoft.com/office/powerpoint/2010/main" val="264670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433173" y="43090"/>
            <a:ext cx="6660776" cy="724247"/>
          </a:xfrm>
        </p:spPr>
        <p:txBody>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EXPLORATORY DATA  ANALYSIS  &amp; </a:t>
            </a:r>
            <a:r>
              <a:rPr kumimoji="0" lang="en-US" altLang="ko-KR" sz="2600" b="0" i="0" u="none" strike="noStrike" kern="1200" cap="none" spc="0" normalizeH="0" baseline="0" noProof="0" dirty="0">
                <a:ln>
                  <a:noFill/>
                </a:ln>
                <a:solidFill>
                  <a:srgbClr val="FFCA08"/>
                </a:solidFill>
                <a:effectLst/>
                <a:uLnTx/>
                <a:uFillTx/>
                <a:latin typeface="Arial"/>
                <a:cs typeface="Arial" pitchFamily="34" charset="0"/>
              </a:rPr>
              <a:t>DATA PREPARATION (Cont’d)</a:t>
            </a:r>
            <a:endParaRPr kumimoji="0" lang="ko-KR" altLang="en-US" sz="26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5531224" y="704234"/>
            <a:ext cx="666077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AB3642-2A0F-B46F-6EA5-4336C106E252}"/>
              </a:ext>
            </a:extLst>
          </p:cNvPr>
          <p:cNvSpPr txBox="1"/>
          <p:nvPr/>
        </p:nvSpPr>
        <p:spPr>
          <a:xfrm>
            <a:off x="178751" y="477054"/>
            <a:ext cx="5254422" cy="523220"/>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06. Sunburst chart on the amount under different transaction types and on fraud feature.</a:t>
            </a:r>
          </a:p>
        </p:txBody>
      </p:sp>
      <p:sp>
        <p:nvSpPr>
          <p:cNvPr id="12" name="TextBox 11">
            <a:extLst>
              <a:ext uri="{FF2B5EF4-FFF2-40B4-BE49-F238E27FC236}">
                <a16:creationId xmlns:a16="http://schemas.microsoft.com/office/drawing/2014/main" id="{BDCEAD4B-D8BE-3C63-BF26-C623B844AEC9}"/>
              </a:ext>
            </a:extLst>
          </p:cNvPr>
          <p:cNvSpPr txBox="1"/>
          <p:nvPr/>
        </p:nvSpPr>
        <p:spPr>
          <a:xfrm>
            <a:off x="4105623" y="1868201"/>
            <a:ext cx="2949602" cy="4262705"/>
          </a:xfrm>
          <a:prstGeom prst="rect">
            <a:avLst/>
          </a:prstGeom>
          <a:noFill/>
        </p:spPr>
        <p:txBody>
          <a:bodyPr wrap="square" rtlCol="0">
            <a:spAutoFit/>
          </a:bodyPr>
          <a:lstStyle/>
          <a:p>
            <a:r>
              <a:rPr lang="en-US" sz="1500" b="1" dirty="0"/>
              <a:t>Inference:</a:t>
            </a:r>
          </a:p>
          <a:p>
            <a:pPr algn="l">
              <a:buFont typeface="Arial" panose="020B0604020202020204" pitchFamily="34" charset="0"/>
              <a:buChar char="•"/>
            </a:pPr>
            <a:r>
              <a:rPr lang="en-US" sz="1600" b="0" i="0" dirty="0">
                <a:solidFill>
                  <a:srgbClr val="000000"/>
                </a:solidFill>
                <a:effectLst/>
                <a:latin typeface="Helvetica Neue"/>
              </a:rPr>
              <a:t> </a:t>
            </a:r>
            <a:r>
              <a:rPr lang="en-US" sz="1400" b="0" i="0" dirty="0">
                <a:solidFill>
                  <a:srgbClr val="000000"/>
                </a:solidFill>
                <a:effectLst/>
                <a:latin typeface="Helvetica Neue"/>
              </a:rPr>
              <a:t>We can see the average amount transferred under each transaction type and group them on the fraud feature.</a:t>
            </a:r>
          </a:p>
          <a:p>
            <a:pPr marL="742950" lvl="1" indent="-285750" algn="l">
              <a:buFont typeface="Arial" panose="020B0604020202020204" pitchFamily="34" charset="0"/>
              <a:buChar char="•"/>
            </a:pPr>
            <a:r>
              <a:rPr lang="en-US" sz="1400" b="0" i="0" dirty="0">
                <a:solidFill>
                  <a:srgbClr val="000000"/>
                </a:solidFill>
                <a:effectLst/>
                <a:latin typeface="Helvetica Neue"/>
              </a:rPr>
              <a:t>Under False Fraud CASH_OUT average amount is showing the highest average.</a:t>
            </a:r>
          </a:p>
          <a:p>
            <a:pPr marL="742950" lvl="1" indent="-285750" algn="l">
              <a:buFont typeface="Arial" panose="020B0604020202020204" pitchFamily="34" charset="0"/>
              <a:buChar char="•"/>
            </a:pPr>
            <a:r>
              <a:rPr lang="en-US" sz="1400" b="0" i="0" dirty="0">
                <a:solidFill>
                  <a:srgbClr val="000000"/>
                </a:solidFill>
                <a:effectLst/>
                <a:latin typeface="Helvetica Neue"/>
              </a:rPr>
              <a:t>Under True Fraud TRANSFER average amount is showing the highest average.</a:t>
            </a:r>
          </a:p>
          <a:p>
            <a:pPr>
              <a:buFont typeface="Arial" panose="020B0604020202020204" pitchFamily="34" charset="0"/>
              <a:buChar char="•"/>
            </a:pPr>
            <a:r>
              <a:rPr lang="en-US" sz="1400" b="0" i="0" dirty="0">
                <a:solidFill>
                  <a:srgbClr val="000000"/>
                </a:solidFill>
                <a:effectLst/>
                <a:latin typeface="Helvetica Neue"/>
              </a:rPr>
              <a:t> From the above sunburst chart, we have compared the </a:t>
            </a:r>
            <a:r>
              <a:rPr lang="en-US" sz="1400" b="0" i="0" dirty="0" err="1">
                <a:solidFill>
                  <a:srgbClr val="000000"/>
                </a:solidFill>
                <a:effectLst/>
                <a:latin typeface="Helvetica Neue"/>
              </a:rPr>
              <a:t>isfraud</a:t>
            </a:r>
            <a:r>
              <a:rPr lang="en-US" sz="1400" b="0" i="0" dirty="0">
                <a:solidFill>
                  <a:srgbClr val="000000"/>
                </a:solidFill>
                <a:effectLst/>
                <a:latin typeface="Helvetica Neue"/>
              </a:rPr>
              <a:t> with all type transaction. In the </a:t>
            </a:r>
            <a:r>
              <a:rPr lang="en-US" sz="1400" b="0" i="0" dirty="0" err="1">
                <a:solidFill>
                  <a:srgbClr val="000000"/>
                </a:solidFill>
                <a:effectLst/>
                <a:latin typeface="Helvetica Neue"/>
              </a:rPr>
              <a:t>isFraud</a:t>
            </a:r>
            <a:r>
              <a:rPr lang="en-US" sz="1400" b="0" i="0" dirty="0">
                <a:solidFill>
                  <a:srgbClr val="000000"/>
                </a:solidFill>
                <a:effectLst/>
                <a:latin typeface="Helvetica Neue"/>
              </a:rPr>
              <a:t> True we can see that CASH_OUT and TRANSFER are only there.</a:t>
            </a:r>
          </a:p>
          <a:p>
            <a:pPr algn="l">
              <a:buFont typeface="Arial" panose="020B0604020202020204" pitchFamily="34" charset="0"/>
              <a:buChar char="•"/>
            </a:pPr>
            <a:endParaRPr lang="en-US" sz="1600" b="0" i="0" dirty="0">
              <a:solidFill>
                <a:srgbClr val="000000"/>
              </a:solidFill>
              <a:effectLst/>
              <a:latin typeface="Helvetica Neue"/>
            </a:endParaRPr>
          </a:p>
        </p:txBody>
      </p:sp>
      <p:pic>
        <p:nvPicPr>
          <p:cNvPr id="5" name="Picture 4">
            <a:extLst>
              <a:ext uri="{FF2B5EF4-FFF2-40B4-BE49-F238E27FC236}">
                <a16:creationId xmlns:a16="http://schemas.microsoft.com/office/drawing/2014/main" id="{B2694024-8E95-96F4-9FF6-CB8B86856E20}"/>
              </a:ext>
            </a:extLst>
          </p:cNvPr>
          <p:cNvPicPr>
            <a:picLocks noChangeAspect="1"/>
          </p:cNvPicPr>
          <p:nvPr/>
        </p:nvPicPr>
        <p:blipFill>
          <a:blip r:embed="rId2"/>
          <a:stretch>
            <a:fillRect/>
          </a:stretch>
        </p:blipFill>
        <p:spPr>
          <a:xfrm>
            <a:off x="178751" y="1026532"/>
            <a:ext cx="6660776" cy="815411"/>
          </a:xfrm>
          <a:prstGeom prst="rect">
            <a:avLst/>
          </a:prstGeom>
        </p:spPr>
      </p:pic>
      <p:pic>
        <p:nvPicPr>
          <p:cNvPr id="10" name="Picture 9">
            <a:extLst>
              <a:ext uri="{FF2B5EF4-FFF2-40B4-BE49-F238E27FC236}">
                <a16:creationId xmlns:a16="http://schemas.microsoft.com/office/drawing/2014/main" id="{02A87EC1-BF06-F5A9-27AA-12E619CEF515}"/>
              </a:ext>
            </a:extLst>
          </p:cNvPr>
          <p:cNvPicPr>
            <a:picLocks noChangeAspect="1"/>
          </p:cNvPicPr>
          <p:nvPr/>
        </p:nvPicPr>
        <p:blipFill>
          <a:blip r:embed="rId3"/>
          <a:stretch>
            <a:fillRect/>
          </a:stretch>
        </p:blipFill>
        <p:spPr>
          <a:xfrm>
            <a:off x="98068" y="1868201"/>
            <a:ext cx="3810330" cy="3756986"/>
          </a:xfrm>
          <a:prstGeom prst="rect">
            <a:avLst/>
          </a:prstGeom>
        </p:spPr>
      </p:pic>
      <p:sp>
        <p:nvSpPr>
          <p:cNvPr id="18" name="TextBox 17">
            <a:extLst>
              <a:ext uri="{FF2B5EF4-FFF2-40B4-BE49-F238E27FC236}">
                <a16:creationId xmlns:a16="http://schemas.microsoft.com/office/drawing/2014/main" id="{E28741D1-36C1-F12C-F82A-53D275CC6756}"/>
              </a:ext>
            </a:extLst>
          </p:cNvPr>
          <p:cNvSpPr txBox="1"/>
          <p:nvPr/>
        </p:nvSpPr>
        <p:spPr>
          <a:xfrm>
            <a:off x="6839527" y="794549"/>
            <a:ext cx="5173724" cy="523220"/>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07. Sunburst chart on the amount under different transaction types and on Flagged fraud feature.</a:t>
            </a:r>
          </a:p>
        </p:txBody>
      </p:sp>
      <p:pic>
        <p:nvPicPr>
          <p:cNvPr id="14" name="Picture 13">
            <a:extLst>
              <a:ext uri="{FF2B5EF4-FFF2-40B4-BE49-F238E27FC236}">
                <a16:creationId xmlns:a16="http://schemas.microsoft.com/office/drawing/2014/main" id="{6EEA1EE7-1244-B59E-6CF8-B452821C9C21}"/>
              </a:ext>
            </a:extLst>
          </p:cNvPr>
          <p:cNvPicPr>
            <a:picLocks noChangeAspect="1"/>
          </p:cNvPicPr>
          <p:nvPr/>
        </p:nvPicPr>
        <p:blipFill>
          <a:blip r:embed="rId4"/>
          <a:stretch>
            <a:fillRect/>
          </a:stretch>
        </p:blipFill>
        <p:spPr>
          <a:xfrm>
            <a:off x="6839527" y="1405247"/>
            <a:ext cx="5254405" cy="739204"/>
          </a:xfrm>
          <a:prstGeom prst="rect">
            <a:avLst/>
          </a:prstGeom>
        </p:spPr>
      </p:pic>
      <p:pic>
        <p:nvPicPr>
          <p:cNvPr id="19" name="Picture 18">
            <a:extLst>
              <a:ext uri="{FF2B5EF4-FFF2-40B4-BE49-F238E27FC236}">
                <a16:creationId xmlns:a16="http://schemas.microsoft.com/office/drawing/2014/main" id="{21631031-2D75-59CB-001E-83F1BA625AE0}"/>
              </a:ext>
            </a:extLst>
          </p:cNvPr>
          <p:cNvPicPr>
            <a:picLocks noChangeAspect="1"/>
          </p:cNvPicPr>
          <p:nvPr/>
        </p:nvPicPr>
        <p:blipFill>
          <a:blip r:embed="rId5"/>
          <a:stretch>
            <a:fillRect/>
          </a:stretch>
        </p:blipFill>
        <p:spPr>
          <a:xfrm>
            <a:off x="8241024" y="2098198"/>
            <a:ext cx="3772227" cy="2724814"/>
          </a:xfrm>
          <a:prstGeom prst="rect">
            <a:avLst/>
          </a:prstGeom>
        </p:spPr>
      </p:pic>
      <p:sp>
        <p:nvSpPr>
          <p:cNvPr id="22" name="TextBox 21">
            <a:extLst>
              <a:ext uri="{FF2B5EF4-FFF2-40B4-BE49-F238E27FC236}">
                <a16:creationId xmlns:a16="http://schemas.microsoft.com/office/drawing/2014/main" id="{B2C22DC6-3AD2-EF65-24B6-D63F4A54BEC6}"/>
              </a:ext>
            </a:extLst>
          </p:cNvPr>
          <p:cNvSpPr txBox="1"/>
          <p:nvPr/>
        </p:nvSpPr>
        <p:spPr>
          <a:xfrm>
            <a:off x="7055224" y="4823012"/>
            <a:ext cx="5038707" cy="1815882"/>
          </a:xfrm>
          <a:prstGeom prst="rect">
            <a:avLst/>
          </a:prstGeom>
          <a:noFill/>
        </p:spPr>
        <p:txBody>
          <a:bodyPr wrap="square" rtlCol="0">
            <a:spAutoFit/>
          </a:bodyPr>
          <a:lstStyle/>
          <a:p>
            <a:r>
              <a:rPr lang="en-US" sz="1400" b="1" dirty="0"/>
              <a:t>Inference:</a:t>
            </a:r>
          </a:p>
          <a:p>
            <a:pPr algn="l">
              <a:buFont typeface="Arial" panose="020B0604020202020204" pitchFamily="34" charset="0"/>
              <a:buChar char="•"/>
            </a:pPr>
            <a:r>
              <a:rPr lang="en-US" sz="1400" b="0" i="0" dirty="0">
                <a:solidFill>
                  <a:srgbClr val="000000"/>
                </a:solidFill>
                <a:effectLst/>
                <a:latin typeface="Helvetica Neue"/>
              </a:rPr>
              <a:t> We can see the average amount transferred under each transaction type and group them on flagged fraud.</a:t>
            </a:r>
          </a:p>
          <a:p>
            <a:pPr>
              <a:buFont typeface="Arial" panose="020B0604020202020204" pitchFamily="34" charset="0"/>
              <a:buChar char="•"/>
            </a:pPr>
            <a:r>
              <a:rPr lang="en-US" sz="1400" b="0" i="0" dirty="0">
                <a:solidFill>
                  <a:srgbClr val="000000"/>
                </a:solidFill>
                <a:effectLst/>
                <a:latin typeface="Helvetica Neue"/>
              </a:rPr>
              <a:t> From the above sunburst chart, we have compared the </a:t>
            </a:r>
            <a:r>
              <a:rPr lang="en-US" sz="1400" b="0" i="0" dirty="0" err="1">
                <a:solidFill>
                  <a:srgbClr val="000000"/>
                </a:solidFill>
                <a:effectLst/>
                <a:latin typeface="Helvetica Neue"/>
              </a:rPr>
              <a:t>isFlaggedFraud</a:t>
            </a:r>
            <a:r>
              <a:rPr lang="en-US" sz="1400" b="0" i="0" dirty="0">
                <a:solidFill>
                  <a:srgbClr val="000000"/>
                </a:solidFill>
                <a:effectLst/>
                <a:latin typeface="Helvetica Neue"/>
              </a:rPr>
              <a:t> with all types of transactions. In the </a:t>
            </a:r>
            <a:r>
              <a:rPr lang="en-US" sz="1400" b="0" i="0" dirty="0" err="1">
                <a:solidFill>
                  <a:srgbClr val="000000"/>
                </a:solidFill>
                <a:effectLst/>
                <a:latin typeface="Helvetica Neue"/>
              </a:rPr>
              <a:t>isFlaggedFraud</a:t>
            </a:r>
            <a:r>
              <a:rPr lang="en-US" sz="1400" b="0" i="0" dirty="0">
                <a:solidFill>
                  <a:srgbClr val="000000"/>
                </a:solidFill>
                <a:effectLst/>
                <a:latin typeface="Helvetica Neue"/>
              </a:rPr>
              <a:t> True we can see that TRANSFER is only there.</a:t>
            </a:r>
          </a:p>
          <a:p>
            <a:pPr algn="l">
              <a:buFont typeface="Arial" panose="020B0604020202020204" pitchFamily="34" charset="0"/>
              <a:buChar char="•"/>
            </a:pPr>
            <a:endParaRPr lang="en-US" sz="1400" b="0" i="0" dirty="0">
              <a:solidFill>
                <a:srgbClr val="000000"/>
              </a:solidFill>
              <a:effectLst/>
              <a:latin typeface="Helvetica Neue"/>
            </a:endParaRPr>
          </a:p>
        </p:txBody>
      </p:sp>
      <p:sp>
        <p:nvSpPr>
          <p:cNvPr id="23" name="Arrow: Down 22">
            <a:extLst>
              <a:ext uri="{FF2B5EF4-FFF2-40B4-BE49-F238E27FC236}">
                <a16:creationId xmlns:a16="http://schemas.microsoft.com/office/drawing/2014/main" id="{254CF190-D00C-3A00-182A-4318ECE39192}"/>
              </a:ext>
            </a:extLst>
          </p:cNvPr>
          <p:cNvSpPr/>
          <p:nvPr/>
        </p:nvSpPr>
        <p:spPr>
          <a:xfrm rot="16200000" flipV="1">
            <a:off x="4105623" y="3460605"/>
            <a:ext cx="277368" cy="386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9FDFD348-B52D-25AD-C31F-26773253FF0E}"/>
              </a:ext>
            </a:extLst>
          </p:cNvPr>
          <p:cNvSpPr/>
          <p:nvPr/>
        </p:nvSpPr>
        <p:spPr>
          <a:xfrm flipV="1">
            <a:off x="8861612" y="4713550"/>
            <a:ext cx="277368" cy="386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247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Project Workflow &amp; Strategy</a:t>
            </a:r>
          </a:p>
        </p:txBody>
      </p:sp>
      <p:grpSp>
        <p:nvGrpSpPr>
          <p:cNvPr id="12" name="Group 11">
            <a:extLst>
              <a:ext uri="{FF2B5EF4-FFF2-40B4-BE49-F238E27FC236}">
                <a16:creationId xmlns:a16="http://schemas.microsoft.com/office/drawing/2014/main" id="{FEA9306D-94C9-4B9B-A298-0315A2CAA636}"/>
              </a:ext>
            </a:extLst>
          </p:cNvPr>
          <p:cNvGrpSpPr/>
          <p:nvPr/>
        </p:nvGrpSpPr>
        <p:grpSpPr>
          <a:xfrm>
            <a:off x="696987" y="4055418"/>
            <a:ext cx="3204000" cy="2215991"/>
            <a:chOff x="3017859" y="4283314"/>
            <a:chExt cx="1886852" cy="2215991"/>
          </a:xfrm>
        </p:grpSpPr>
        <p:sp>
          <p:nvSpPr>
            <p:cNvPr id="13" name="TextBox 12">
              <a:extLst>
                <a:ext uri="{FF2B5EF4-FFF2-40B4-BE49-F238E27FC236}">
                  <a16:creationId xmlns:a16="http://schemas.microsoft.com/office/drawing/2014/main" id="{A442B613-9DEE-47AF-B32A-D3BE1FD87080}"/>
                </a:ext>
              </a:extLst>
            </p:cNvPr>
            <p:cNvSpPr txBox="1"/>
            <p:nvPr/>
          </p:nvSpPr>
          <p:spPr>
            <a:xfrm>
              <a:off x="3017859" y="4560313"/>
              <a:ext cx="1886852" cy="1938992"/>
            </a:xfrm>
            <a:prstGeom prst="rect">
              <a:avLst/>
            </a:prstGeom>
            <a:noFill/>
          </p:spPr>
          <p:txBody>
            <a:bodyPr wrap="square" rtlCol="0">
              <a:spAutoFit/>
            </a:bodyPr>
            <a:lstStyle/>
            <a:p>
              <a:pPr marL="228600" indent="-228600">
                <a:buFont typeface="+mj-lt"/>
                <a:buAutoNum type="arabicPeriod"/>
              </a:pPr>
              <a:r>
                <a:rPr lang="en-US" altLang="ko-KR" sz="1200" dirty="0">
                  <a:solidFill>
                    <a:schemeClr val="tx1">
                      <a:lumMod val="75000"/>
                      <a:lumOff val="25000"/>
                    </a:schemeClr>
                  </a:solidFill>
                  <a:cs typeface="Arial" pitchFamily="34" charset="0"/>
                </a:rPr>
                <a:t>On what features to be used for splitting the dataset? </a:t>
              </a:r>
            </a:p>
            <a:p>
              <a:pPr marL="228600" indent="-228600">
                <a:buFont typeface="+mj-lt"/>
                <a:buAutoNum type="arabicPeriod"/>
              </a:pPr>
              <a:r>
                <a:rPr lang="en-US" altLang="ko-KR" sz="1200" dirty="0">
                  <a:solidFill>
                    <a:schemeClr val="tx1">
                      <a:lumMod val="75000"/>
                      <a:lumOff val="25000"/>
                    </a:schemeClr>
                  </a:solidFill>
                  <a:cs typeface="Arial" pitchFamily="34" charset="0"/>
                </a:rPr>
                <a:t>Handling imbalanced dataset. Scaling the dataset.</a:t>
              </a:r>
            </a:p>
            <a:p>
              <a:pPr marL="228600" indent="-228600">
                <a:buFont typeface="+mj-lt"/>
                <a:buAutoNum type="arabicPeriod"/>
              </a:pPr>
              <a:r>
                <a:rPr lang="en-US" altLang="ko-KR" sz="1200" dirty="0">
                  <a:solidFill>
                    <a:schemeClr val="tx1">
                      <a:lumMod val="75000"/>
                      <a:lumOff val="25000"/>
                    </a:schemeClr>
                  </a:solidFill>
                  <a:cs typeface="Arial" pitchFamily="34" charset="0"/>
                </a:rPr>
                <a:t>What type of machine learning model should be used and why we will use that model?</a:t>
              </a:r>
            </a:p>
            <a:p>
              <a:pPr marL="228600" indent="-228600">
                <a:buFont typeface="+mj-lt"/>
                <a:buAutoNum type="arabicPeriod"/>
              </a:pPr>
              <a:r>
                <a:rPr lang="en-US" altLang="ko-KR" sz="1200" dirty="0">
                  <a:solidFill>
                    <a:schemeClr val="tx1">
                      <a:lumMod val="75000"/>
                      <a:lumOff val="25000"/>
                    </a:schemeClr>
                  </a:solidFill>
                  <a:cs typeface="Arial" pitchFamily="34" charset="0"/>
                </a:rPr>
                <a:t>What type of accuracy to be used to see model performance.</a:t>
              </a:r>
            </a:p>
            <a:p>
              <a:pPr marL="228600" indent="-228600">
                <a:buFont typeface="+mj-lt"/>
                <a:buAutoNum type="arabicPeriod"/>
              </a:pPr>
              <a:r>
                <a:rPr lang="en-US" altLang="ko-KR" sz="1200" dirty="0">
                  <a:solidFill>
                    <a:schemeClr val="tx1">
                      <a:lumMod val="75000"/>
                      <a:lumOff val="25000"/>
                    </a:schemeClr>
                  </a:solidFill>
                  <a:cs typeface="Arial" pitchFamily="34" charset="0"/>
                </a:rPr>
                <a:t>Which model to finalize and why?</a:t>
              </a:r>
            </a:p>
          </p:txBody>
        </p:sp>
        <p:sp>
          <p:nvSpPr>
            <p:cNvPr id="14" name="TextBox 13">
              <a:extLst>
                <a:ext uri="{FF2B5EF4-FFF2-40B4-BE49-F238E27FC236}">
                  <a16:creationId xmlns:a16="http://schemas.microsoft.com/office/drawing/2014/main" id="{58977ABB-BA52-49C1-AC5E-17FD03F7E447}"/>
                </a:ext>
              </a:extLst>
            </p:cNvPr>
            <p:cNvSpPr txBox="1"/>
            <p:nvPr/>
          </p:nvSpPr>
          <p:spPr>
            <a:xfrm>
              <a:off x="3017859" y="4283314"/>
              <a:ext cx="1825083" cy="307777"/>
            </a:xfrm>
            <a:prstGeom prst="rect">
              <a:avLst/>
            </a:prstGeom>
            <a:noFill/>
          </p:spPr>
          <p:txBody>
            <a:bodyPr wrap="square" rtlCol="0">
              <a:spAutoFit/>
            </a:bodyPr>
            <a:lstStyle/>
            <a:p>
              <a:r>
                <a:rPr lang="en-US" altLang="ko-KR" sz="1400" b="1" dirty="0">
                  <a:solidFill>
                    <a:schemeClr val="accent1"/>
                  </a:solidFill>
                  <a:cs typeface="Arial" pitchFamily="34" charset="0"/>
                </a:rPr>
                <a:t>Data Modeling</a:t>
              </a:r>
              <a:endParaRPr lang="ko-KR" altLang="en-US" sz="14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F1B89544-40D2-411C-A06B-910FF2B6B3D0}"/>
              </a:ext>
            </a:extLst>
          </p:cNvPr>
          <p:cNvGrpSpPr/>
          <p:nvPr/>
        </p:nvGrpSpPr>
        <p:grpSpPr>
          <a:xfrm>
            <a:off x="694009" y="1507704"/>
            <a:ext cx="3204000" cy="2031325"/>
            <a:chOff x="3017858" y="4283314"/>
            <a:chExt cx="1860854" cy="2031325"/>
          </a:xfrm>
        </p:grpSpPr>
        <p:sp>
          <p:nvSpPr>
            <p:cNvPr id="16" name="TextBox 15">
              <a:extLst>
                <a:ext uri="{FF2B5EF4-FFF2-40B4-BE49-F238E27FC236}">
                  <a16:creationId xmlns:a16="http://schemas.microsoft.com/office/drawing/2014/main" id="{2D6A489C-73CD-410C-9BAF-9ADA2773AA1A}"/>
                </a:ext>
              </a:extLst>
            </p:cNvPr>
            <p:cNvSpPr txBox="1"/>
            <p:nvPr/>
          </p:nvSpPr>
          <p:spPr>
            <a:xfrm>
              <a:off x="3017858" y="4560313"/>
              <a:ext cx="1860853" cy="1754326"/>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What are the data types of the column?</a:t>
              </a:r>
            </a:p>
            <a:p>
              <a:pPr marL="228600" indent="-228600">
                <a:buAutoNum type="arabicPeriod"/>
              </a:pPr>
              <a:r>
                <a:rPr lang="en-US" altLang="ko-KR" sz="1200" dirty="0">
                  <a:solidFill>
                    <a:schemeClr val="tx1">
                      <a:lumMod val="75000"/>
                      <a:lumOff val="25000"/>
                    </a:schemeClr>
                  </a:solidFill>
                  <a:cs typeface="Arial" pitchFamily="34" charset="0"/>
                </a:rPr>
                <a:t>Statistical summaries of the dataset.</a:t>
              </a:r>
            </a:p>
            <a:p>
              <a:pPr marL="228600" indent="-228600">
                <a:buAutoNum type="arabicPeriod"/>
              </a:pPr>
              <a:r>
                <a:rPr lang="en-US" altLang="ko-KR" sz="1200" dirty="0">
                  <a:solidFill>
                    <a:schemeClr val="tx1">
                      <a:lumMod val="75000"/>
                      <a:lumOff val="25000"/>
                    </a:schemeClr>
                  </a:solidFill>
                  <a:cs typeface="Arial" pitchFamily="34" charset="0"/>
                </a:rPr>
                <a:t>What is the total transaction?</a:t>
              </a:r>
            </a:p>
            <a:p>
              <a:pPr marL="228600" indent="-228600">
                <a:buAutoNum type="arabicPeriod"/>
              </a:pPr>
              <a:r>
                <a:rPr lang="en-US" altLang="ko-KR" sz="1200" dirty="0">
                  <a:solidFill>
                    <a:schemeClr val="tx1">
                      <a:lumMod val="75000"/>
                      <a:lumOff val="25000"/>
                    </a:schemeClr>
                  </a:solidFill>
                  <a:cs typeface="Arial" pitchFamily="34" charset="0"/>
                </a:rPr>
                <a:t>Is the dataset consist of null values? Heatmap to see the null values.</a:t>
              </a:r>
            </a:p>
            <a:p>
              <a:pPr marL="228600" indent="-228600">
                <a:buAutoNum type="arabicPeriod"/>
              </a:pPr>
              <a:r>
                <a:rPr lang="en-US" altLang="ko-KR" sz="1200" dirty="0">
                  <a:solidFill>
                    <a:schemeClr val="tx1">
                      <a:lumMod val="75000"/>
                      <a:lumOff val="25000"/>
                    </a:schemeClr>
                  </a:solidFill>
                  <a:cs typeface="Arial" pitchFamily="34" charset="0"/>
                </a:rPr>
                <a:t>Correlation between the features? And duplicate records in the dataset. </a:t>
              </a:r>
            </a:p>
            <a:p>
              <a:pPr marL="228600" indent="-228600">
                <a:buAutoNum type="arabicPeriod"/>
              </a:pPr>
              <a:r>
                <a:rPr lang="en-US" altLang="ko-KR" sz="1200" dirty="0">
                  <a:solidFill>
                    <a:schemeClr val="tx1">
                      <a:lumMod val="75000"/>
                      <a:lumOff val="25000"/>
                    </a:schemeClr>
                  </a:solidFill>
                  <a:cs typeface="Arial" pitchFamily="34" charset="0"/>
                </a:rPr>
                <a:t>Lastly, we will do pandas profiling to check more on data with details. </a:t>
              </a:r>
            </a:p>
          </p:txBody>
        </p:sp>
        <p:sp>
          <p:nvSpPr>
            <p:cNvPr id="17" name="TextBox 16">
              <a:extLst>
                <a:ext uri="{FF2B5EF4-FFF2-40B4-BE49-F238E27FC236}">
                  <a16:creationId xmlns:a16="http://schemas.microsoft.com/office/drawing/2014/main" id="{214DA4C2-923D-4201-9EE2-7D74C38593EE}"/>
                </a:ext>
              </a:extLst>
            </p:cNvPr>
            <p:cNvSpPr txBox="1"/>
            <p:nvPr/>
          </p:nvSpPr>
          <p:spPr>
            <a:xfrm>
              <a:off x="3017860" y="4283314"/>
              <a:ext cx="1860852" cy="307777"/>
            </a:xfrm>
            <a:prstGeom prst="rect">
              <a:avLst/>
            </a:prstGeom>
            <a:noFill/>
          </p:spPr>
          <p:txBody>
            <a:bodyPr wrap="square" rtlCol="0">
              <a:spAutoFit/>
            </a:bodyPr>
            <a:lstStyle/>
            <a:p>
              <a:r>
                <a:rPr lang="en-US" altLang="ko-KR" sz="1400" b="1" dirty="0">
                  <a:solidFill>
                    <a:schemeClr val="accent2"/>
                  </a:solidFill>
                  <a:cs typeface="Arial" pitchFamily="34" charset="0"/>
                </a:rPr>
                <a:t>Data Understanding</a:t>
              </a:r>
              <a:endParaRPr lang="ko-KR" altLang="en-US" sz="1400" b="1" dirty="0">
                <a:solidFill>
                  <a:schemeClr val="accent2"/>
                </a:solidFill>
                <a:cs typeface="Arial" pitchFamily="34" charset="0"/>
              </a:endParaRPr>
            </a:p>
          </p:txBody>
        </p:sp>
      </p:grpSp>
      <p:grpSp>
        <p:nvGrpSpPr>
          <p:cNvPr id="18" name="Group 17">
            <a:extLst>
              <a:ext uri="{FF2B5EF4-FFF2-40B4-BE49-F238E27FC236}">
                <a16:creationId xmlns:a16="http://schemas.microsoft.com/office/drawing/2014/main" id="{DA5A13C4-06A9-4DCC-9C44-2EEE09CEABCB}"/>
              </a:ext>
            </a:extLst>
          </p:cNvPr>
          <p:cNvGrpSpPr/>
          <p:nvPr/>
        </p:nvGrpSpPr>
        <p:grpSpPr>
          <a:xfrm>
            <a:off x="8292960" y="5641487"/>
            <a:ext cx="3204000" cy="1107996"/>
            <a:chOff x="3017858" y="4283314"/>
            <a:chExt cx="1886853" cy="1107996"/>
          </a:xfrm>
        </p:grpSpPr>
        <p:sp>
          <p:nvSpPr>
            <p:cNvPr id="19" name="TextBox 18">
              <a:extLst>
                <a:ext uri="{FF2B5EF4-FFF2-40B4-BE49-F238E27FC236}">
                  <a16:creationId xmlns:a16="http://schemas.microsoft.com/office/drawing/2014/main" id="{EFBF0BAD-C480-4939-881D-A2CD388A31FC}"/>
                </a:ext>
              </a:extLst>
            </p:cNvPr>
            <p:cNvSpPr txBox="1"/>
            <p:nvPr/>
          </p:nvSpPr>
          <p:spPr>
            <a:xfrm>
              <a:off x="3017859" y="4560313"/>
              <a:ext cx="1886852" cy="830997"/>
            </a:xfrm>
            <a:prstGeom prst="rect">
              <a:avLst/>
            </a:prstGeom>
            <a:noFill/>
          </p:spPr>
          <p:txBody>
            <a:bodyPr wrap="square" rtlCol="0">
              <a:spAutoFit/>
            </a:bodyPr>
            <a:lstStyle/>
            <a:p>
              <a:pPr marL="228600" indent="-228600">
                <a:buFont typeface="+mj-lt"/>
                <a:buAutoNum type="arabicPeriod"/>
              </a:pPr>
              <a:r>
                <a:rPr lang="en-US" altLang="ko-KR" sz="1200" dirty="0">
                  <a:solidFill>
                    <a:schemeClr val="tx1">
                      <a:lumMod val="75000"/>
                      <a:lumOff val="25000"/>
                    </a:schemeClr>
                  </a:solidFill>
                  <a:cs typeface="Arial" pitchFamily="34" charset="0"/>
                </a:rPr>
                <a:t>We will use </a:t>
              </a:r>
              <a:r>
                <a:rPr lang="en-US" altLang="ko-KR" sz="1200" dirty="0" err="1">
                  <a:solidFill>
                    <a:schemeClr val="tx1">
                      <a:lumMod val="75000"/>
                      <a:lumOff val="25000"/>
                    </a:schemeClr>
                  </a:solidFill>
                  <a:cs typeface="Arial" pitchFamily="34" charset="0"/>
                </a:rPr>
                <a:t>streamlit</a:t>
              </a:r>
              <a:r>
                <a:rPr lang="en-US" altLang="ko-KR" sz="1200" dirty="0">
                  <a:solidFill>
                    <a:schemeClr val="tx1">
                      <a:lumMod val="75000"/>
                      <a:lumOff val="25000"/>
                    </a:schemeClr>
                  </a:solidFill>
                  <a:cs typeface="Arial" pitchFamily="34" charset="0"/>
                </a:rPr>
                <a:t> for model deployment.</a:t>
              </a:r>
            </a:p>
            <a:p>
              <a:pPr marL="228600" indent="-228600">
                <a:buFont typeface="+mj-lt"/>
                <a:buAutoNum type="arabicPeriod"/>
              </a:pPr>
              <a:r>
                <a:rPr lang="en-US" altLang="ko-KR" sz="1200" dirty="0">
                  <a:solidFill>
                    <a:schemeClr val="tx1">
                      <a:lumMod val="75000"/>
                      <a:lumOff val="25000"/>
                    </a:schemeClr>
                  </a:solidFill>
                  <a:cs typeface="Arial" pitchFamily="34" charset="0"/>
                </a:rPr>
                <a:t>Discuss on various features and how to minimize the fraud.</a:t>
              </a:r>
            </a:p>
          </p:txBody>
        </p:sp>
        <p:sp>
          <p:nvSpPr>
            <p:cNvPr id="20" name="TextBox 19">
              <a:extLst>
                <a:ext uri="{FF2B5EF4-FFF2-40B4-BE49-F238E27FC236}">
                  <a16:creationId xmlns:a16="http://schemas.microsoft.com/office/drawing/2014/main" id="{B72D5889-50D9-45F5-ADD6-194E6B4368C0}"/>
                </a:ext>
              </a:extLst>
            </p:cNvPr>
            <p:cNvSpPr txBox="1"/>
            <p:nvPr/>
          </p:nvSpPr>
          <p:spPr>
            <a:xfrm>
              <a:off x="3017858" y="4283314"/>
              <a:ext cx="1886623" cy="307777"/>
            </a:xfrm>
            <a:prstGeom prst="rect">
              <a:avLst/>
            </a:prstGeom>
            <a:noFill/>
          </p:spPr>
          <p:txBody>
            <a:bodyPr wrap="square" rtlCol="0">
              <a:spAutoFit/>
            </a:bodyPr>
            <a:lstStyle/>
            <a:p>
              <a:pPr algn="r"/>
              <a:r>
                <a:rPr lang="en-US" altLang="ko-KR" sz="1400" b="1" dirty="0">
                  <a:solidFill>
                    <a:schemeClr val="accent4"/>
                  </a:solidFill>
                  <a:cs typeface="Arial" pitchFamily="34" charset="0"/>
                </a:rPr>
                <a:t>Deployment &amp; Conclusion</a:t>
              </a:r>
              <a:endParaRPr lang="ko-KR" altLang="en-US" sz="1400" b="1" dirty="0">
                <a:solidFill>
                  <a:schemeClr val="accent4"/>
                </a:solidFill>
                <a:cs typeface="Arial" pitchFamily="34" charset="0"/>
              </a:endParaRPr>
            </a:p>
          </p:txBody>
        </p:sp>
      </p:grpSp>
      <p:grpSp>
        <p:nvGrpSpPr>
          <p:cNvPr id="21" name="Group 20">
            <a:extLst>
              <a:ext uri="{FF2B5EF4-FFF2-40B4-BE49-F238E27FC236}">
                <a16:creationId xmlns:a16="http://schemas.microsoft.com/office/drawing/2014/main" id="{A1B972BE-DD82-4681-A15D-5088FDEE91F9}"/>
              </a:ext>
            </a:extLst>
          </p:cNvPr>
          <p:cNvGrpSpPr/>
          <p:nvPr/>
        </p:nvGrpSpPr>
        <p:grpSpPr>
          <a:xfrm>
            <a:off x="8339012" y="1135020"/>
            <a:ext cx="3204000" cy="4985980"/>
            <a:chOff x="3017859" y="4283314"/>
            <a:chExt cx="1870812" cy="4985980"/>
          </a:xfrm>
        </p:grpSpPr>
        <p:sp>
          <p:nvSpPr>
            <p:cNvPr id="22" name="TextBox 21">
              <a:extLst>
                <a:ext uri="{FF2B5EF4-FFF2-40B4-BE49-F238E27FC236}">
                  <a16:creationId xmlns:a16="http://schemas.microsoft.com/office/drawing/2014/main" id="{008F93A3-0921-4DD0-AAF7-E7EF9A8BD2A5}"/>
                </a:ext>
              </a:extLst>
            </p:cNvPr>
            <p:cNvSpPr txBox="1"/>
            <p:nvPr/>
          </p:nvSpPr>
          <p:spPr>
            <a:xfrm>
              <a:off x="3017859" y="4560313"/>
              <a:ext cx="1843922" cy="4708981"/>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What are the customer under different transaction type and the number of times they occurred group with Fraud data?</a:t>
              </a:r>
            </a:p>
            <a:p>
              <a:pPr marL="228600" indent="-228600">
                <a:buAutoNum type="arabicPeriod"/>
              </a:pPr>
              <a:r>
                <a:rPr lang="en-US" altLang="ko-KR" sz="1200" dirty="0">
                  <a:solidFill>
                    <a:schemeClr val="tx1">
                      <a:lumMod val="75000"/>
                      <a:lumOff val="25000"/>
                    </a:schemeClr>
                  </a:solidFill>
                  <a:cs typeface="Arial" pitchFamily="34" charset="0"/>
                </a:rPr>
                <a:t>We will also check the same for the flagged fraud data.</a:t>
              </a:r>
            </a:p>
            <a:p>
              <a:pPr marL="228600" indent="-228600">
                <a:buAutoNum type="arabicPeriod"/>
              </a:pPr>
              <a:r>
                <a:rPr lang="en-US" altLang="ko-KR" sz="1200" dirty="0">
                  <a:solidFill>
                    <a:schemeClr val="tx1">
                      <a:lumMod val="75000"/>
                      <a:lumOff val="25000"/>
                    </a:schemeClr>
                  </a:solidFill>
                  <a:cs typeface="Arial" pitchFamily="34" charset="0"/>
                </a:rPr>
                <a:t>We will plot data distribution on different numerical features.</a:t>
              </a:r>
            </a:p>
            <a:p>
              <a:pPr marL="228600" indent="-228600">
                <a:buAutoNum type="arabicPeriod"/>
              </a:pPr>
              <a:r>
                <a:rPr lang="en-US" altLang="ko-KR" sz="1200" dirty="0">
                  <a:solidFill>
                    <a:schemeClr val="tx1">
                      <a:lumMod val="75000"/>
                      <a:lumOff val="25000"/>
                    </a:schemeClr>
                  </a:solidFill>
                  <a:cs typeface="Arial" pitchFamily="34" charset="0"/>
                </a:rPr>
                <a:t>What is the percentage of fraud &amp; Flagged Fraud? With Pie chart.</a:t>
              </a:r>
            </a:p>
            <a:p>
              <a:pPr marL="228600" indent="-228600">
                <a:buAutoNum type="arabicPeriod"/>
              </a:pPr>
              <a:r>
                <a:rPr lang="en-US" altLang="ko-KR" sz="1200" dirty="0">
                  <a:solidFill>
                    <a:schemeClr val="tx1">
                      <a:lumMod val="75000"/>
                      <a:lumOff val="25000"/>
                    </a:schemeClr>
                  </a:solidFill>
                  <a:cs typeface="Arial" pitchFamily="34" charset="0"/>
                </a:rPr>
                <a:t>What is the total transaction under different type? With Pie and Bar chart.</a:t>
              </a:r>
            </a:p>
            <a:p>
              <a:pPr marL="228600" indent="-228600">
                <a:buAutoNum type="arabicPeriod"/>
              </a:pPr>
              <a:r>
                <a:rPr lang="en-US" altLang="ko-KR" sz="1200" dirty="0">
                  <a:solidFill>
                    <a:schemeClr val="tx1">
                      <a:lumMod val="75000"/>
                      <a:lumOff val="25000"/>
                    </a:schemeClr>
                  </a:solidFill>
                  <a:cs typeface="Arial" pitchFamily="34" charset="0"/>
                </a:rPr>
                <a:t>Sunburst chart on amount under different transaction type and whether it is fraud or not same for Flagged fraud.</a:t>
              </a:r>
            </a:p>
            <a:p>
              <a:pPr marL="228600" indent="-228600">
                <a:buAutoNum type="arabicPeriod"/>
              </a:pPr>
              <a:r>
                <a:rPr lang="en-US" altLang="ko-KR" sz="1200" dirty="0">
                  <a:solidFill>
                    <a:schemeClr val="tx1">
                      <a:lumMod val="75000"/>
                      <a:lumOff val="25000"/>
                    </a:schemeClr>
                  </a:solidFill>
                  <a:cs typeface="Arial" pitchFamily="34" charset="0"/>
                </a:rPr>
                <a:t>Most common amount transferred regularly.</a:t>
              </a:r>
            </a:p>
            <a:p>
              <a:pPr marL="228600" indent="-228600">
                <a:buAutoNum type="arabicPeriod"/>
              </a:pPr>
              <a:r>
                <a:rPr lang="en-US" altLang="ko-KR" sz="1200" dirty="0">
                  <a:solidFill>
                    <a:schemeClr val="tx1">
                      <a:lumMod val="75000"/>
                      <a:lumOff val="25000"/>
                    </a:schemeClr>
                  </a:solidFill>
                  <a:cs typeface="Arial" pitchFamily="34" charset="0"/>
                </a:rPr>
                <a:t>Min Max Under </a:t>
              </a:r>
              <a:r>
                <a:rPr lang="en-US" altLang="ko-KR" sz="1200" dirty="0" err="1">
                  <a:solidFill>
                    <a:schemeClr val="tx1">
                      <a:lumMod val="75000"/>
                      <a:lumOff val="25000"/>
                    </a:schemeClr>
                  </a:solidFill>
                  <a:cs typeface="Arial" pitchFamily="34" charset="0"/>
                </a:rPr>
                <a:t>oldbalanceOrg</a:t>
              </a:r>
              <a:r>
                <a:rPr lang="en-US" altLang="ko-KR" sz="1200" dirty="0">
                  <a:solidFill>
                    <a:schemeClr val="tx1">
                      <a:lumMod val="75000"/>
                      <a:lumOff val="25000"/>
                    </a:schemeClr>
                  </a:solidFill>
                  <a:cs typeface="Arial" pitchFamily="34" charset="0"/>
                </a:rPr>
                <a:t> Features, Amount When Fraud Is True &amp; Flagged Is True</a:t>
              </a:r>
            </a:p>
            <a:p>
              <a:pPr marL="228600" indent="-228600">
                <a:buAutoNum type="arabicPeriod"/>
              </a:pPr>
              <a:r>
                <a:rPr lang="en-US" altLang="ko-KR" sz="1200" dirty="0">
                  <a:solidFill>
                    <a:schemeClr val="tx1">
                      <a:lumMod val="75000"/>
                      <a:lumOff val="25000"/>
                    </a:schemeClr>
                  </a:solidFill>
                  <a:cs typeface="Arial" pitchFamily="34" charset="0"/>
                </a:rPr>
                <a:t>Feature Extraction on step, old balance – new balance of sender and receiver. And lastly feature importance </a:t>
              </a:r>
            </a:p>
            <a:p>
              <a:pPr marL="228600" indent="-228600">
                <a:buAutoNum type="arabicPeriod"/>
              </a:pPr>
              <a:endParaRPr lang="en-US" altLang="ko-KR" sz="1200" dirty="0">
                <a:solidFill>
                  <a:schemeClr val="tx1">
                    <a:lumMod val="75000"/>
                    <a:lumOff val="25000"/>
                  </a:schemeClr>
                </a:solidFill>
                <a:cs typeface="Arial" pitchFamily="34" charset="0"/>
              </a:endParaRPr>
            </a:p>
            <a:p>
              <a:pPr marL="228600" indent="-228600">
                <a:buAutoNum type="arabicPeriod"/>
              </a:pPr>
              <a:endParaRPr lang="en-US" altLang="ko-KR"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AF650FD0-CA45-42C7-AA7F-A2A7C9EC0D1D}"/>
                </a:ext>
              </a:extLst>
            </p:cNvPr>
            <p:cNvSpPr txBox="1"/>
            <p:nvPr/>
          </p:nvSpPr>
          <p:spPr>
            <a:xfrm>
              <a:off x="3017859" y="4283314"/>
              <a:ext cx="1870812" cy="307777"/>
            </a:xfrm>
            <a:prstGeom prst="rect">
              <a:avLst/>
            </a:prstGeom>
            <a:noFill/>
          </p:spPr>
          <p:txBody>
            <a:bodyPr wrap="square" rtlCol="0">
              <a:spAutoFit/>
            </a:bodyPr>
            <a:lstStyle/>
            <a:p>
              <a:pPr algn="r"/>
              <a:r>
                <a:rPr lang="en-US" altLang="ko-KR" sz="1400" b="1" dirty="0">
                  <a:solidFill>
                    <a:schemeClr val="accent3"/>
                  </a:solidFill>
                  <a:cs typeface="Arial" pitchFamily="34" charset="0"/>
                </a:rPr>
                <a:t>Data Processing</a:t>
              </a:r>
              <a:endParaRPr lang="ko-KR" altLang="en-US" sz="1400" b="1" dirty="0">
                <a:solidFill>
                  <a:schemeClr val="accent3"/>
                </a:solidFill>
                <a:cs typeface="Arial" pitchFamily="34" charset="0"/>
              </a:endParaRPr>
            </a:p>
          </p:txBody>
        </p:sp>
      </p:grpSp>
      <p:sp>
        <p:nvSpPr>
          <p:cNvPr id="35" name="Isosceles Triangle 61">
            <a:extLst>
              <a:ext uri="{FF2B5EF4-FFF2-40B4-BE49-F238E27FC236}">
                <a16:creationId xmlns:a16="http://schemas.microsoft.com/office/drawing/2014/main" id="{55C12A00-9DF9-1CF5-3E0C-6EFD353D1012}"/>
              </a:ext>
            </a:extLst>
          </p:cNvPr>
          <p:cNvSpPr/>
          <p:nvPr/>
        </p:nvSpPr>
        <p:spPr>
          <a:xfrm rot="3584032">
            <a:off x="5032287" y="1025940"/>
            <a:ext cx="2921856" cy="3834460"/>
          </a:xfrm>
          <a:custGeom>
            <a:avLst/>
            <a:gdLst/>
            <a:ahLst/>
            <a:cxnLst/>
            <a:rect l="l" t="t" r="r" b="b"/>
            <a:pathLst>
              <a:path w="2571340" h="3374463">
                <a:moveTo>
                  <a:pt x="194133" y="1409566"/>
                </a:moveTo>
                <a:lnTo>
                  <a:pt x="344169" y="1502938"/>
                </a:lnTo>
                <a:cubicBezTo>
                  <a:pt x="73307" y="1938169"/>
                  <a:pt x="136087" y="2502332"/>
                  <a:pt x="496001" y="2867371"/>
                </a:cubicBezTo>
                <a:cubicBezTo>
                  <a:pt x="855916" y="3232410"/>
                  <a:pt x="1419135" y="3303158"/>
                  <a:pt x="1858151" y="3038476"/>
                </a:cubicBezTo>
                <a:cubicBezTo>
                  <a:pt x="2297167" y="2773793"/>
                  <a:pt x="2497527" y="2242683"/>
                  <a:pt x="2342723" y="1753984"/>
                </a:cubicBezTo>
                <a:cubicBezTo>
                  <a:pt x="2190311" y="1272834"/>
                  <a:pt x="1732744" y="956291"/>
                  <a:pt x="1230673" y="982086"/>
                </a:cubicBezTo>
                <a:lnTo>
                  <a:pt x="1230777" y="982870"/>
                </a:lnTo>
                <a:lnTo>
                  <a:pt x="970744" y="982870"/>
                </a:lnTo>
                <a:lnTo>
                  <a:pt x="1100761" y="0"/>
                </a:lnTo>
                <a:lnTo>
                  <a:pt x="1207395" y="806117"/>
                </a:lnTo>
                <a:cubicBezTo>
                  <a:pt x="1795169" y="769721"/>
                  <a:pt x="2333023" y="1138157"/>
                  <a:pt x="2511192" y="1700619"/>
                </a:cubicBezTo>
                <a:cubicBezTo>
                  <a:pt x="2690666" y="2267201"/>
                  <a:pt x="2458375" y="2882952"/>
                  <a:pt x="1949395" y="3189817"/>
                </a:cubicBezTo>
                <a:cubicBezTo>
                  <a:pt x="1440415" y="3496681"/>
                  <a:pt x="787436" y="3414658"/>
                  <a:pt x="370163" y="2991444"/>
                </a:cubicBezTo>
                <a:cubicBezTo>
                  <a:pt x="-47111" y="2568231"/>
                  <a:pt x="-119895" y="1914158"/>
                  <a:pt x="194133" y="1409566"/>
                </a:cubicBezTo>
                <a:close/>
              </a:path>
            </a:pathLst>
          </a:cu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33F3823E-0491-264C-7431-B9E858C98245}"/>
              </a:ext>
            </a:extLst>
          </p:cNvPr>
          <p:cNvSpPr/>
          <p:nvPr/>
        </p:nvSpPr>
        <p:spPr>
          <a:xfrm>
            <a:off x="4876227" y="1680463"/>
            <a:ext cx="762478" cy="762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Oval 36">
            <a:extLst>
              <a:ext uri="{FF2B5EF4-FFF2-40B4-BE49-F238E27FC236}">
                <a16:creationId xmlns:a16="http://schemas.microsoft.com/office/drawing/2014/main" id="{D8ED7B02-EC31-B167-BAB9-DAF3AA6285E3}"/>
              </a:ext>
            </a:extLst>
          </p:cNvPr>
          <p:cNvSpPr/>
          <p:nvPr/>
        </p:nvSpPr>
        <p:spPr>
          <a:xfrm>
            <a:off x="4650128" y="3564369"/>
            <a:ext cx="762478" cy="762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Oval 37">
            <a:extLst>
              <a:ext uri="{FF2B5EF4-FFF2-40B4-BE49-F238E27FC236}">
                <a16:creationId xmlns:a16="http://schemas.microsoft.com/office/drawing/2014/main" id="{B164787C-9049-BCBD-DBAA-81EB6792A1E0}"/>
              </a:ext>
            </a:extLst>
          </p:cNvPr>
          <p:cNvSpPr/>
          <p:nvPr/>
        </p:nvSpPr>
        <p:spPr>
          <a:xfrm>
            <a:off x="6926379" y="1828870"/>
            <a:ext cx="762478" cy="762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TextBox 38">
            <a:extLst>
              <a:ext uri="{FF2B5EF4-FFF2-40B4-BE49-F238E27FC236}">
                <a16:creationId xmlns:a16="http://schemas.microsoft.com/office/drawing/2014/main" id="{F822648D-A2AB-06AA-1220-181B6F71023E}"/>
              </a:ext>
            </a:extLst>
          </p:cNvPr>
          <p:cNvSpPr txBox="1"/>
          <p:nvPr/>
        </p:nvSpPr>
        <p:spPr>
          <a:xfrm>
            <a:off x="4993613" y="1820014"/>
            <a:ext cx="495649" cy="461665"/>
          </a:xfrm>
          <a:prstGeom prst="rect">
            <a:avLst/>
          </a:prstGeom>
          <a:noFill/>
        </p:spPr>
        <p:txBody>
          <a:bodyPr wrap="none" rtlCol="0">
            <a:spAutoFit/>
          </a:bodyPr>
          <a:lstStyle/>
          <a:p>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40" name="TextBox 39">
            <a:extLst>
              <a:ext uri="{FF2B5EF4-FFF2-40B4-BE49-F238E27FC236}">
                <a16:creationId xmlns:a16="http://schemas.microsoft.com/office/drawing/2014/main" id="{D7998B58-1021-8089-9778-C3C5A32831D8}"/>
              </a:ext>
            </a:extLst>
          </p:cNvPr>
          <p:cNvSpPr txBox="1"/>
          <p:nvPr/>
        </p:nvSpPr>
        <p:spPr>
          <a:xfrm>
            <a:off x="7043764" y="1979278"/>
            <a:ext cx="495649" cy="461665"/>
          </a:xfrm>
          <a:prstGeom prst="rect">
            <a:avLst/>
          </a:prstGeom>
          <a:noFill/>
        </p:spPr>
        <p:txBody>
          <a:bodyPr wrap="none" rtlCol="0">
            <a:spAutoFit/>
          </a:bodyPr>
          <a:lstStyle/>
          <a:p>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41" name="TextBox 40">
            <a:extLst>
              <a:ext uri="{FF2B5EF4-FFF2-40B4-BE49-F238E27FC236}">
                <a16:creationId xmlns:a16="http://schemas.microsoft.com/office/drawing/2014/main" id="{542564D5-7BE3-65ED-2F43-1723156FFC79}"/>
              </a:ext>
            </a:extLst>
          </p:cNvPr>
          <p:cNvSpPr txBox="1"/>
          <p:nvPr/>
        </p:nvSpPr>
        <p:spPr>
          <a:xfrm>
            <a:off x="4767514" y="3714776"/>
            <a:ext cx="495649" cy="461665"/>
          </a:xfrm>
          <a:prstGeom prst="rect">
            <a:avLst/>
          </a:prstGeom>
          <a:noFill/>
        </p:spPr>
        <p:txBody>
          <a:bodyPr wrap="none" rtlCol="0">
            <a:spAutoFit/>
          </a:bodyPr>
          <a:lstStyle/>
          <a:p>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nvGrpSpPr>
          <p:cNvPr id="43" name="Group 42">
            <a:extLst>
              <a:ext uri="{FF2B5EF4-FFF2-40B4-BE49-F238E27FC236}">
                <a16:creationId xmlns:a16="http://schemas.microsoft.com/office/drawing/2014/main" id="{0176397F-96D0-A498-363E-F4EB65A25181}"/>
              </a:ext>
            </a:extLst>
          </p:cNvPr>
          <p:cNvGrpSpPr/>
          <p:nvPr/>
        </p:nvGrpSpPr>
        <p:grpSpPr>
          <a:xfrm>
            <a:off x="5309366" y="2393313"/>
            <a:ext cx="1565114" cy="1564311"/>
            <a:chOff x="4574848" y="1897856"/>
            <a:chExt cx="3028217" cy="3026664"/>
          </a:xfrm>
        </p:grpSpPr>
        <p:sp>
          <p:nvSpPr>
            <p:cNvPr id="44" name="Freeform: Shape 43">
              <a:extLst>
                <a:ext uri="{FF2B5EF4-FFF2-40B4-BE49-F238E27FC236}">
                  <a16:creationId xmlns:a16="http://schemas.microsoft.com/office/drawing/2014/main" id="{FC81F6FF-29AC-5F05-F245-02DEFC92AC16}"/>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5" name="Freeform: Shape 44">
              <a:extLst>
                <a:ext uri="{FF2B5EF4-FFF2-40B4-BE49-F238E27FC236}">
                  <a16:creationId xmlns:a16="http://schemas.microsoft.com/office/drawing/2014/main" id="{9E312D93-D370-B4A5-0A9B-271975DA96E4}"/>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sp>
        <p:nvSpPr>
          <p:cNvPr id="46" name="Oval 45">
            <a:extLst>
              <a:ext uri="{FF2B5EF4-FFF2-40B4-BE49-F238E27FC236}">
                <a16:creationId xmlns:a16="http://schemas.microsoft.com/office/drawing/2014/main" id="{CB1B073C-6E7E-20C1-B1DC-641BE689104B}"/>
              </a:ext>
            </a:extLst>
          </p:cNvPr>
          <p:cNvSpPr/>
          <p:nvPr/>
        </p:nvSpPr>
        <p:spPr>
          <a:xfrm>
            <a:off x="6973391" y="3443345"/>
            <a:ext cx="762478" cy="76247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TextBox 46">
            <a:extLst>
              <a:ext uri="{FF2B5EF4-FFF2-40B4-BE49-F238E27FC236}">
                <a16:creationId xmlns:a16="http://schemas.microsoft.com/office/drawing/2014/main" id="{019097B1-0507-5328-CA94-A53B68E443CE}"/>
              </a:ext>
            </a:extLst>
          </p:cNvPr>
          <p:cNvSpPr txBox="1"/>
          <p:nvPr/>
        </p:nvSpPr>
        <p:spPr>
          <a:xfrm>
            <a:off x="7090776" y="3593753"/>
            <a:ext cx="495649" cy="461665"/>
          </a:xfrm>
          <a:prstGeom prst="rect">
            <a:avLst/>
          </a:prstGeom>
          <a:noFill/>
        </p:spPr>
        <p:txBody>
          <a:bodyPr wrap="none" rtlCol="0">
            <a:spAutoFit/>
          </a:bodyPr>
          <a:lstStyle/>
          <a:p>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48" name="Rectangle 47">
            <a:extLst>
              <a:ext uri="{FF2B5EF4-FFF2-40B4-BE49-F238E27FC236}">
                <a16:creationId xmlns:a16="http://schemas.microsoft.com/office/drawing/2014/main" id="{2A4D0A14-24B5-DAAD-088C-635988E9E36A}"/>
              </a:ext>
            </a:extLst>
          </p:cNvPr>
          <p:cNvSpPr/>
          <p:nvPr/>
        </p:nvSpPr>
        <p:spPr>
          <a:xfrm>
            <a:off x="1837791" y="1130296"/>
            <a:ext cx="854467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0D28E5FD-D54D-4E30-5692-55C57DB8E2E3}"/>
              </a:ext>
            </a:extLst>
          </p:cNvPr>
          <p:cNvGrpSpPr/>
          <p:nvPr/>
        </p:nvGrpSpPr>
        <p:grpSpPr>
          <a:xfrm rot="20524197">
            <a:off x="4727420" y="4606325"/>
            <a:ext cx="2162030" cy="2094939"/>
            <a:chOff x="4140075" y="-227045"/>
            <a:chExt cx="3204683" cy="3105238"/>
          </a:xfrm>
        </p:grpSpPr>
        <p:sp>
          <p:nvSpPr>
            <p:cNvPr id="50" name="Freeform: Shape 49">
              <a:extLst>
                <a:ext uri="{FF2B5EF4-FFF2-40B4-BE49-F238E27FC236}">
                  <a16:creationId xmlns:a16="http://schemas.microsoft.com/office/drawing/2014/main" id="{EFCE6983-4190-311A-C8B3-E3B687C0AC88}"/>
                </a:ext>
              </a:extLst>
            </p:cNvPr>
            <p:cNvSpPr/>
            <p:nvPr/>
          </p:nvSpPr>
          <p:spPr>
            <a:xfrm>
              <a:off x="4140075" y="-227045"/>
              <a:ext cx="2889468" cy="3105238"/>
            </a:xfrm>
            <a:custGeom>
              <a:avLst/>
              <a:gdLst>
                <a:gd name="connsiteX0" fmla="*/ 2916809 w 2933700"/>
                <a:gd name="connsiteY0" fmla="*/ 1216399 h 3152775"/>
                <a:gd name="connsiteX1" fmla="*/ 2574861 w 2933700"/>
                <a:gd name="connsiteY1" fmla="*/ 1129721 h 3152775"/>
                <a:gd name="connsiteX2" fmla="*/ 2549144 w 2933700"/>
                <a:gd name="connsiteY2" fmla="*/ 1112576 h 3152775"/>
                <a:gd name="connsiteX3" fmla="*/ 2419604 w 2933700"/>
                <a:gd name="connsiteY3" fmla="*/ 923029 h 3152775"/>
                <a:gd name="connsiteX4" fmla="*/ 2414842 w 2933700"/>
                <a:gd name="connsiteY4" fmla="*/ 901121 h 3152775"/>
                <a:gd name="connsiteX5" fmla="*/ 2442464 w 2933700"/>
                <a:gd name="connsiteY5" fmla="*/ 646804 h 3152775"/>
                <a:gd name="connsiteX6" fmla="*/ 2421509 w 2933700"/>
                <a:gd name="connsiteY6" fmla="*/ 613466 h 3152775"/>
                <a:gd name="connsiteX7" fmla="*/ 2421509 w 2933700"/>
                <a:gd name="connsiteY7" fmla="*/ 613466 h 3152775"/>
                <a:gd name="connsiteX8" fmla="*/ 2426271 w 2933700"/>
                <a:gd name="connsiteY8" fmla="*/ 608704 h 3152775"/>
                <a:gd name="connsiteX9" fmla="*/ 2426271 w 2933700"/>
                <a:gd name="connsiteY9" fmla="*/ 608704 h 3152775"/>
                <a:gd name="connsiteX10" fmla="*/ 2485326 w 2933700"/>
                <a:gd name="connsiteY10" fmla="*/ 593464 h 3152775"/>
                <a:gd name="connsiteX11" fmla="*/ 2595817 w 2933700"/>
                <a:gd name="connsiteY11" fmla="*/ 596321 h 3152775"/>
                <a:gd name="connsiteX12" fmla="*/ 2649156 w 2933700"/>
                <a:gd name="connsiteY12" fmla="*/ 562984 h 3152775"/>
                <a:gd name="connsiteX13" fmla="*/ 2660586 w 2933700"/>
                <a:gd name="connsiteY13" fmla="*/ 525836 h 3152775"/>
                <a:gd name="connsiteX14" fmla="*/ 2697734 w 2933700"/>
                <a:gd name="connsiteY14" fmla="*/ 465829 h 3152775"/>
                <a:gd name="connsiteX15" fmla="*/ 2698686 w 2933700"/>
                <a:gd name="connsiteY15" fmla="*/ 463924 h 3152775"/>
                <a:gd name="connsiteX16" fmla="*/ 2720594 w 2933700"/>
                <a:gd name="connsiteY16" fmla="*/ 445826 h 3152775"/>
                <a:gd name="connsiteX17" fmla="*/ 2738692 w 2933700"/>
                <a:gd name="connsiteY17" fmla="*/ 422966 h 3152775"/>
                <a:gd name="connsiteX18" fmla="*/ 2721546 w 2933700"/>
                <a:gd name="connsiteY18" fmla="*/ 377246 h 3152775"/>
                <a:gd name="connsiteX19" fmla="*/ 2717736 w 2933700"/>
                <a:gd name="connsiteY19" fmla="*/ 332479 h 3152775"/>
                <a:gd name="connsiteX20" fmla="*/ 2729167 w 2933700"/>
                <a:gd name="connsiteY20" fmla="*/ 265804 h 3152775"/>
                <a:gd name="connsiteX21" fmla="*/ 2732976 w 2933700"/>
                <a:gd name="connsiteY21" fmla="*/ 214369 h 3152775"/>
                <a:gd name="connsiteX22" fmla="*/ 2732976 w 2933700"/>
                <a:gd name="connsiteY22" fmla="*/ 214369 h 3152775"/>
                <a:gd name="connsiteX23" fmla="*/ 2752979 w 2933700"/>
                <a:gd name="connsiteY23" fmla="*/ 200081 h 3152775"/>
                <a:gd name="connsiteX24" fmla="*/ 2782506 w 2933700"/>
                <a:gd name="connsiteY24" fmla="*/ 180079 h 3152775"/>
                <a:gd name="connsiteX25" fmla="*/ 2769171 w 2933700"/>
                <a:gd name="connsiteY25" fmla="*/ 141026 h 3152775"/>
                <a:gd name="connsiteX26" fmla="*/ 2749169 w 2933700"/>
                <a:gd name="connsiteY26" fmla="*/ 116261 h 3152775"/>
                <a:gd name="connsiteX27" fmla="*/ 2611056 w 2933700"/>
                <a:gd name="connsiteY27" fmla="*/ 17201 h 3152775"/>
                <a:gd name="connsiteX28" fmla="*/ 2487231 w 2933700"/>
                <a:gd name="connsiteY28" fmla="*/ 12439 h 3152775"/>
                <a:gd name="connsiteX29" fmla="*/ 2398649 w 2933700"/>
                <a:gd name="connsiteY29" fmla="*/ 41014 h 3152775"/>
                <a:gd name="connsiteX30" fmla="*/ 2311019 w 2933700"/>
                <a:gd name="connsiteY30" fmla="*/ 110546 h 3152775"/>
                <a:gd name="connsiteX31" fmla="*/ 2268156 w 2933700"/>
                <a:gd name="connsiteY31" fmla="*/ 326764 h 3152775"/>
                <a:gd name="connsiteX32" fmla="*/ 2232914 w 2933700"/>
                <a:gd name="connsiteY32" fmla="*/ 382009 h 3152775"/>
                <a:gd name="connsiteX33" fmla="*/ 2202434 w 2933700"/>
                <a:gd name="connsiteY33" fmla="*/ 373436 h 3152775"/>
                <a:gd name="connsiteX34" fmla="*/ 2121471 w 2933700"/>
                <a:gd name="connsiteY34" fmla="*/ 290569 h 3152775"/>
                <a:gd name="connsiteX35" fmla="*/ 2033841 w 2933700"/>
                <a:gd name="connsiteY35" fmla="*/ 268661 h 3152775"/>
                <a:gd name="connsiteX36" fmla="*/ 1955736 w 2933700"/>
                <a:gd name="connsiteY36" fmla="*/ 313429 h 3152775"/>
                <a:gd name="connsiteX37" fmla="*/ 1863344 w 2933700"/>
                <a:gd name="connsiteY37" fmla="*/ 352481 h 3152775"/>
                <a:gd name="connsiteX38" fmla="*/ 1585214 w 2933700"/>
                <a:gd name="connsiteY38" fmla="*/ 398201 h 3152775"/>
                <a:gd name="connsiteX39" fmla="*/ 1358519 w 2933700"/>
                <a:gd name="connsiteY39" fmla="*/ 575366 h 3152775"/>
                <a:gd name="connsiteX40" fmla="*/ 1212786 w 2933700"/>
                <a:gd name="connsiteY40" fmla="*/ 991609 h 3152775"/>
                <a:gd name="connsiteX41" fmla="*/ 1268031 w 2933700"/>
                <a:gd name="connsiteY41" fmla="*/ 1056379 h 3152775"/>
                <a:gd name="connsiteX42" fmla="*/ 1271841 w 2933700"/>
                <a:gd name="connsiteY42" fmla="*/ 1058284 h 3152775"/>
                <a:gd name="connsiteX43" fmla="*/ 1263269 w 2933700"/>
                <a:gd name="connsiteY43" fmla="*/ 1069714 h 3152775"/>
                <a:gd name="connsiteX44" fmla="*/ 1077531 w 2933700"/>
                <a:gd name="connsiteY44" fmla="*/ 1262119 h 3152775"/>
                <a:gd name="connsiteX45" fmla="*/ 1076579 w 2933700"/>
                <a:gd name="connsiteY45" fmla="*/ 1310696 h 3152775"/>
                <a:gd name="connsiteX46" fmla="*/ 1098486 w 2933700"/>
                <a:gd name="connsiteY46" fmla="*/ 1351654 h 3152775"/>
                <a:gd name="connsiteX47" fmla="*/ 1085151 w 2933700"/>
                <a:gd name="connsiteY47" fmla="*/ 1518341 h 3152775"/>
                <a:gd name="connsiteX48" fmla="*/ 1065149 w 2933700"/>
                <a:gd name="connsiteY48" fmla="*/ 1900294 h 3152775"/>
                <a:gd name="connsiteX49" fmla="*/ 1043241 w 2933700"/>
                <a:gd name="connsiteY49" fmla="*/ 1912676 h 3152775"/>
                <a:gd name="connsiteX50" fmla="*/ 746061 w 2933700"/>
                <a:gd name="connsiteY50" fmla="*/ 1781231 h 3152775"/>
                <a:gd name="connsiteX51" fmla="*/ 727964 w 2933700"/>
                <a:gd name="connsiteY51" fmla="*/ 1768849 h 3152775"/>
                <a:gd name="connsiteX52" fmla="*/ 621284 w 2933700"/>
                <a:gd name="connsiteY52" fmla="*/ 1670741 h 3152775"/>
                <a:gd name="connsiteX53" fmla="*/ 600329 w 2933700"/>
                <a:gd name="connsiteY53" fmla="*/ 1646929 h 3152775"/>
                <a:gd name="connsiteX54" fmla="*/ 545084 w 2933700"/>
                <a:gd name="connsiteY54" fmla="*/ 1553584 h 3152775"/>
                <a:gd name="connsiteX55" fmla="*/ 458406 w 2933700"/>
                <a:gd name="connsiteY55" fmla="*/ 1531676 h 3152775"/>
                <a:gd name="connsiteX56" fmla="*/ 375539 w 2933700"/>
                <a:gd name="connsiteY56" fmla="*/ 1581206 h 3152775"/>
                <a:gd name="connsiteX57" fmla="*/ 367919 w 2933700"/>
                <a:gd name="connsiteY57" fmla="*/ 1617401 h 3152775"/>
                <a:gd name="connsiteX58" fmla="*/ 362204 w 2933700"/>
                <a:gd name="connsiteY58" fmla="*/ 1621211 h 3152775"/>
                <a:gd name="connsiteX59" fmla="*/ 341249 w 2933700"/>
                <a:gd name="connsiteY59" fmla="*/ 1627879 h 3152775"/>
                <a:gd name="connsiteX60" fmla="*/ 105981 w 2933700"/>
                <a:gd name="connsiteY60" fmla="*/ 1765991 h 3152775"/>
                <a:gd name="connsiteX61" fmla="*/ 6921 w 2933700"/>
                <a:gd name="connsiteY61" fmla="*/ 1906961 h 3152775"/>
                <a:gd name="connsiteX62" fmla="*/ 25971 w 2933700"/>
                <a:gd name="connsiteY62" fmla="*/ 1963159 h 3152775"/>
                <a:gd name="connsiteX63" fmla="*/ 105981 w 2933700"/>
                <a:gd name="connsiteY63" fmla="*/ 1961254 h 3152775"/>
                <a:gd name="connsiteX64" fmla="*/ 272669 w 2933700"/>
                <a:gd name="connsiteY64" fmla="*/ 1891721 h 3152775"/>
                <a:gd name="connsiteX65" fmla="*/ 370776 w 2933700"/>
                <a:gd name="connsiteY65" fmla="*/ 1880291 h 3152775"/>
                <a:gd name="connsiteX66" fmla="*/ 459359 w 2933700"/>
                <a:gd name="connsiteY66" fmla="*/ 1869814 h 3152775"/>
                <a:gd name="connsiteX67" fmla="*/ 424116 w 2933700"/>
                <a:gd name="connsiteY67" fmla="*/ 2043169 h 3152775"/>
                <a:gd name="connsiteX68" fmla="*/ 439356 w 2933700"/>
                <a:gd name="connsiteY68" fmla="*/ 2071744 h 3152775"/>
                <a:gd name="connsiteX69" fmla="*/ 1011809 w 2933700"/>
                <a:gd name="connsiteY69" fmla="*/ 2313679 h 3152775"/>
                <a:gd name="connsiteX70" fmla="*/ 1171829 w 2933700"/>
                <a:gd name="connsiteY70" fmla="*/ 2384164 h 3152775"/>
                <a:gd name="connsiteX71" fmla="*/ 1314704 w 2933700"/>
                <a:gd name="connsiteY71" fmla="*/ 2327966 h 3152775"/>
                <a:gd name="connsiteX72" fmla="*/ 1398524 w 2933700"/>
                <a:gd name="connsiteY72" fmla="*/ 2157469 h 3152775"/>
                <a:gd name="connsiteX73" fmla="*/ 1503299 w 2933700"/>
                <a:gd name="connsiteY73" fmla="*/ 1907914 h 3152775"/>
                <a:gd name="connsiteX74" fmla="*/ 1674749 w 2933700"/>
                <a:gd name="connsiteY74" fmla="*/ 2120321 h 3152775"/>
                <a:gd name="connsiteX75" fmla="*/ 1678559 w 2933700"/>
                <a:gd name="connsiteY75" fmla="*/ 2155564 h 3152775"/>
                <a:gd name="connsiteX76" fmla="*/ 1382331 w 2933700"/>
                <a:gd name="connsiteY76" fmla="*/ 2868034 h 3152775"/>
                <a:gd name="connsiteX77" fmla="*/ 1374711 w 2933700"/>
                <a:gd name="connsiteY77" fmla="*/ 2886132 h 3152775"/>
                <a:gd name="connsiteX78" fmla="*/ 1340421 w 2933700"/>
                <a:gd name="connsiteY78" fmla="*/ 2912801 h 3152775"/>
                <a:gd name="connsiteX79" fmla="*/ 1325181 w 2933700"/>
                <a:gd name="connsiteY79" fmla="*/ 2924232 h 3152775"/>
                <a:gd name="connsiteX80" fmla="*/ 1284224 w 2933700"/>
                <a:gd name="connsiteY80" fmla="*/ 3113779 h 3152775"/>
                <a:gd name="connsiteX81" fmla="*/ 1300416 w 2933700"/>
                <a:gd name="connsiteY81" fmla="*/ 3126162 h 3152775"/>
                <a:gd name="connsiteX82" fmla="*/ 1475676 w 2933700"/>
                <a:gd name="connsiteY82" fmla="*/ 3136639 h 3152775"/>
                <a:gd name="connsiteX83" fmla="*/ 1504251 w 2933700"/>
                <a:gd name="connsiteY83" fmla="*/ 3114732 h 3152775"/>
                <a:gd name="connsiteX84" fmla="*/ 1522349 w 2933700"/>
                <a:gd name="connsiteY84" fmla="*/ 3101396 h 3152775"/>
                <a:gd name="connsiteX85" fmla="*/ 1700466 w 2933700"/>
                <a:gd name="connsiteY85" fmla="*/ 3151879 h 3152775"/>
                <a:gd name="connsiteX86" fmla="*/ 1864296 w 2933700"/>
                <a:gd name="connsiteY86" fmla="*/ 3148069 h 3152775"/>
                <a:gd name="connsiteX87" fmla="*/ 1930971 w 2933700"/>
                <a:gd name="connsiteY87" fmla="*/ 3117589 h 3152775"/>
                <a:gd name="connsiteX88" fmla="*/ 1919541 w 2933700"/>
                <a:gd name="connsiteY88" fmla="*/ 3057582 h 3152775"/>
                <a:gd name="connsiteX89" fmla="*/ 1849056 w 2933700"/>
                <a:gd name="connsiteY89" fmla="*/ 3047104 h 3152775"/>
                <a:gd name="connsiteX90" fmla="*/ 1731899 w 2933700"/>
                <a:gd name="connsiteY90" fmla="*/ 3031864 h 3152775"/>
                <a:gd name="connsiteX91" fmla="*/ 1653794 w 2933700"/>
                <a:gd name="connsiteY91" fmla="*/ 2957569 h 3152775"/>
                <a:gd name="connsiteX92" fmla="*/ 1731899 w 2933700"/>
                <a:gd name="connsiteY92" fmla="*/ 2977571 h 3152775"/>
                <a:gd name="connsiteX93" fmla="*/ 1758569 w 2933700"/>
                <a:gd name="connsiteY93" fmla="*/ 2964236 h 3152775"/>
                <a:gd name="connsiteX94" fmla="*/ 2045271 w 2933700"/>
                <a:gd name="connsiteY94" fmla="*/ 2250814 h 3152775"/>
                <a:gd name="connsiteX95" fmla="*/ 2063369 w 2933700"/>
                <a:gd name="connsiteY95" fmla="*/ 2090794 h 3152775"/>
                <a:gd name="connsiteX96" fmla="*/ 1989074 w 2933700"/>
                <a:gd name="connsiteY96" fmla="*/ 1882196 h 3152775"/>
                <a:gd name="connsiteX97" fmla="*/ 1919541 w 2933700"/>
                <a:gd name="connsiteY97" fmla="*/ 1741226 h 3152775"/>
                <a:gd name="connsiteX98" fmla="*/ 1962404 w 2933700"/>
                <a:gd name="connsiteY98" fmla="*/ 1698364 h 3152775"/>
                <a:gd name="connsiteX99" fmla="*/ 1955736 w 2933700"/>
                <a:gd name="connsiteY99" fmla="*/ 1662169 h 3152775"/>
                <a:gd name="connsiteX100" fmla="*/ 1892871 w 2933700"/>
                <a:gd name="connsiteY100" fmla="*/ 1337366 h 3152775"/>
                <a:gd name="connsiteX101" fmla="*/ 1904301 w 2933700"/>
                <a:gd name="connsiteY101" fmla="*/ 1308791 h 3152775"/>
                <a:gd name="connsiteX102" fmla="*/ 2181479 w 2933700"/>
                <a:gd name="connsiteY102" fmla="*/ 1113529 h 3152775"/>
                <a:gd name="connsiteX103" fmla="*/ 2204339 w 2933700"/>
                <a:gd name="connsiteY103" fmla="*/ 1116386 h 3152775"/>
                <a:gd name="connsiteX104" fmla="*/ 2305304 w 2933700"/>
                <a:gd name="connsiteY104" fmla="*/ 1225924 h 3152775"/>
                <a:gd name="connsiteX105" fmla="*/ 2608199 w 2933700"/>
                <a:gd name="connsiteY105" fmla="*/ 1395469 h 3152775"/>
                <a:gd name="connsiteX106" fmla="*/ 2902521 w 2933700"/>
                <a:gd name="connsiteY106" fmla="*/ 1445951 h 3152775"/>
                <a:gd name="connsiteX107" fmla="*/ 2912999 w 2933700"/>
                <a:gd name="connsiteY107" fmla="*/ 1435474 h 3152775"/>
                <a:gd name="connsiteX108" fmla="*/ 2933954 w 2933700"/>
                <a:gd name="connsiteY108" fmla="*/ 1239259 h 3152775"/>
                <a:gd name="connsiteX109" fmla="*/ 2916809 w 2933700"/>
                <a:gd name="connsiteY109" fmla="*/ 1216399 h 3152775"/>
                <a:gd name="connsiteX110" fmla="*/ 1512824 w 2933700"/>
                <a:gd name="connsiteY110" fmla="*/ 846829 h 3152775"/>
                <a:gd name="connsiteX111" fmla="*/ 1561401 w 2933700"/>
                <a:gd name="connsiteY111" fmla="*/ 754436 h 3152775"/>
                <a:gd name="connsiteX112" fmla="*/ 1658556 w 2933700"/>
                <a:gd name="connsiteY112" fmla="*/ 705859 h 3152775"/>
                <a:gd name="connsiteX113" fmla="*/ 1512824 w 2933700"/>
                <a:gd name="connsiteY113" fmla="*/ 846829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933700" h="3152775">
                  <a:moveTo>
                    <a:pt x="2916809" y="1216399"/>
                  </a:moveTo>
                  <a:cubicBezTo>
                    <a:pt x="2802509" y="1187824"/>
                    <a:pt x="2689161" y="1158296"/>
                    <a:pt x="2574861" y="1129721"/>
                  </a:cubicBezTo>
                  <a:cubicBezTo>
                    <a:pt x="2563431" y="1126864"/>
                    <a:pt x="2555811" y="1123054"/>
                    <a:pt x="2549144" y="1112576"/>
                  </a:cubicBezTo>
                  <a:cubicBezTo>
                    <a:pt x="2506281" y="1048759"/>
                    <a:pt x="2462467" y="985894"/>
                    <a:pt x="2419604" y="923029"/>
                  </a:cubicBezTo>
                  <a:cubicBezTo>
                    <a:pt x="2414842" y="916361"/>
                    <a:pt x="2411984" y="910646"/>
                    <a:pt x="2414842" y="901121"/>
                  </a:cubicBezTo>
                  <a:cubicBezTo>
                    <a:pt x="2437701" y="818254"/>
                    <a:pt x="2444369" y="732529"/>
                    <a:pt x="2442464" y="646804"/>
                  </a:cubicBezTo>
                  <a:cubicBezTo>
                    <a:pt x="2442464" y="629659"/>
                    <a:pt x="2440559" y="617276"/>
                    <a:pt x="2421509" y="613466"/>
                  </a:cubicBezTo>
                  <a:cubicBezTo>
                    <a:pt x="2421509" y="613466"/>
                    <a:pt x="2421509" y="613466"/>
                    <a:pt x="2421509" y="613466"/>
                  </a:cubicBezTo>
                  <a:cubicBezTo>
                    <a:pt x="2423414" y="611561"/>
                    <a:pt x="2424367" y="610609"/>
                    <a:pt x="2426271" y="608704"/>
                  </a:cubicBezTo>
                  <a:lnTo>
                    <a:pt x="2426271" y="608704"/>
                  </a:lnTo>
                  <a:cubicBezTo>
                    <a:pt x="2448179" y="611561"/>
                    <a:pt x="2466276" y="599179"/>
                    <a:pt x="2485326" y="593464"/>
                  </a:cubicBezTo>
                  <a:cubicBezTo>
                    <a:pt x="2522474" y="582986"/>
                    <a:pt x="2557717" y="573461"/>
                    <a:pt x="2595817" y="596321"/>
                  </a:cubicBezTo>
                  <a:cubicBezTo>
                    <a:pt x="2626296" y="615371"/>
                    <a:pt x="2647251" y="600131"/>
                    <a:pt x="2649156" y="562984"/>
                  </a:cubicBezTo>
                  <a:cubicBezTo>
                    <a:pt x="2650109" y="549649"/>
                    <a:pt x="2655824" y="538219"/>
                    <a:pt x="2660586" y="525836"/>
                  </a:cubicBezTo>
                  <a:cubicBezTo>
                    <a:pt x="2670111" y="502976"/>
                    <a:pt x="2681542" y="483926"/>
                    <a:pt x="2697734" y="465829"/>
                  </a:cubicBezTo>
                  <a:cubicBezTo>
                    <a:pt x="2697734" y="464876"/>
                    <a:pt x="2698686" y="463924"/>
                    <a:pt x="2698686" y="463924"/>
                  </a:cubicBezTo>
                  <a:cubicBezTo>
                    <a:pt x="2697734" y="447731"/>
                    <a:pt x="2707259" y="443921"/>
                    <a:pt x="2720594" y="445826"/>
                  </a:cubicBezTo>
                  <a:cubicBezTo>
                    <a:pt x="2739644" y="447731"/>
                    <a:pt x="2741549" y="436301"/>
                    <a:pt x="2738692" y="422966"/>
                  </a:cubicBezTo>
                  <a:cubicBezTo>
                    <a:pt x="2734881" y="406774"/>
                    <a:pt x="2727261" y="392486"/>
                    <a:pt x="2721546" y="377246"/>
                  </a:cubicBezTo>
                  <a:cubicBezTo>
                    <a:pt x="2715831" y="362959"/>
                    <a:pt x="2708211" y="346766"/>
                    <a:pt x="2717736" y="332479"/>
                  </a:cubicBezTo>
                  <a:cubicBezTo>
                    <a:pt x="2731071" y="311524"/>
                    <a:pt x="2729167" y="288664"/>
                    <a:pt x="2729167" y="265804"/>
                  </a:cubicBezTo>
                  <a:cubicBezTo>
                    <a:pt x="2730119" y="248659"/>
                    <a:pt x="2725356" y="231514"/>
                    <a:pt x="2732976" y="214369"/>
                  </a:cubicBezTo>
                  <a:cubicBezTo>
                    <a:pt x="2732976" y="214369"/>
                    <a:pt x="2732976" y="214369"/>
                    <a:pt x="2732976" y="214369"/>
                  </a:cubicBezTo>
                  <a:cubicBezTo>
                    <a:pt x="2739644" y="209606"/>
                    <a:pt x="2746311" y="205796"/>
                    <a:pt x="2752979" y="200081"/>
                  </a:cubicBezTo>
                  <a:cubicBezTo>
                    <a:pt x="2762504" y="191509"/>
                    <a:pt x="2782506" y="199129"/>
                    <a:pt x="2782506" y="180079"/>
                  </a:cubicBezTo>
                  <a:cubicBezTo>
                    <a:pt x="2782506" y="166744"/>
                    <a:pt x="2777744" y="152456"/>
                    <a:pt x="2769171" y="141026"/>
                  </a:cubicBezTo>
                  <a:cubicBezTo>
                    <a:pt x="2762504" y="132454"/>
                    <a:pt x="2756789" y="123881"/>
                    <a:pt x="2749169" y="116261"/>
                  </a:cubicBezTo>
                  <a:cubicBezTo>
                    <a:pt x="2709164" y="75304"/>
                    <a:pt x="2662492" y="41966"/>
                    <a:pt x="2611056" y="17201"/>
                  </a:cubicBezTo>
                  <a:cubicBezTo>
                    <a:pt x="2571051" y="-2801"/>
                    <a:pt x="2529142" y="-6611"/>
                    <a:pt x="2487231" y="12439"/>
                  </a:cubicBezTo>
                  <a:cubicBezTo>
                    <a:pt x="2458656" y="24821"/>
                    <a:pt x="2429129" y="34346"/>
                    <a:pt x="2398649" y="41014"/>
                  </a:cubicBezTo>
                  <a:cubicBezTo>
                    <a:pt x="2357692" y="49586"/>
                    <a:pt x="2329117" y="72446"/>
                    <a:pt x="2311019" y="110546"/>
                  </a:cubicBezTo>
                  <a:cubicBezTo>
                    <a:pt x="2277681" y="179126"/>
                    <a:pt x="2264346" y="251516"/>
                    <a:pt x="2268156" y="326764"/>
                  </a:cubicBezTo>
                  <a:cubicBezTo>
                    <a:pt x="2270061" y="357244"/>
                    <a:pt x="2262442" y="373436"/>
                    <a:pt x="2232914" y="382009"/>
                  </a:cubicBezTo>
                  <a:cubicBezTo>
                    <a:pt x="2218626" y="385819"/>
                    <a:pt x="2211959" y="384866"/>
                    <a:pt x="2202434" y="373436"/>
                  </a:cubicBezTo>
                  <a:cubicBezTo>
                    <a:pt x="2177669" y="342956"/>
                    <a:pt x="2151951" y="314381"/>
                    <a:pt x="2121471" y="290569"/>
                  </a:cubicBezTo>
                  <a:cubicBezTo>
                    <a:pt x="2095754" y="270566"/>
                    <a:pt x="2067179" y="261994"/>
                    <a:pt x="2033841" y="268661"/>
                  </a:cubicBezTo>
                  <a:cubicBezTo>
                    <a:pt x="2002409" y="275329"/>
                    <a:pt x="1979549" y="295331"/>
                    <a:pt x="1955736" y="313429"/>
                  </a:cubicBezTo>
                  <a:cubicBezTo>
                    <a:pt x="1928114" y="334384"/>
                    <a:pt x="1897634" y="346766"/>
                    <a:pt x="1863344" y="352481"/>
                  </a:cubicBezTo>
                  <a:cubicBezTo>
                    <a:pt x="1770951" y="367721"/>
                    <a:pt x="1677606" y="382961"/>
                    <a:pt x="1585214" y="398201"/>
                  </a:cubicBezTo>
                  <a:cubicBezTo>
                    <a:pt x="1478534" y="416299"/>
                    <a:pt x="1396619" y="467734"/>
                    <a:pt x="1358519" y="575366"/>
                  </a:cubicBezTo>
                  <a:cubicBezTo>
                    <a:pt x="1310894" y="714431"/>
                    <a:pt x="1260411" y="852544"/>
                    <a:pt x="1212786" y="991609"/>
                  </a:cubicBezTo>
                  <a:cubicBezTo>
                    <a:pt x="1194689" y="1044949"/>
                    <a:pt x="1212786" y="1064951"/>
                    <a:pt x="1268031" y="1056379"/>
                  </a:cubicBezTo>
                  <a:cubicBezTo>
                    <a:pt x="1268984" y="1056379"/>
                    <a:pt x="1270889" y="1057331"/>
                    <a:pt x="1271841" y="1058284"/>
                  </a:cubicBezTo>
                  <a:cubicBezTo>
                    <a:pt x="1271841" y="1063999"/>
                    <a:pt x="1266126" y="1065904"/>
                    <a:pt x="1263269" y="1069714"/>
                  </a:cubicBezTo>
                  <a:cubicBezTo>
                    <a:pt x="1201356" y="1133531"/>
                    <a:pt x="1139444" y="1197349"/>
                    <a:pt x="1077531" y="1262119"/>
                  </a:cubicBezTo>
                  <a:cubicBezTo>
                    <a:pt x="1054671" y="1285931"/>
                    <a:pt x="1055624" y="1284979"/>
                    <a:pt x="1076579" y="1310696"/>
                  </a:cubicBezTo>
                  <a:cubicBezTo>
                    <a:pt x="1086104" y="1322126"/>
                    <a:pt x="1104201" y="1329746"/>
                    <a:pt x="1098486" y="1351654"/>
                  </a:cubicBezTo>
                  <a:cubicBezTo>
                    <a:pt x="1085151" y="1406899"/>
                    <a:pt x="1085151" y="1462144"/>
                    <a:pt x="1085151" y="1518341"/>
                  </a:cubicBezTo>
                  <a:cubicBezTo>
                    <a:pt x="1085151" y="1645976"/>
                    <a:pt x="1090866" y="1773611"/>
                    <a:pt x="1065149" y="1900294"/>
                  </a:cubicBezTo>
                  <a:cubicBezTo>
                    <a:pt x="1061339" y="1917439"/>
                    <a:pt x="1059434" y="1920296"/>
                    <a:pt x="1043241" y="1912676"/>
                  </a:cubicBezTo>
                  <a:cubicBezTo>
                    <a:pt x="944181" y="1867909"/>
                    <a:pt x="845121" y="1825046"/>
                    <a:pt x="746061" y="1781231"/>
                  </a:cubicBezTo>
                  <a:cubicBezTo>
                    <a:pt x="739394" y="1778374"/>
                    <a:pt x="732726" y="1776469"/>
                    <a:pt x="727964" y="1768849"/>
                  </a:cubicBezTo>
                  <a:cubicBezTo>
                    <a:pt x="700341" y="1727891"/>
                    <a:pt x="661289" y="1698364"/>
                    <a:pt x="621284" y="1670741"/>
                  </a:cubicBezTo>
                  <a:cubicBezTo>
                    <a:pt x="611759" y="1665026"/>
                    <a:pt x="605091" y="1657406"/>
                    <a:pt x="600329" y="1646929"/>
                  </a:cubicBezTo>
                  <a:cubicBezTo>
                    <a:pt x="584136" y="1614544"/>
                    <a:pt x="567944" y="1582159"/>
                    <a:pt x="545084" y="1553584"/>
                  </a:cubicBezTo>
                  <a:cubicBezTo>
                    <a:pt x="519366" y="1520246"/>
                    <a:pt x="497459" y="1515484"/>
                    <a:pt x="458406" y="1531676"/>
                  </a:cubicBezTo>
                  <a:cubicBezTo>
                    <a:pt x="428879" y="1545011"/>
                    <a:pt x="403161" y="1564061"/>
                    <a:pt x="375539" y="1581206"/>
                  </a:cubicBezTo>
                  <a:cubicBezTo>
                    <a:pt x="359346" y="1591684"/>
                    <a:pt x="346011" y="1600256"/>
                    <a:pt x="367919" y="1617401"/>
                  </a:cubicBezTo>
                  <a:cubicBezTo>
                    <a:pt x="365061" y="1619306"/>
                    <a:pt x="364109" y="1620259"/>
                    <a:pt x="362204" y="1621211"/>
                  </a:cubicBezTo>
                  <a:cubicBezTo>
                    <a:pt x="355536" y="1623116"/>
                    <a:pt x="347916" y="1625021"/>
                    <a:pt x="341249" y="1627879"/>
                  </a:cubicBezTo>
                  <a:cubicBezTo>
                    <a:pt x="251714" y="1655501"/>
                    <a:pt x="169799" y="1694554"/>
                    <a:pt x="105981" y="1765991"/>
                  </a:cubicBezTo>
                  <a:cubicBezTo>
                    <a:pt x="66929" y="1808854"/>
                    <a:pt x="30734" y="1853621"/>
                    <a:pt x="6921" y="1906961"/>
                  </a:cubicBezTo>
                  <a:cubicBezTo>
                    <a:pt x="-6414" y="1936489"/>
                    <a:pt x="-699" y="1946966"/>
                    <a:pt x="25971" y="1963159"/>
                  </a:cubicBezTo>
                  <a:cubicBezTo>
                    <a:pt x="53594" y="1980304"/>
                    <a:pt x="79311" y="1979351"/>
                    <a:pt x="105981" y="1961254"/>
                  </a:cubicBezTo>
                  <a:cubicBezTo>
                    <a:pt x="156464" y="1926964"/>
                    <a:pt x="210756" y="1899341"/>
                    <a:pt x="272669" y="1891721"/>
                  </a:cubicBezTo>
                  <a:cubicBezTo>
                    <a:pt x="305054" y="1887911"/>
                    <a:pt x="338391" y="1883149"/>
                    <a:pt x="370776" y="1880291"/>
                  </a:cubicBezTo>
                  <a:cubicBezTo>
                    <a:pt x="400304" y="1878386"/>
                    <a:pt x="429831" y="1868861"/>
                    <a:pt x="459359" y="1869814"/>
                  </a:cubicBezTo>
                  <a:cubicBezTo>
                    <a:pt x="447929" y="1928869"/>
                    <a:pt x="437451" y="1986971"/>
                    <a:pt x="424116" y="2043169"/>
                  </a:cubicBezTo>
                  <a:cubicBezTo>
                    <a:pt x="420306" y="2060314"/>
                    <a:pt x="424116" y="2066029"/>
                    <a:pt x="439356" y="2071744"/>
                  </a:cubicBezTo>
                  <a:cubicBezTo>
                    <a:pt x="633666" y="2143182"/>
                    <a:pt x="824166" y="2224144"/>
                    <a:pt x="1011809" y="2313679"/>
                  </a:cubicBezTo>
                  <a:cubicBezTo>
                    <a:pt x="1064196" y="2339396"/>
                    <a:pt x="1114679" y="2369876"/>
                    <a:pt x="1171829" y="2384164"/>
                  </a:cubicBezTo>
                  <a:cubicBezTo>
                    <a:pt x="1238504" y="2401309"/>
                    <a:pt x="1277556" y="2386069"/>
                    <a:pt x="1314704" y="2327966"/>
                  </a:cubicBezTo>
                  <a:cubicBezTo>
                    <a:pt x="1348994" y="2274626"/>
                    <a:pt x="1373759" y="2215571"/>
                    <a:pt x="1398524" y="2157469"/>
                  </a:cubicBezTo>
                  <a:cubicBezTo>
                    <a:pt x="1433766" y="2075554"/>
                    <a:pt x="1468056" y="1992686"/>
                    <a:pt x="1503299" y="1907914"/>
                  </a:cubicBezTo>
                  <a:cubicBezTo>
                    <a:pt x="1560449" y="1979351"/>
                    <a:pt x="1617599" y="2050789"/>
                    <a:pt x="1674749" y="2120321"/>
                  </a:cubicBezTo>
                  <a:cubicBezTo>
                    <a:pt x="1684274" y="2132704"/>
                    <a:pt x="1684274" y="2141276"/>
                    <a:pt x="1678559" y="2155564"/>
                  </a:cubicBezTo>
                  <a:cubicBezTo>
                    <a:pt x="1579499" y="2392736"/>
                    <a:pt x="1481391" y="2630861"/>
                    <a:pt x="1382331" y="2868034"/>
                  </a:cubicBezTo>
                  <a:cubicBezTo>
                    <a:pt x="1379474" y="2873749"/>
                    <a:pt x="1375664" y="2879464"/>
                    <a:pt x="1374711" y="2886132"/>
                  </a:cubicBezTo>
                  <a:cubicBezTo>
                    <a:pt x="1371854" y="2909944"/>
                    <a:pt x="1362329" y="2918516"/>
                    <a:pt x="1340421" y="2912801"/>
                  </a:cubicBezTo>
                  <a:cubicBezTo>
                    <a:pt x="1328039" y="2909944"/>
                    <a:pt x="1328039" y="2919469"/>
                    <a:pt x="1325181" y="2924232"/>
                  </a:cubicBezTo>
                  <a:cubicBezTo>
                    <a:pt x="1287081" y="2982334"/>
                    <a:pt x="1281366" y="3047104"/>
                    <a:pt x="1284224" y="3113779"/>
                  </a:cubicBezTo>
                  <a:cubicBezTo>
                    <a:pt x="1285176" y="3126162"/>
                    <a:pt x="1291844" y="3125209"/>
                    <a:pt x="1300416" y="3126162"/>
                  </a:cubicBezTo>
                  <a:cubicBezTo>
                    <a:pt x="1358519" y="3129019"/>
                    <a:pt x="1417574" y="3131876"/>
                    <a:pt x="1475676" y="3136639"/>
                  </a:cubicBezTo>
                  <a:cubicBezTo>
                    <a:pt x="1493774" y="3137591"/>
                    <a:pt x="1505204" y="3136639"/>
                    <a:pt x="1504251" y="3114732"/>
                  </a:cubicBezTo>
                  <a:cubicBezTo>
                    <a:pt x="1503299" y="3102349"/>
                    <a:pt x="1507109" y="3095682"/>
                    <a:pt x="1522349" y="3101396"/>
                  </a:cubicBezTo>
                  <a:cubicBezTo>
                    <a:pt x="1580451" y="3122351"/>
                    <a:pt x="1639506" y="3139496"/>
                    <a:pt x="1700466" y="3151879"/>
                  </a:cubicBezTo>
                  <a:cubicBezTo>
                    <a:pt x="1755711" y="3159499"/>
                    <a:pt x="1810004" y="3159499"/>
                    <a:pt x="1864296" y="3148069"/>
                  </a:cubicBezTo>
                  <a:cubicBezTo>
                    <a:pt x="1888109" y="3141401"/>
                    <a:pt x="1911921" y="3135687"/>
                    <a:pt x="1930971" y="3117589"/>
                  </a:cubicBezTo>
                  <a:cubicBezTo>
                    <a:pt x="1956689" y="3093776"/>
                    <a:pt x="1952879" y="3069964"/>
                    <a:pt x="1919541" y="3057582"/>
                  </a:cubicBezTo>
                  <a:cubicBezTo>
                    <a:pt x="1896681" y="3049009"/>
                    <a:pt x="1872869" y="3049009"/>
                    <a:pt x="1849056" y="3047104"/>
                  </a:cubicBezTo>
                  <a:cubicBezTo>
                    <a:pt x="1810004" y="3045199"/>
                    <a:pt x="1769999" y="3044246"/>
                    <a:pt x="1731899" y="3031864"/>
                  </a:cubicBezTo>
                  <a:cubicBezTo>
                    <a:pt x="1694751" y="3019482"/>
                    <a:pt x="1670939" y="2994716"/>
                    <a:pt x="1653794" y="2957569"/>
                  </a:cubicBezTo>
                  <a:cubicBezTo>
                    <a:pt x="1682369" y="2965189"/>
                    <a:pt x="1707134" y="2969951"/>
                    <a:pt x="1731899" y="2977571"/>
                  </a:cubicBezTo>
                  <a:cubicBezTo>
                    <a:pt x="1747139" y="2982334"/>
                    <a:pt x="1752854" y="2978524"/>
                    <a:pt x="1758569" y="2964236"/>
                  </a:cubicBezTo>
                  <a:cubicBezTo>
                    <a:pt x="1853819" y="2726111"/>
                    <a:pt x="1950021" y="2488939"/>
                    <a:pt x="2045271" y="2250814"/>
                  </a:cubicBezTo>
                  <a:cubicBezTo>
                    <a:pt x="2066226" y="2199379"/>
                    <a:pt x="2071941" y="2146039"/>
                    <a:pt x="2063369" y="2090794"/>
                  </a:cubicBezTo>
                  <a:cubicBezTo>
                    <a:pt x="2050986" y="2016499"/>
                    <a:pt x="2020506" y="1949824"/>
                    <a:pt x="1989074" y="1882196"/>
                  </a:cubicBezTo>
                  <a:cubicBezTo>
                    <a:pt x="1967166" y="1835524"/>
                    <a:pt x="1943354" y="1788851"/>
                    <a:pt x="1919541" y="1741226"/>
                  </a:cubicBezTo>
                  <a:cubicBezTo>
                    <a:pt x="1970976" y="1748846"/>
                    <a:pt x="1970976" y="1748846"/>
                    <a:pt x="1962404" y="1698364"/>
                  </a:cubicBezTo>
                  <a:cubicBezTo>
                    <a:pt x="1960499" y="1685981"/>
                    <a:pt x="1957641" y="1674551"/>
                    <a:pt x="1955736" y="1662169"/>
                  </a:cubicBezTo>
                  <a:cubicBezTo>
                    <a:pt x="1934781" y="1553584"/>
                    <a:pt x="1914779" y="1445951"/>
                    <a:pt x="1892871" y="1337366"/>
                  </a:cubicBezTo>
                  <a:cubicBezTo>
                    <a:pt x="1890014" y="1324031"/>
                    <a:pt x="1892871" y="1316411"/>
                    <a:pt x="1904301" y="1308791"/>
                  </a:cubicBezTo>
                  <a:cubicBezTo>
                    <a:pt x="1996694" y="1244021"/>
                    <a:pt x="2089086" y="1179251"/>
                    <a:pt x="2181479" y="1113529"/>
                  </a:cubicBezTo>
                  <a:cubicBezTo>
                    <a:pt x="2191956" y="1105909"/>
                    <a:pt x="2196719" y="1106861"/>
                    <a:pt x="2204339" y="1116386"/>
                  </a:cubicBezTo>
                  <a:cubicBezTo>
                    <a:pt x="2235771" y="1154486"/>
                    <a:pt x="2270061" y="1190681"/>
                    <a:pt x="2305304" y="1225924"/>
                  </a:cubicBezTo>
                  <a:cubicBezTo>
                    <a:pt x="2390076" y="1311649"/>
                    <a:pt x="2488184" y="1374514"/>
                    <a:pt x="2608199" y="1395469"/>
                  </a:cubicBezTo>
                  <a:cubicBezTo>
                    <a:pt x="2706306" y="1412614"/>
                    <a:pt x="2805367" y="1422139"/>
                    <a:pt x="2902521" y="1445951"/>
                  </a:cubicBezTo>
                  <a:cubicBezTo>
                    <a:pt x="2913951" y="1448809"/>
                    <a:pt x="2912999" y="1442141"/>
                    <a:pt x="2912999" y="1435474"/>
                  </a:cubicBezTo>
                  <a:cubicBezTo>
                    <a:pt x="2919667" y="1369751"/>
                    <a:pt x="2926334" y="1304029"/>
                    <a:pt x="2933954" y="1239259"/>
                  </a:cubicBezTo>
                  <a:cubicBezTo>
                    <a:pt x="2933954" y="1224019"/>
                    <a:pt x="2929192" y="1220209"/>
                    <a:pt x="2916809" y="1216399"/>
                  </a:cubicBezTo>
                  <a:close/>
                  <a:moveTo>
                    <a:pt x="1512824" y="846829"/>
                  </a:moveTo>
                  <a:cubicBezTo>
                    <a:pt x="1523301" y="812539"/>
                    <a:pt x="1546161" y="784916"/>
                    <a:pt x="1561401" y="754436"/>
                  </a:cubicBezTo>
                  <a:cubicBezTo>
                    <a:pt x="1581404" y="713479"/>
                    <a:pt x="1608074" y="690619"/>
                    <a:pt x="1658556" y="705859"/>
                  </a:cubicBezTo>
                  <a:cubicBezTo>
                    <a:pt x="1609979" y="754436"/>
                    <a:pt x="1568069" y="806824"/>
                    <a:pt x="1512824" y="846829"/>
                  </a:cubicBezTo>
                  <a:close/>
                </a:path>
              </a:pathLst>
            </a:custGeom>
            <a:solidFill>
              <a:srgbClr val="00000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F4969C8-10DA-0CD6-A259-7A988C876AB9}"/>
                </a:ext>
              </a:extLst>
            </p:cNvPr>
            <p:cNvSpPr/>
            <p:nvPr/>
          </p:nvSpPr>
          <p:spPr>
            <a:xfrm>
              <a:off x="7053935" y="956501"/>
              <a:ext cx="290823" cy="225153"/>
            </a:xfrm>
            <a:custGeom>
              <a:avLst/>
              <a:gdLst>
                <a:gd name="connsiteX0" fmla="*/ 266000 w 295275"/>
                <a:gd name="connsiteY0" fmla="*/ 66170 h 228600"/>
                <a:gd name="connsiteX1" fmla="*/ 286002 w 295275"/>
                <a:gd name="connsiteY1" fmla="*/ 146180 h 228600"/>
                <a:gd name="connsiteX2" fmla="*/ 200277 w 295275"/>
                <a:gd name="connsiteY2" fmla="*/ 226190 h 228600"/>
                <a:gd name="connsiteX3" fmla="*/ 135507 w 295275"/>
                <a:gd name="connsiteY3" fmla="*/ 219523 h 228600"/>
                <a:gd name="connsiteX4" fmla="*/ 101217 w 295275"/>
                <a:gd name="connsiteY4" fmla="*/ 211903 h 228600"/>
                <a:gd name="connsiteX5" fmla="*/ 5014 w 295275"/>
                <a:gd name="connsiteY5" fmla="*/ 191900 h 228600"/>
                <a:gd name="connsiteX6" fmla="*/ 252 w 295275"/>
                <a:gd name="connsiteY6" fmla="*/ 175708 h 228600"/>
                <a:gd name="connsiteX7" fmla="*/ 6920 w 295275"/>
                <a:gd name="connsiteY7" fmla="*/ 72838 h 228600"/>
                <a:gd name="connsiteX8" fmla="*/ 21207 w 295275"/>
                <a:gd name="connsiteY8" fmla="*/ 53788 h 228600"/>
                <a:gd name="connsiteX9" fmla="*/ 112647 w 295275"/>
                <a:gd name="connsiteY9" fmla="*/ 18545 h 228600"/>
                <a:gd name="connsiteX10" fmla="*/ 259332 w 295275"/>
                <a:gd name="connsiteY10" fmla="*/ 12830 h 228600"/>
                <a:gd name="connsiteX11" fmla="*/ 266000 w 295275"/>
                <a:gd name="connsiteY11" fmla="*/ 6617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275" h="228600">
                  <a:moveTo>
                    <a:pt x="266000" y="66170"/>
                  </a:moveTo>
                  <a:cubicBezTo>
                    <a:pt x="305052" y="85220"/>
                    <a:pt x="314577" y="102365"/>
                    <a:pt x="286002" y="146180"/>
                  </a:cubicBezTo>
                  <a:cubicBezTo>
                    <a:pt x="264095" y="180470"/>
                    <a:pt x="235520" y="208093"/>
                    <a:pt x="200277" y="226190"/>
                  </a:cubicBezTo>
                  <a:cubicBezTo>
                    <a:pt x="180275" y="236668"/>
                    <a:pt x="153604" y="239525"/>
                    <a:pt x="135507" y="219523"/>
                  </a:cubicBezTo>
                  <a:cubicBezTo>
                    <a:pt x="124077" y="207140"/>
                    <a:pt x="115504" y="205235"/>
                    <a:pt x="101217" y="211903"/>
                  </a:cubicBezTo>
                  <a:cubicBezTo>
                    <a:pt x="64070" y="230953"/>
                    <a:pt x="35495" y="205235"/>
                    <a:pt x="5014" y="191900"/>
                  </a:cubicBezTo>
                  <a:cubicBezTo>
                    <a:pt x="-1653" y="189043"/>
                    <a:pt x="252" y="182375"/>
                    <a:pt x="252" y="175708"/>
                  </a:cubicBezTo>
                  <a:cubicBezTo>
                    <a:pt x="3109" y="141418"/>
                    <a:pt x="5014" y="107128"/>
                    <a:pt x="6920" y="72838"/>
                  </a:cubicBezTo>
                  <a:cubicBezTo>
                    <a:pt x="7872" y="63313"/>
                    <a:pt x="8825" y="51883"/>
                    <a:pt x="21207" y="53788"/>
                  </a:cubicBezTo>
                  <a:cubicBezTo>
                    <a:pt x="58354" y="59503"/>
                    <a:pt x="85977" y="35690"/>
                    <a:pt x="112647" y="18545"/>
                  </a:cubicBezTo>
                  <a:cubicBezTo>
                    <a:pt x="162177" y="-13840"/>
                    <a:pt x="210754" y="4258"/>
                    <a:pt x="259332" y="12830"/>
                  </a:cubicBezTo>
                  <a:cubicBezTo>
                    <a:pt x="286002" y="17593"/>
                    <a:pt x="287907" y="43310"/>
                    <a:pt x="266000" y="66170"/>
                  </a:cubicBezTo>
                  <a:close/>
                </a:path>
              </a:pathLst>
            </a:custGeom>
            <a:solidFill>
              <a:srgbClr val="FDC68E"/>
            </a:solidFill>
            <a:ln w="75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Freeform: Shape 51">
              <a:extLst>
                <a:ext uri="{FF2B5EF4-FFF2-40B4-BE49-F238E27FC236}">
                  <a16:creationId xmlns:a16="http://schemas.microsoft.com/office/drawing/2014/main" id="{F7E7ED29-399A-1171-4391-3AB0D759F081}"/>
                </a:ext>
              </a:extLst>
            </p:cNvPr>
            <p:cNvSpPr/>
            <p:nvPr/>
          </p:nvSpPr>
          <p:spPr>
            <a:xfrm>
              <a:off x="7001672" y="984748"/>
              <a:ext cx="65670" cy="187629"/>
            </a:xfrm>
            <a:custGeom>
              <a:avLst/>
              <a:gdLst>
                <a:gd name="connsiteX0" fmla="*/ 28732 w 66675"/>
                <a:gd name="connsiteY0" fmla="*/ 0 h 190500"/>
                <a:gd name="connsiteX1" fmla="*/ 74849 w 66675"/>
                <a:gd name="connsiteY1" fmla="*/ 7183 h 190500"/>
                <a:gd name="connsiteX2" fmla="*/ 46118 w 66675"/>
                <a:gd name="connsiteY2" fmla="*/ 191651 h 190500"/>
                <a:gd name="connsiteX3" fmla="*/ 0 w 66675"/>
                <a:gd name="connsiteY3" fmla="*/ 184469 h 190500"/>
              </a:gdLst>
              <a:ahLst/>
              <a:cxnLst>
                <a:cxn ang="0">
                  <a:pos x="connsiteX0" y="connsiteY0"/>
                </a:cxn>
                <a:cxn ang="0">
                  <a:pos x="connsiteX1" y="connsiteY1"/>
                </a:cxn>
                <a:cxn ang="0">
                  <a:pos x="connsiteX2" y="connsiteY2"/>
                </a:cxn>
                <a:cxn ang="0">
                  <a:pos x="connsiteX3" y="connsiteY3"/>
                </a:cxn>
              </a:cxnLst>
              <a:rect l="l" t="t" r="r" b="b"/>
              <a:pathLst>
                <a:path w="66675" h="190500">
                  <a:moveTo>
                    <a:pt x="28732" y="0"/>
                  </a:moveTo>
                  <a:lnTo>
                    <a:pt x="74849" y="7183"/>
                  </a:lnTo>
                  <a:lnTo>
                    <a:pt x="46118" y="191651"/>
                  </a:lnTo>
                  <a:lnTo>
                    <a:pt x="0" y="184469"/>
                  </a:lnTo>
                  <a:close/>
                </a:path>
              </a:pathLst>
            </a:custGeom>
            <a:solidFill>
              <a:srgbClr val="F2F2F2"/>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8BB9825-997D-FF4A-DDE9-8F1530DEEFDC}"/>
                </a:ext>
              </a:extLst>
            </p:cNvPr>
            <p:cNvSpPr/>
            <p:nvPr/>
          </p:nvSpPr>
          <p:spPr>
            <a:xfrm>
              <a:off x="6426734" y="-16067"/>
              <a:ext cx="422162" cy="394017"/>
            </a:xfrm>
            <a:custGeom>
              <a:avLst/>
              <a:gdLst>
                <a:gd name="connsiteX0" fmla="*/ 9123 w 428625"/>
                <a:gd name="connsiteY0" fmla="*/ 188526 h 400050"/>
                <a:gd name="connsiteX1" fmla="*/ 108183 w 428625"/>
                <a:gd name="connsiteY1" fmla="*/ 147568 h 400050"/>
                <a:gd name="connsiteX2" fmla="*/ 125328 w 428625"/>
                <a:gd name="connsiteY2" fmla="*/ 111373 h 400050"/>
                <a:gd name="connsiteX3" fmla="*/ 168190 w 428625"/>
                <a:gd name="connsiteY3" fmla="*/ 62796 h 400050"/>
                <a:gd name="connsiteX4" fmla="*/ 202480 w 428625"/>
                <a:gd name="connsiteY4" fmla="*/ 79941 h 400050"/>
                <a:gd name="connsiteX5" fmla="*/ 209148 w 428625"/>
                <a:gd name="connsiteY5" fmla="*/ 126613 h 400050"/>
                <a:gd name="connsiteX6" fmla="*/ 224388 w 428625"/>
                <a:gd name="connsiteY6" fmla="*/ 143758 h 400050"/>
                <a:gd name="connsiteX7" fmla="*/ 247248 w 428625"/>
                <a:gd name="connsiteY7" fmla="*/ 132328 h 400050"/>
                <a:gd name="connsiteX8" fmla="*/ 306303 w 428625"/>
                <a:gd name="connsiteY8" fmla="*/ 66606 h 400050"/>
                <a:gd name="connsiteX9" fmla="*/ 314876 w 428625"/>
                <a:gd name="connsiteY9" fmla="*/ 48508 h 400050"/>
                <a:gd name="connsiteX10" fmla="*/ 364405 w 428625"/>
                <a:gd name="connsiteY10" fmla="*/ 1836 h 400050"/>
                <a:gd name="connsiteX11" fmla="*/ 423460 w 428625"/>
                <a:gd name="connsiteY11" fmla="*/ 10408 h 400050"/>
                <a:gd name="connsiteX12" fmla="*/ 419651 w 428625"/>
                <a:gd name="connsiteY12" fmla="*/ 61843 h 400050"/>
                <a:gd name="connsiteX13" fmla="*/ 408221 w 428625"/>
                <a:gd name="connsiteY13" fmla="*/ 128518 h 400050"/>
                <a:gd name="connsiteX14" fmla="*/ 412030 w 428625"/>
                <a:gd name="connsiteY14" fmla="*/ 173286 h 400050"/>
                <a:gd name="connsiteX15" fmla="*/ 429176 w 428625"/>
                <a:gd name="connsiteY15" fmla="*/ 219006 h 400050"/>
                <a:gd name="connsiteX16" fmla="*/ 411078 w 428625"/>
                <a:gd name="connsiteY16" fmla="*/ 241866 h 400050"/>
                <a:gd name="connsiteX17" fmla="*/ 389171 w 428625"/>
                <a:gd name="connsiteY17" fmla="*/ 259963 h 400050"/>
                <a:gd name="connsiteX18" fmla="*/ 388218 w 428625"/>
                <a:gd name="connsiteY18" fmla="*/ 261868 h 400050"/>
                <a:gd name="connsiteX19" fmla="*/ 351071 w 428625"/>
                <a:gd name="connsiteY19" fmla="*/ 321876 h 400050"/>
                <a:gd name="connsiteX20" fmla="*/ 339640 w 428625"/>
                <a:gd name="connsiteY20" fmla="*/ 359023 h 400050"/>
                <a:gd name="connsiteX21" fmla="*/ 286301 w 428625"/>
                <a:gd name="connsiteY21" fmla="*/ 392361 h 400050"/>
                <a:gd name="connsiteX22" fmla="*/ 175810 w 428625"/>
                <a:gd name="connsiteY22" fmla="*/ 389503 h 400050"/>
                <a:gd name="connsiteX23" fmla="*/ 116755 w 428625"/>
                <a:gd name="connsiteY23" fmla="*/ 404743 h 400050"/>
                <a:gd name="connsiteX24" fmla="*/ 96753 w 428625"/>
                <a:gd name="connsiteY24" fmla="*/ 380931 h 400050"/>
                <a:gd name="connsiteX25" fmla="*/ 6265 w 428625"/>
                <a:gd name="connsiteY25" fmla="*/ 215196 h 400050"/>
                <a:gd name="connsiteX26" fmla="*/ 9123 w 428625"/>
                <a:gd name="connsiteY26" fmla="*/ 1885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25" h="400050">
                  <a:moveTo>
                    <a:pt x="9123" y="188526"/>
                  </a:moveTo>
                  <a:cubicBezTo>
                    <a:pt x="44365" y="179953"/>
                    <a:pt x="76751" y="163761"/>
                    <a:pt x="108183" y="147568"/>
                  </a:cubicBezTo>
                  <a:cubicBezTo>
                    <a:pt x="122471" y="139948"/>
                    <a:pt x="124376" y="125661"/>
                    <a:pt x="125328" y="111373"/>
                  </a:cubicBezTo>
                  <a:cubicBezTo>
                    <a:pt x="128185" y="85656"/>
                    <a:pt x="144378" y="71368"/>
                    <a:pt x="168190" y="62796"/>
                  </a:cubicBezTo>
                  <a:cubicBezTo>
                    <a:pt x="186288" y="57081"/>
                    <a:pt x="195813" y="62796"/>
                    <a:pt x="202480" y="79941"/>
                  </a:cubicBezTo>
                  <a:cubicBezTo>
                    <a:pt x="207243" y="95181"/>
                    <a:pt x="207243" y="110421"/>
                    <a:pt x="209148" y="126613"/>
                  </a:cubicBezTo>
                  <a:cubicBezTo>
                    <a:pt x="210101" y="136138"/>
                    <a:pt x="212005" y="143758"/>
                    <a:pt x="224388" y="143758"/>
                  </a:cubicBezTo>
                  <a:cubicBezTo>
                    <a:pt x="234865" y="143758"/>
                    <a:pt x="244390" y="145663"/>
                    <a:pt x="247248" y="132328"/>
                  </a:cubicBezTo>
                  <a:cubicBezTo>
                    <a:pt x="255821" y="99943"/>
                    <a:pt x="272965" y="76131"/>
                    <a:pt x="306303" y="66606"/>
                  </a:cubicBezTo>
                  <a:cubicBezTo>
                    <a:pt x="315828" y="63748"/>
                    <a:pt x="313923" y="55176"/>
                    <a:pt x="314876" y="48508"/>
                  </a:cubicBezTo>
                  <a:cubicBezTo>
                    <a:pt x="319638" y="15171"/>
                    <a:pt x="331068" y="2788"/>
                    <a:pt x="364405" y="1836"/>
                  </a:cubicBezTo>
                  <a:cubicBezTo>
                    <a:pt x="384408" y="883"/>
                    <a:pt x="405363" y="-4832"/>
                    <a:pt x="423460" y="10408"/>
                  </a:cubicBezTo>
                  <a:cubicBezTo>
                    <a:pt x="415840" y="26601"/>
                    <a:pt x="419651" y="44698"/>
                    <a:pt x="419651" y="61843"/>
                  </a:cubicBezTo>
                  <a:cubicBezTo>
                    <a:pt x="418698" y="84703"/>
                    <a:pt x="420603" y="107563"/>
                    <a:pt x="408221" y="128518"/>
                  </a:cubicBezTo>
                  <a:cubicBezTo>
                    <a:pt x="398696" y="143758"/>
                    <a:pt x="407268" y="158998"/>
                    <a:pt x="412030" y="173286"/>
                  </a:cubicBezTo>
                  <a:cubicBezTo>
                    <a:pt x="417746" y="188526"/>
                    <a:pt x="424413" y="203766"/>
                    <a:pt x="429176" y="219006"/>
                  </a:cubicBezTo>
                  <a:cubicBezTo>
                    <a:pt x="432985" y="232341"/>
                    <a:pt x="430128" y="244723"/>
                    <a:pt x="411078" y="241866"/>
                  </a:cubicBezTo>
                  <a:cubicBezTo>
                    <a:pt x="397743" y="239961"/>
                    <a:pt x="388218" y="243771"/>
                    <a:pt x="389171" y="259963"/>
                  </a:cubicBezTo>
                  <a:cubicBezTo>
                    <a:pt x="389171" y="260916"/>
                    <a:pt x="389171" y="261868"/>
                    <a:pt x="388218" y="261868"/>
                  </a:cubicBezTo>
                  <a:cubicBezTo>
                    <a:pt x="372978" y="279966"/>
                    <a:pt x="360596" y="299968"/>
                    <a:pt x="351071" y="321876"/>
                  </a:cubicBezTo>
                  <a:cubicBezTo>
                    <a:pt x="346308" y="334258"/>
                    <a:pt x="339640" y="345688"/>
                    <a:pt x="339640" y="359023"/>
                  </a:cubicBezTo>
                  <a:cubicBezTo>
                    <a:pt x="337735" y="396171"/>
                    <a:pt x="316780" y="411411"/>
                    <a:pt x="286301" y="392361"/>
                  </a:cubicBezTo>
                  <a:cubicBezTo>
                    <a:pt x="248201" y="369501"/>
                    <a:pt x="212958" y="379026"/>
                    <a:pt x="175810" y="389503"/>
                  </a:cubicBezTo>
                  <a:cubicBezTo>
                    <a:pt x="156760" y="395218"/>
                    <a:pt x="138663" y="406648"/>
                    <a:pt x="116755" y="404743"/>
                  </a:cubicBezTo>
                  <a:cubicBezTo>
                    <a:pt x="105326" y="400933"/>
                    <a:pt x="102468" y="389503"/>
                    <a:pt x="96753" y="380931"/>
                  </a:cubicBezTo>
                  <a:cubicBezTo>
                    <a:pt x="65321" y="325686"/>
                    <a:pt x="33888" y="271393"/>
                    <a:pt x="6265" y="215196"/>
                  </a:cubicBezTo>
                  <a:cubicBezTo>
                    <a:pt x="2455" y="207576"/>
                    <a:pt x="-7070" y="197098"/>
                    <a:pt x="9123" y="188526"/>
                  </a:cubicBezTo>
                  <a:close/>
                </a:path>
              </a:pathLst>
            </a:custGeom>
            <a:solidFill>
              <a:srgbClr val="FDC68E"/>
            </a:solidFill>
            <a:ln w="75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Freeform: Shape 53">
              <a:extLst>
                <a:ext uri="{FF2B5EF4-FFF2-40B4-BE49-F238E27FC236}">
                  <a16:creationId xmlns:a16="http://schemas.microsoft.com/office/drawing/2014/main" id="{6F161E51-C853-CA77-0A8E-C1C0468F22DD}"/>
                </a:ext>
              </a:extLst>
            </p:cNvPr>
            <p:cNvSpPr/>
            <p:nvPr/>
          </p:nvSpPr>
          <p:spPr>
            <a:xfrm>
              <a:off x="6374974" y="157532"/>
              <a:ext cx="150102" cy="497214"/>
            </a:xfrm>
            <a:custGeom>
              <a:avLst/>
              <a:gdLst>
                <a:gd name="connsiteX0" fmla="*/ 49530 w 152400"/>
                <a:gd name="connsiteY0" fmla="*/ 116 h 504825"/>
                <a:gd name="connsiteX1" fmla="*/ 57150 w 152400"/>
                <a:gd name="connsiteY1" fmla="*/ 35359 h 504825"/>
                <a:gd name="connsiteX2" fmla="*/ 158115 w 152400"/>
                <a:gd name="connsiteY2" fmla="*/ 218239 h 504825"/>
                <a:gd name="connsiteX3" fmla="*/ 153353 w 152400"/>
                <a:gd name="connsiteY3" fmla="*/ 223002 h 504825"/>
                <a:gd name="connsiteX4" fmla="*/ 136208 w 152400"/>
                <a:gd name="connsiteY4" fmla="*/ 240146 h 504825"/>
                <a:gd name="connsiteX5" fmla="*/ 103823 w 152400"/>
                <a:gd name="connsiteY5" fmla="*/ 273484 h 504825"/>
                <a:gd name="connsiteX6" fmla="*/ 122873 w 152400"/>
                <a:gd name="connsiteY6" fmla="*/ 312536 h 504825"/>
                <a:gd name="connsiteX7" fmla="*/ 108585 w 152400"/>
                <a:gd name="connsiteY7" fmla="*/ 397309 h 504825"/>
                <a:gd name="connsiteX8" fmla="*/ 0 w 152400"/>
                <a:gd name="connsiteY8" fmla="*/ 512561 h 504825"/>
                <a:gd name="connsiteX9" fmla="*/ 44768 w 152400"/>
                <a:gd name="connsiteY9" fmla="*/ 346827 h 504825"/>
                <a:gd name="connsiteX10" fmla="*/ 58103 w 152400"/>
                <a:gd name="connsiteY10" fmla="*/ 96319 h 504825"/>
                <a:gd name="connsiteX11" fmla="*/ 34290 w 152400"/>
                <a:gd name="connsiteY11" fmla="*/ 19166 h 504825"/>
                <a:gd name="connsiteX12" fmla="*/ 49530 w 152400"/>
                <a:gd name="connsiteY12" fmla="*/ 116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400" h="504825">
                  <a:moveTo>
                    <a:pt x="49530" y="116"/>
                  </a:moveTo>
                  <a:cubicBezTo>
                    <a:pt x="39053" y="14404"/>
                    <a:pt x="51435" y="24881"/>
                    <a:pt x="57150" y="35359"/>
                  </a:cubicBezTo>
                  <a:cubicBezTo>
                    <a:pt x="90488" y="96319"/>
                    <a:pt x="123825" y="157279"/>
                    <a:pt x="158115" y="218239"/>
                  </a:cubicBezTo>
                  <a:cubicBezTo>
                    <a:pt x="156210" y="220144"/>
                    <a:pt x="155258" y="221096"/>
                    <a:pt x="153353" y="223002"/>
                  </a:cubicBezTo>
                  <a:cubicBezTo>
                    <a:pt x="147638" y="228717"/>
                    <a:pt x="141923" y="234431"/>
                    <a:pt x="136208" y="240146"/>
                  </a:cubicBezTo>
                  <a:cubicBezTo>
                    <a:pt x="124778" y="251577"/>
                    <a:pt x="109538" y="260149"/>
                    <a:pt x="103823" y="273484"/>
                  </a:cubicBezTo>
                  <a:cubicBezTo>
                    <a:pt x="98108" y="287771"/>
                    <a:pt x="119063" y="298249"/>
                    <a:pt x="122873" y="312536"/>
                  </a:cubicBezTo>
                  <a:cubicBezTo>
                    <a:pt x="130493" y="343017"/>
                    <a:pt x="122873" y="370639"/>
                    <a:pt x="108585" y="397309"/>
                  </a:cubicBezTo>
                  <a:cubicBezTo>
                    <a:pt x="83820" y="445886"/>
                    <a:pt x="40005" y="477319"/>
                    <a:pt x="0" y="512561"/>
                  </a:cubicBezTo>
                  <a:cubicBezTo>
                    <a:pt x="20003" y="458269"/>
                    <a:pt x="36195" y="403977"/>
                    <a:pt x="44768" y="346827"/>
                  </a:cubicBezTo>
                  <a:cubicBezTo>
                    <a:pt x="57150" y="263959"/>
                    <a:pt x="68580" y="181091"/>
                    <a:pt x="58103" y="96319"/>
                  </a:cubicBezTo>
                  <a:cubicBezTo>
                    <a:pt x="55245" y="68696"/>
                    <a:pt x="47625" y="42979"/>
                    <a:pt x="34290" y="19166"/>
                  </a:cubicBezTo>
                  <a:cubicBezTo>
                    <a:pt x="26670" y="3927"/>
                    <a:pt x="34290" y="-836"/>
                    <a:pt x="49530" y="116"/>
                  </a:cubicBezTo>
                  <a:close/>
                </a:path>
              </a:pathLst>
            </a:custGeom>
            <a:solidFill>
              <a:srgbClr val="FDFDFD"/>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C9E5301-ADFA-196F-5F1B-2005D7D9FE88}"/>
                </a:ext>
              </a:extLst>
            </p:cNvPr>
            <p:cNvSpPr/>
            <p:nvPr/>
          </p:nvSpPr>
          <p:spPr>
            <a:xfrm>
              <a:off x="5349699" y="779290"/>
              <a:ext cx="318966" cy="356493"/>
            </a:xfrm>
            <a:custGeom>
              <a:avLst/>
              <a:gdLst>
                <a:gd name="connsiteX0" fmla="*/ 230378 w 323850"/>
                <a:gd name="connsiteY0" fmla="*/ 180370 h 361950"/>
                <a:gd name="connsiteX1" fmla="*/ 212280 w 323850"/>
                <a:gd name="connsiteY1" fmla="*/ 280383 h 361950"/>
                <a:gd name="connsiteX2" fmla="*/ 175133 w 323850"/>
                <a:gd name="connsiteY2" fmla="*/ 337533 h 361950"/>
                <a:gd name="connsiteX3" fmla="*/ 151320 w 323850"/>
                <a:gd name="connsiteY3" fmla="*/ 348963 h 361950"/>
                <a:gd name="connsiteX4" fmla="*/ 101790 w 323850"/>
                <a:gd name="connsiteY4" fmla="*/ 359441 h 361950"/>
                <a:gd name="connsiteX5" fmla="*/ 74168 w 323850"/>
                <a:gd name="connsiteY5" fmla="*/ 357535 h 361950"/>
                <a:gd name="connsiteX6" fmla="*/ 73215 w 323850"/>
                <a:gd name="connsiteY6" fmla="*/ 321341 h 361950"/>
                <a:gd name="connsiteX7" fmla="*/ 44640 w 323850"/>
                <a:gd name="connsiteY7" fmla="*/ 270858 h 361950"/>
                <a:gd name="connsiteX8" fmla="*/ 63690 w 323850"/>
                <a:gd name="connsiteY8" fmla="*/ 184180 h 361950"/>
                <a:gd name="connsiteX9" fmla="*/ 47497 w 323850"/>
                <a:gd name="connsiteY9" fmla="*/ 221328 h 361950"/>
                <a:gd name="connsiteX10" fmla="*/ 15113 w 323850"/>
                <a:gd name="connsiteY10" fmla="*/ 236568 h 361950"/>
                <a:gd name="connsiteX11" fmla="*/ 2730 w 323850"/>
                <a:gd name="connsiteY11" fmla="*/ 203230 h 361950"/>
                <a:gd name="connsiteX12" fmla="*/ 78930 w 323850"/>
                <a:gd name="connsiteY12" fmla="*/ 12730 h 361950"/>
                <a:gd name="connsiteX13" fmla="*/ 100838 w 323850"/>
                <a:gd name="connsiteY13" fmla="*/ 2253 h 361950"/>
                <a:gd name="connsiteX14" fmla="*/ 234188 w 323850"/>
                <a:gd name="connsiteY14" fmla="*/ 60355 h 361950"/>
                <a:gd name="connsiteX15" fmla="*/ 269430 w 323850"/>
                <a:gd name="connsiteY15" fmla="*/ 114648 h 361950"/>
                <a:gd name="connsiteX16" fmla="*/ 313245 w 323850"/>
                <a:gd name="connsiteY16" fmla="*/ 218470 h 361950"/>
                <a:gd name="connsiteX17" fmla="*/ 322770 w 323850"/>
                <a:gd name="connsiteY17" fmla="*/ 248950 h 361950"/>
                <a:gd name="connsiteX18" fmla="*/ 284670 w 323850"/>
                <a:gd name="connsiteY18" fmla="*/ 246093 h 361950"/>
                <a:gd name="connsiteX19" fmla="*/ 254190 w 323850"/>
                <a:gd name="connsiteY19" fmla="*/ 210850 h 361950"/>
                <a:gd name="connsiteX20" fmla="*/ 230378 w 323850"/>
                <a:gd name="connsiteY20" fmla="*/ 18037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850" h="361950">
                  <a:moveTo>
                    <a:pt x="230378" y="180370"/>
                  </a:moveTo>
                  <a:cubicBezTo>
                    <a:pt x="223710" y="215613"/>
                    <a:pt x="223710" y="248950"/>
                    <a:pt x="212280" y="280383"/>
                  </a:cubicBezTo>
                  <a:cubicBezTo>
                    <a:pt x="204660" y="302291"/>
                    <a:pt x="193230" y="322293"/>
                    <a:pt x="175133" y="337533"/>
                  </a:cubicBezTo>
                  <a:cubicBezTo>
                    <a:pt x="168465" y="343248"/>
                    <a:pt x="157988" y="351820"/>
                    <a:pt x="151320" y="348963"/>
                  </a:cubicBezTo>
                  <a:cubicBezTo>
                    <a:pt x="131318" y="339438"/>
                    <a:pt x="117030" y="348010"/>
                    <a:pt x="101790" y="359441"/>
                  </a:cubicBezTo>
                  <a:cubicBezTo>
                    <a:pt x="94170" y="365155"/>
                    <a:pt x="82740" y="365155"/>
                    <a:pt x="74168" y="357535"/>
                  </a:cubicBezTo>
                  <a:cubicBezTo>
                    <a:pt x="61785" y="346105"/>
                    <a:pt x="70358" y="333723"/>
                    <a:pt x="73215" y="321341"/>
                  </a:cubicBezTo>
                  <a:cubicBezTo>
                    <a:pt x="39878" y="313720"/>
                    <a:pt x="33210" y="303243"/>
                    <a:pt x="44640" y="270858"/>
                  </a:cubicBezTo>
                  <a:cubicBezTo>
                    <a:pt x="54165" y="243235"/>
                    <a:pt x="67500" y="216566"/>
                    <a:pt x="63690" y="184180"/>
                  </a:cubicBezTo>
                  <a:cubicBezTo>
                    <a:pt x="52260" y="194658"/>
                    <a:pt x="54165" y="210850"/>
                    <a:pt x="47497" y="221328"/>
                  </a:cubicBezTo>
                  <a:cubicBezTo>
                    <a:pt x="39878" y="233710"/>
                    <a:pt x="31305" y="243235"/>
                    <a:pt x="15113" y="236568"/>
                  </a:cubicBezTo>
                  <a:cubicBezTo>
                    <a:pt x="-128" y="230853"/>
                    <a:pt x="-2985" y="217518"/>
                    <a:pt x="2730" y="203230"/>
                  </a:cubicBezTo>
                  <a:cubicBezTo>
                    <a:pt x="27495" y="139413"/>
                    <a:pt x="37972" y="69880"/>
                    <a:pt x="78930" y="12730"/>
                  </a:cubicBezTo>
                  <a:cubicBezTo>
                    <a:pt x="84645" y="5110"/>
                    <a:pt x="86550" y="-4415"/>
                    <a:pt x="100838" y="2253"/>
                  </a:cubicBezTo>
                  <a:cubicBezTo>
                    <a:pt x="145605" y="21303"/>
                    <a:pt x="191325" y="37495"/>
                    <a:pt x="234188" y="60355"/>
                  </a:cubicBezTo>
                  <a:cubicBezTo>
                    <a:pt x="256095" y="71785"/>
                    <a:pt x="269430" y="87025"/>
                    <a:pt x="269430" y="114648"/>
                  </a:cubicBezTo>
                  <a:cubicBezTo>
                    <a:pt x="268478" y="154653"/>
                    <a:pt x="284670" y="189895"/>
                    <a:pt x="313245" y="218470"/>
                  </a:cubicBezTo>
                  <a:cubicBezTo>
                    <a:pt x="320865" y="226091"/>
                    <a:pt x="336105" y="235616"/>
                    <a:pt x="322770" y="248950"/>
                  </a:cubicBezTo>
                  <a:cubicBezTo>
                    <a:pt x="311340" y="261333"/>
                    <a:pt x="297053" y="254666"/>
                    <a:pt x="284670" y="246093"/>
                  </a:cubicBezTo>
                  <a:cubicBezTo>
                    <a:pt x="271335" y="237520"/>
                    <a:pt x="262763" y="223233"/>
                    <a:pt x="254190" y="210850"/>
                  </a:cubicBezTo>
                  <a:cubicBezTo>
                    <a:pt x="247522" y="201325"/>
                    <a:pt x="243713" y="189895"/>
                    <a:pt x="230378" y="180370"/>
                  </a:cubicBezTo>
                  <a:close/>
                </a:path>
              </a:pathLst>
            </a:custGeom>
            <a:solidFill>
              <a:srgbClr val="FDC68E"/>
            </a:solidFill>
            <a:ln w="75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56" name="Rectangle 55">
            <a:extLst>
              <a:ext uri="{FF2B5EF4-FFF2-40B4-BE49-F238E27FC236}">
                <a16:creationId xmlns:a16="http://schemas.microsoft.com/office/drawing/2014/main" id="{1F6506C3-29F1-89F0-8314-ECC79C0458CE}"/>
              </a:ext>
            </a:extLst>
          </p:cNvPr>
          <p:cNvSpPr/>
          <p:nvPr/>
        </p:nvSpPr>
        <p:spPr>
          <a:xfrm>
            <a:off x="1730059" y="6692341"/>
            <a:ext cx="854467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6518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433173" y="43090"/>
            <a:ext cx="6660776" cy="724247"/>
          </a:xfrm>
        </p:spPr>
        <p:txBody>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EXPLORATORY DATA  ANALYSIS  &amp; </a:t>
            </a:r>
            <a:r>
              <a:rPr kumimoji="0" lang="en-US" altLang="ko-KR" sz="2600" b="0" i="0" u="none" strike="noStrike" kern="1200" cap="none" spc="0" normalizeH="0" baseline="0" noProof="0" dirty="0">
                <a:ln>
                  <a:noFill/>
                </a:ln>
                <a:solidFill>
                  <a:srgbClr val="FFCA08"/>
                </a:solidFill>
                <a:effectLst/>
                <a:uLnTx/>
                <a:uFillTx/>
                <a:latin typeface="Arial"/>
                <a:cs typeface="Arial" pitchFamily="34" charset="0"/>
              </a:rPr>
              <a:t>DATA PREPARATION (Cont’d)</a:t>
            </a:r>
            <a:endParaRPr kumimoji="0" lang="ko-KR" altLang="en-US" sz="26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5531224" y="692945"/>
            <a:ext cx="666077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AB3642-2A0F-B46F-6EA5-4336C106E252}"/>
              </a:ext>
            </a:extLst>
          </p:cNvPr>
          <p:cNvSpPr txBox="1"/>
          <p:nvPr/>
        </p:nvSpPr>
        <p:spPr>
          <a:xfrm>
            <a:off x="178751" y="584775"/>
            <a:ext cx="5254422" cy="307777"/>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08. Count Of Fraudulent Under each Type</a:t>
            </a:r>
          </a:p>
        </p:txBody>
      </p:sp>
      <p:sp>
        <p:nvSpPr>
          <p:cNvPr id="12" name="TextBox 11">
            <a:extLst>
              <a:ext uri="{FF2B5EF4-FFF2-40B4-BE49-F238E27FC236}">
                <a16:creationId xmlns:a16="http://schemas.microsoft.com/office/drawing/2014/main" id="{BDCEAD4B-D8BE-3C63-BF26-C623B844AEC9}"/>
              </a:ext>
            </a:extLst>
          </p:cNvPr>
          <p:cNvSpPr txBox="1"/>
          <p:nvPr/>
        </p:nvSpPr>
        <p:spPr>
          <a:xfrm>
            <a:off x="185593" y="4369354"/>
            <a:ext cx="3612301" cy="1384995"/>
          </a:xfrm>
          <a:prstGeom prst="rect">
            <a:avLst/>
          </a:prstGeom>
          <a:noFill/>
        </p:spPr>
        <p:txBody>
          <a:bodyPr wrap="square" rtlCol="0">
            <a:spAutoFit/>
          </a:bodyPr>
          <a:lstStyle/>
          <a:p>
            <a:r>
              <a:rPr lang="en-US" sz="1400" b="1" dirty="0"/>
              <a:t>Inference:</a:t>
            </a:r>
          </a:p>
          <a:p>
            <a:pPr algn="l">
              <a:buFont typeface="Arial" panose="020B0604020202020204" pitchFamily="34" charset="0"/>
              <a:buChar char="•"/>
            </a:pPr>
            <a:r>
              <a:rPr lang="en-US" sz="1400" b="0" i="0" dirty="0">
                <a:solidFill>
                  <a:srgbClr val="000000"/>
                </a:solidFill>
                <a:effectLst/>
                <a:latin typeface="Helvetica Neue"/>
              </a:rPr>
              <a:t> Bar chart on count of transaction when fraud is True.</a:t>
            </a:r>
          </a:p>
          <a:p>
            <a:pPr marL="742950" lvl="1" indent="-285750" algn="l">
              <a:buFont typeface="Arial" panose="020B0604020202020204" pitchFamily="34" charset="0"/>
              <a:buChar char="•"/>
            </a:pPr>
            <a:r>
              <a:rPr lang="en-US" sz="1400" b="0" i="0" dirty="0">
                <a:solidFill>
                  <a:srgbClr val="000000"/>
                </a:solidFill>
                <a:effectLst/>
                <a:latin typeface="Helvetica Neue"/>
              </a:rPr>
              <a:t>CASH_OUT-4116</a:t>
            </a:r>
          </a:p>
          <a:p>
            <a:pPr marL="742950" lvl="1" indent="-285750" algn="l">
              <a:buFont typeface="Arial" panose="020B0604020202020204" pitchFamily="34" charset="0"/>
              <a:buChar char="•"/>
            </a:pPr>
            <a:r>
              <a:rPr lang="en-US" sz="1400" b="0" i="0" dirty="0">
                <a:solidFill>
                  <a:srgbClr val="000000"/>
                </a:solidFill>
                <a:effectLst/>
                <a:latin typeface="Helvetica Neue"/>
              </a:rPr>
              <a:t>TRANSFER-4097</a:t>
            </a:r>
          </a:p>
          <a:p>
            <a:pPr algn="l">
              <a:buFont typeface="Arial" panose="020B0604020202020204" pitchFamily="34" charset="0"/>
              <a:buChar char="•"/>
            </a:pPr>
            <a:r>
              <a:rPr lang="en-US" sz="1400" b="0" i="0" dirty="0">
                <a:solidFill>
                  <a:srgbClr val="000000"/>
                </a:solidFill>
                <a:effectLst/>
                <a:latin typeface="Helvetica Neue"/>
              </a:rPr>
              <a:t> Count Fraudulent under each type.</a:t>
            </a:r>
          </a:p>
        </p:txBody>
      </p:sp>
      <p:sp>
        <p:nvSpPr>
          <p:cNvPr id="22" name="TextBox 21">
            <a:extLst>
              <a:ext uri="{FF2B5EF4-FFF2-40B4-BE49-F238E27FC236}">
                <a16:creationId xmlns:a16="http://schemas.microsoft.com/office/drawing/2014/main" id="{B2C22DC6-3AD2-EF65-24B6-D63F4A54BEC6}"/>
              </a:ext>
            </a:extLst>
          </p:cNvPr>
          <p:cNvSpPr txBox="1"/>
          <p:nvPr/>
        </p:nvSpPr>
        <p:spPr>
          <a:xfrm>
            <a:off x="6839527" y="5906969"/>
            <a:ext cx="5038707" cy="738664"/>
          </a:xfrm>
          <a:prstGeom prst="rect">
            <a:avLst/>
          </a:prstGeom>
          <a:noFill/>
        </p:spPr>
        <p:txBody>
          <a:bodyPr wrap="square" rtlCol="0">
            <a:spAutoFit/>
          </a:bodyPr>
          <a:lstStyle/>
          <a:p>
            <a:r>
              <a:rPr lang="en-US" sz="1400" b="1" dirty="0"/>
              <a:t>Inference:</a:t>
            </a:r>
          </a:p>
          <a:p>
            <a:pPr algn="l">
              <a:buFont typeface="Arial" panose="020B0604020202020204" pitchFamily="34" charset="0"/>
              <a:buChar char="•"/>
            </a:pPr>
            <a:r>
              <a:rPr lang="en-US" sz="1400" b="0" i="0" dirty="0">
                <a:solidFill>
                  <a:srgbClr val="000000"/>
                </a:solidFill>
                <a:effectLst/>
                <a:latin typeface="Helvetica Neue"/>
              </a:rPr>
              <a:t> In the chart we can see the 20 most common amounts used for transactions.</a:t>
            </a:r>
          </a:p>
        </p:txBody>
      </p:sp>
      <p:pic>
        <p:nvPicPr>
          <p:cNvPr id="3074" name="Picture 2">
            <a:extLst>
              <a:ext uri="{FF2B5EF4-FFF2-40B4-BE49-F238E27FC236}">
                <a16:creationId xmlns:a16="http://schemas.microsoft.com/office/drawing/2014/main" id="{BA611B2C-ADF4-7507-753F-816291DF6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481" y="1289096"/>
            <a:ext cx="5886450" cy="4724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27FB004-D86E-0761-68FA-D8A35CC86465}"/>
              </a:ext>
            </a:extLst>
          </p:cNvPr>
          <p:cNvSpPr txBox="1"/>
          <p:nvPr/>
        </p:nvSpPr>
        <p:spPr>
          <a:xfrm>
            <a:off x="6207481" y="823525"/>
            <a:ext cx="5254422" cy="307777"/>
          </a:xfrm>
          <a:prstGeom prst="rect">
            <a:avLst/>
          </a:prstGeom>
          <a:noFill/>
          <a:ln w="41275" cap="sq">
            <a:solidFill>
              <a:schemeClr val="accent1"/>
            </a:solidFill>
          </a:ln>
        </p:spPr>
        <p:txBody>
          <a:bodyPr wrap="square" rtlCol="0" anchor="ctr">
            <a:spAutoFit/>
          </a:bodyPr>
          <a:lstStyle/>
          <a:p>
            <a:r>
              <a:rPr lang="en-US" sz="1400" b="1" i="0" dirty="0">
                <a:solidFill>
                  <a:srgbClr val="000000"/>
                </a:solidFill>
                <a:effectLst/>
                <a:latin typeface="Helvetica Neue"/>
              </a:rPr>
              <a:t>09. Most Common Amount Used for Transaction</a:t>
            </a:r>
          </a:p>
        </p:txBody>
      </p:sp>
      <p:pic>
        <p:nvPicPr>
          <p:cNvPr id="13" name="Picture 12">
            <a:extLst>
              <a:ext uri="{FF2B5EF4-FFF2-40B4-BE49-F238E27FC236}">
                <a16:creationId xmlns:a16="http://schemas.microsoft.com/office/drawing/2014/main" id="{D2D9113B-A4D2-9C16-DC94-E9656DB32D6A}"/>
              </a:ext>
            </a:extLst>
          </p:cNvPr>
          <p:cNvPicPr>
            <a:picLocks noChangeAspect="1"/>
          </p:cNvPicPr>
          <p:nvPr/>
        </p:nvPicPr>
        <p:blipFill>
          <a:blip r:embed="rId3"/>
          <a:stretch>
            <a:fillRect/>
          </a:stretch>
        </p:blipFill>
        <p:spPr>
          <a:xfrm>
            <a:off x="3797895" y="4238504"/>
            <a:ext cx="2606266" cy="1928027"/>
          </a:xfrm>
          <a:prstGeom prst="rect">
            <a:avLst/>
          </a:prstGeom>
        </p:spPr>
      </p:pic>
      <p:pic>
        <p:nvPicPr>
          <p:cNvPr id="17" name="Picture 16">
            <a:extLst>
              <a:ext uri="{FF2B5EF4-FFF2-40B4-BE49-F238E27FC236}">
                <a16:creationId xmlns:a16="http://schemas.microsoft.com/office/drawing/2014/main" id="{6FABB733-5CF1-E52A-1BC0-B08239B3472E}"/>
              </a:ext>
            </a:extLst>
          </p:cNvPr>
          <p:cNvPicPr>
            <a:picLocks noChangeAspect="1"/>
          </p:cNvPicPr>
          <p:nvPr/>
        </p:nvPicPr>
        <p:blipFill>
          <a:blip r:embed="rId4"/>
          <a:stretch>
            <a:fillRect/>
          </a:stretch>
        </p:blipFill>
        <p:spPr>
          <a:xfrm>
            <a:off x="62910" y="1050346"/>
            <a:ext cx="6144571" cy="3231160"/>
          </a:xfrm>
          <a:prstGeom prst="rect">
            <a:avLst/>
          </a:prstGeom>
        </p:spPr>
      </p:pic>
      <p:sp>
        <p:nvSpPr>
          <p:cNvPr id="24" name="Arrow: Down 23">
            <a:extLst>
              <a:ext uri="{FF2B5EF4-FFF2-40B4-BE49-F238E27FC236}">
                <a16:creationId xmlns:a16="http://schemas.microsoft.com/office/drawing/2014/main" id="{F488348B-789E-7EB2-C70A-A2AF09FB8670}"/>
              </a:ext>
            </a:extLst>
          </p:cNvPr>
          <p:cNvSpPr/>
          <p:nvPr/>
        </p:nvSpPr>
        <p:spPr>
          <a:xfrm rot="5400000" flipV="1">
            <a:off x="3284055" y="5434383"/>
            <a:ext cx="252185" cy="387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359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433173" y="43090"/>
            <a:ext cx="6660776" cy="724247"/>
          </a:xfrm>
        </p:spPr>
        <p:txBody>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EXPLORATORY DATA  ANALYSIS  &amp; </a:t>
            </a:r>
            <a:r>
              <a:rPr kumimoji="0" lang="en-US" altLang="ko-KR" sz="2600" b="0" i="0" u="none" strike="noStrike" kern="1200" cap="none" spc="0" normalizeH="0" baseline="0" noProof="0" dirty="0">
                <a:ln>
                  <a:noFill/>
                </a:ln>
                <a:solidFill>
                  <a:srgbClr val="FFCA08"/>
                </a:solidFill>
                <a:effectLst/>
                <a:uLnTx/>
                <a:uFillTx/>
                <a:latin typeface="Arial"/>
                <a:cs typeface="Arial" pitchFamily="34" charset="0"/>
              </a:rPr>
              <a:t>DATA PREPARATION (Cont’d)</a:t>
            </a:r>
            <a:endParaRPr kumimoji="0" lang="ko-KR" altLang="en-US" sz="26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5531224" y="692945"/>
            <a:ext cx="666077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AB3642-2A0F-B46F-6EA5-4336C106E252}"/>
              </a:ext>
            </a:extLst>
          </p:cNvPr>
          <p:cNvSpPr txBox="1"/>
          <p:nvPr/>
        </p:nvSpPr>
        <p:spPr>
          <a:xfrm>
            <a:off x="178751" y="477054"/>
            <a:ext cx="5254422" cy="523220"/>
          </a:xfrm>
          <a:prstGeom prst="rect">
            <a:avLst/>
          </a:prstGeom>
          <a:noFill/>
          <a:ln w="41275" cap="sq">
            <a:solidFill>
              <a:schemeClr val="accent1"/>
            </a:solidFill>
          </a:ln>
        </p:spPr>
        <p:txBody>
          <a:bodyPr wrap="square" rtlCol="0" anchor="ctr">
            <a:spAutoFit/>
          </a:bodyPr>
          <a:lstStyle/>
          <a:p>
            <a:r>
              <a:rPr lang="en-US" sz="1400" b="1" dirty="0">
                <a:solidFill>
                  <a:srgbClr val="000000"/>
                </a:solidFill>
                <a:latin typeface="Helvetica Neue"/>
              </a:rPr>
              <a:t>10</a:t>
            </a:r>
            <a:r>
              <a:rPr lang="en-US" sz="1400" b="1" i="0" dirty="0">
                <a:solidFill>
                  <a:srgbClr val="000000"/>
                </a:solidFill>
                <a:effectLst/>
                <a:latin typeface="Helvetica Neue"/>
              </a:rPr>
              <a:t>. Min Max Under Amount Features When Fraud Is True &amp; Flagged Is True</a:t>
            </a:r>
          </a:p>
        </p:txBody>
      </p:sp>
      <p:sp>
        <p:nvSpPr>
          <p:cNvPr id="12" name="TextBox 11">
            <a:extLst>
              <a:ext uri="{FF2B5EF4-FFF2-40B4-BE49-F238E27FC236}">
                <a16:creationId xmlns:a16="http://schemas.microsoft.com/office/drawing/2014/main" id="{BDCEAD4B-D8BE-3C63-BF26-C623B844AEC9}"/>
              </a:ext>
            </a:extLst>
          </p:cNvPr>
          <p:cNvSpPr txBox="1"/>
          <p:nvPr/>
        </p:nvSpPr>
        <p:spPr>
          <a:xfrm>
            <a:off x="264866" y="2552522"/>
            <a:ext cx="6363251" cy="1815882"/>
          </a:xfrm>
          <a:prstGeom prst="rect">
            <a:avLst/>
          </a:prstGeom>
          <a:noFill/>
        </p:spPr>
        <p:txBody>
          <a:bodyPr wrap="square" rtlCol="0">
            <a:spAutoFit/>
          </a:bodyPr>
          <a:lstStyle/>
          <a:p>
            <a:r>
              <a:rPr lang="en-US" sz="1400" b="1" dirty="0"/>
              <a:t>Inference:</a:t>
            </a:r>
          </a:p>
          <a:p>
            <a:pPr algn="l"/>
            <a:r>
              <a:rPr lang="en-US" sz="1400" b="0" i="0" dirty="0">
                <a:solidFill>
                  <a:srgbClr val="000000"/>
                </a:solidFill>
                <a:effectLst/>
                <a:latin typeface="Helvetica Neue"/>
              </a:rPr>
              <a:t> </a:t>
            </a:r>
            <a:r>
              <a:rPr lang="en-US" sz="1400" b="1" i="0" dirty="0">
                <a:solidFill>
                  <a:srgbClr val="000000"/>
                </a:solidFill>
                <a:effectLst/>
                <a:latin typeface="Helvetica Neue"/>
              </a:rPr>
              <a:t>Min Max Under Amount Features When Fraud Is True &amp; Flagged Is True</a:t>
            </a:r>
          </a:p>
          <a:p>
            <a:pPr algn="l">
              <a:buFont typeface="Arial" panose="020B0604020202020204" pitchFamily="34" charset="0"/>
              <a:buChar char="•"/>
            </a:pPr>
            <a:r>
              <a:rPr lang="en-US" sz="1400" b="0" i="0" dirty="0">
                <a:solidFill>
                  <a:srgbClr val="000000"/>
                </a:solidFill>
                <a:effectLst/>
                <a:latin typeface="Helvetica Neue"/>
              </a:rPr>
              <a:t> From the above table we can see that Max Amt under Fraud is 10000000.0 for both transaction type(CASH_OUT, TRANSFER).</a:t>
            </a:r>
          </a:p>
          <a:p>
            <a:pPr algn="l">
              <a:buFont typeface="Arial" panose="020B0604020202020204" pitchFamily="34" charset="0"/>
              <a:buChar char="•"/>
            </a:pPr>
            <a:r>
              <a:rPr lang="en-US" sz="1400" b="0" i="0" dirty="0">
                <a:solidFill>
                  <a:srgbClr val="000000"/>
                </a:solidFill>
                <a:effectLst/>
                <a:latin typeface="Helvetica Neue"/>
              </a:rPr>
              <a:t> From the above table we can see that Max Amt under Flagged Fraud is 10000000.0 for transaction type(TRANSFER) and Min Amt is 353874.22.</a:t>
            </a:r>
          </a:p>
          <a:p>
            <a:pPr algn="l">
              <a:buFont typeface="Arial" panose="020B0604020202020204" pitchFamily="34" charset="0"/>
              <a:buChar char="•"/>
            </a:pPr>
            <a:r>
              <a:rPr lang="en-US" sz="1400" b="0" i="0" dirty="0">
                <a:solidFill>
                  <a:srgbClr val="000000"/>
                </a:solidFill>
                <a:effectLst/>
                <a:latin typeface="Helvetica Neue"/>
              </a:rPr>
              <a:t> This shows the average amount fraudster try to swipe out from the account, same for Min &amp; Max. They must try to check for these.</a:t>
            </a:r>
          </a:p>
        </p:txBody>
      </p:sp>
      <p:sp>
        <p:nvSpPr>
          <p:cNvPr id="22" name="TextBox 21">
            <a:extLst>
              <a:ext uri="{FF2B5EF4-FFF2-40B4-BE49-F238E27FC236}">
                <a16:creationId xmlns:a16="http://schemas.microsoft.com/office/drawing/2014/main" id="{B2C22DC6-3AD2-EF65-24B6-D63F4A54BEC6}"/>
              </a:ext>
            </a:extLst>
          </p:cNvPr>
          <p:cNvSpPr txBox="1"/>
          <p:nvPr/>
        </p:nvSpPr>
        <p:spPr>
          <a:xfrm>
            <a:off x="4473963" y="3931105"/>
            <a:ext cx="7211365" cy="2031325"/>
          </a:xfrm>
          <a:prstGeom prst="rect">
            <a:avLst/>
          </a:prstGeom>
          <a:noFill/>
        </p:spPr>
        <p:txBody>
          <a:bodyPr wrap="square" rtlCol="0">
            <a:spAutoFit/>
          </a:bodyPr>
          <a:lstStyle/>
          <a:p>
            <a:pPr algn="r"/>
            <a:r>
              <a:rPr lang="en-US" sz="1400" b="1" dirty="0"/>
              <a:t>Inference:</a:t>
            </a:r>
          </a:p>
          <a:p>
            <a:pPr algn="r"/>
            <a:r>
              <a:rPr lang="en-US" sz="1400" b="1" i="0" dirty="0">
                <a:solidFill>
                  <a:srgbClr val="000000"/>
                </a:solidFill>
                <a:effectLst/>
                <a:latin typeface="Helvetica Neue"/>
              </a:rPr>
              <a:t>Min Max Under </a:t>
            </a:r>
            <a:r>
              <a:rPr lang="en-US" sz="1400" b="1" i="0" dirty="0" err="1">
                <a:solidFill>
                  <a:srgbClr val="000000"/>
                </a:solidFill>
                <a:effectLst/>
                <a:latin typeface="Helvetica Neue"/>
              </a:rPr>
              <a:t>oldbalanceOrg</a:t>
            </a:r>
            <a:r>
              <a:rPr lang="en-US" sz="1400" b="1" i="0" dirty="0">
                <a:solidFill>
                  <a:srgbClr val="000000"/>
                </a:solidFill>
                <a:effectLst/>
                <a:latin typeface="Helvetica Neue"/>
              </a:rPr>
              <a:t> Features When Fraud Is True &amp; Flagged Is True</a:t>
            </a:r>
          </a:p>
          <a:p>
            <a:pPr>
              <a:buFont typeface="Arial" panose="020B0604020202020204" pitchFamily="34" charset="0"/>
              <a:buChar char="•"/>
            </a:pPr>
            <a:r>
              <a:rPr lang="en-US" sz="1400" b="0" i="0" dirty="0">
                <a:solidFill>
                  <a:srgbClr val="000000"/>
                </a:solidFill>
                <a:effectLst/>
                <a:latin typeface="Helvetica Neue"/>
              </a:rPr>
              <a:t> From the above table we can see that Max Amt under Fraud is 10000000.0 for transaction type CASH_OUT and 59585040.37 for TRANSFER.</a:t>
            </a:r>
          </a:p>
          <a:p>
            <a:pPr>
              <a:buFont typeface="Arial" panose="020B0604020202020204" pitchFamily="34" charset="0"/>
              <a:buChar char="•"/>
            </a:pPr>
            <a:r>
              <a:rPr lang="en-US" sz="1400" b="0" i="0" dirty="0">
                <a:solidFill>
                  <a:srgbClr val="000000"/>
                </a:solidFill>
                <a:effectLst/>
                <a:latin typeface="Helvetica Neue"/>
              </a:rPr>
              <a:t> From the above table we can see that Max Amt under Flagged Fraud is 19585040.37 for transaction type(TRANSFER) and Min Amt is 353874.22.</a:t>
            </a:r>
          </a:p>
          <a:p>
            <a:pPr>
              <a:buFont typeface="Arial" panose="020B0604020202020204" pitchFamily="34" charset="0"/>
              <a:buChar char="•"/>
            </a:pPr>
            <a:r>
              <a:rPr lang="en-US" sz="1400" b="0" i="0" dirty="0">
                <a:solidFill>
                  <a:srgbClr val="000000"/>
                </a:solidFill>
                <a:effectLst/>
                <a:latin typeface="Helvetica Neue"/>
              </a:rPr>
              <a:t> This shows the average amount that the fraudster target for the customer account balance, same for Min &amp; Max. They check the customers minimum balance or max or min balance to target them.</a:t>
            </a:r>
          </a:p>
        </p:txBody>
      </p:sp>
      <p:sp>
        <p:nvSpPr>
          <p:cNvPr id="20" name="TextBox 19">
            <a:extLst>
              <a:ext uri="{FF2B5EF4-FFF2-40B4-BE49-F238E27FC236}">
                <a16:creationId xmlns:a16="http://schemas.microsoft.com/office/drawing/2014/main" id="{C27FB004-D86E-0761-68FA-D8A35CC86465}"/>
              </a:ext>
            </a:extLst>
          </p:cNvPr>
          <p:cNvSpPr txBox="1"/>
          <p:nvPr/>
        </p:nvSpPr>
        <p:spPr>
          <a:xfrm>
            <a:off x="6207481" y="715804"/>
            <a:ext cx="5254422" cy="523220"/>
          </a:xfrm>
          <a:prstGeom prst="rect">
            <a:avLst/>
          </a:prstGeom>
          <a:noFill/>
          <a:ln w="41275" cap="sq">
            <a:solidFill>
              <a:schemeClr val="accent1"/>
            </a:solidFill>
          </a:ln>
        </p:spPr>
        <p:txBody>
          <a:bodyPr wrap="square" rtlCol="0" anchor="ctr">
            <a:spAutoFit/>
          </a:bodyPr>
          <a:lstStyle/>
          <a:p>
            <a:r>
              <a:rPr lang="en-US" sz="1400" b="1" dirty="0">
                <a:solidFill>
                  <a:srgbClr val="000000"/>
                </a:solidFill>
                <a:latin typeface="Helvetica Neue"/>
              </a:rPr>
              <a:t>11</a:t>
            </a:r>
            <a:r>
              <a:rPr lang="en-US" sz="1400" b="1" i="0" dirty="0">
                <a:solidFill>
                  <a:srgbClr val="000000"/>
                </a:solidFill>
                <a:effectLst/>
                <a:latin typeface="Helvetica Neue"/>
              </a:rPr>
              <a:t>. Min Max Under </a:t>
            </a:r>
            <a:r>
              <a:rPr lang="en-US" sz="1400" b="1" i="0" dirty="0" err="1">
                <a:solidFill>
                  <a:srgbClr val="000000"/>
                </a:solidFill>
                <a:effectLst/>
                <a:latin typeface="Helvetica Neue"/>
              </a:rPr>
              <a:t>oldbalanceOrg</a:t>
            </a:r>
            <a:r>
              <a:rPr lang="en-US" sz="1400" b="1" i="0" dirty="0">
                <a:solidFill>
                  <a:srgbClr val="000000"/>
                </a:solidFill>
                <a:effectLst/>
                <a:latin typeface="Helvetica Neue"/>
              </a:rPr>
              <a:t> Features When Fraud Is True &amp; Flagged Is True</a:t>
            </a:r>
          </a:p>
        </p:txBody>
      </p:sp>
      <p:pic>
        <p:nvPicPr>
          <p:cNvPr id="4" name="Picture 3">
            <a:extLst>
              <a:ext uri="{FF2B5EF4-FFF2-40B4-BE49-F238E27FC236}">
                <a16:creationId xmlns:a16="http://schemas.microsoft.com/office/drawing/2014/main" id="{58A45B45-EEA2-AAFA-81F1-053B0FBC07E4}"/>
              </a:ext>
            </a:extLst>
          </p:cNvPr>
          <p:cNvPicPr>
            <a:picLocks noChangeAspect="1"/>
          </p:cNvPicPr>
          <p:nvPr/>
        </p:nvPicPr>
        <p:blipFill>
          <a:blip r:embed="rId2"/>
          <a:stretch>
            <a:fillRect/>
          </a:stretch>
        </p:blipFill>
        <p:spPr>
          <a:xfrm>
            <a:off x="264866" y="1238858"/>
            <a:ext cx="3703641" cy="1249788"/>
          </a:xfrm>
          <a:prstGeom prst="rect">
            <a:avLst/>
          </a:prstGeom>
        </p:spPr>
      </p:pic>
      <p:pic>
        <p:nvPicPr>
          <p:cNvPr id="6" name="Picture 5">
            <a:extLst>
              <a:ext uri="{FF2B5EF4-FFF2-40B4-BE49-F238E27FC236}">
                <a16:creationId xmlns:a16="http://schemas.microsoft.com/office/drawing/2014/main" id="{E01A0FF4-0779-6786-292A-2E3DF107F53D}"/>
              </a:ext>
            </a:extLst>
          </p:cNvPr>
          <p:cNvPicPr>
            <a:picLocks noChangeAspect="1"/>
          </p:cNvPicPr>
          <p:nvPr/>
        </p:nvPicPr>
        <p:blipFill>
          <a:blip r:embed="rId3"/>
          <a:stretch>
            <a:fillRect/>
          </a:stretch>
        </p:blipFill>
        <p:spPr>
          <a:xfrm>
            <a:off x="3968507" y="1187490"/>
            <a:ext cx="2659610" cy="1242168"/>
          </a:xfrm>
          <a:prstGeom prst="rect">
            <a:avLst/>
          </a:prstGeom>
        </p:spPr>
      </p:pic>
      <p:sp>
        <p:nvSpPr>
          <p:cNvPr id="7" name="TextBox 6">
            <a:extLst>
              <a:ext uri="{FF2B5EF4-FFF2-40B4-BE49-F238E27FC236}">
                <a16:creationId xmlns:a16="http://schemas.microsoft.com/office/drawing/2014/main" id="{5837C072-8680-BA65-C23C-031FDF5470A9}"/>
              </a:ext>
            </a:extLst>
          </p:cNvPr>
          <p:cNvSpPr txBox="1"/>
          <p:nvPr/>
        </p:nvSpPr>
        <p:spPr>
          <a:xfrm>
            <a:off x="672353" y="1167766"/>
            <a:ext cx="1210235" cy="276999"/>
          </a:xfrm>
          <a:prstGeom prst="rect">
            <a:avLst/>
          </a:prstGeom>
          <a:noFill/>
        </p:spPr>
        <p:txBody>
          <a:bodyPr wrap="square" rtlCol="0">
            <a:spAutoFit/>
          </a:bodyPr>
          <a:lstStyle/>
          <a:p>
            <a:pPr algn="r"/>
            <a:r>
              <a:rPr lang="en-US" sz="1200" b="1" dirty="0" err="1"/>
              <a:t>isFraud</a:t>
            </a:r>
            <a:endParaRPr lang="en-US" sz="1200" b="1" dirty="0"/>
          </a:p>
        </p:txBody>
      </p:sp>
      <p:sp>
        <p:nvSpPr>
          <p:cNvPr id="18" name="TextBox 17">
            <a:extLst>
              <a:ext uri="{FF2B5EF4-FFF2-40B4-BE49-F238E27FC236}">
                <a16:creationId xmlns:a16="http://schemas.microsoft.com/office/drawing/2014/main" id="{ABFE371B-905D-B9F2-8381-44D651B96FB2}"/>
              </a:ext>
            </a:extLst>
          </p:cNvPr>
          <p:cNvSpPr txBox="1"/>
          <p:nvPr/>
        </p:nvSpPr>
        <p:spPr>
          <a:xfrm>
            <a:off x="3968508" y="1158817"/>
            <a:ext cx="1617722" cy="276999"/>
          </a:xfrm>
          <a:prstGeom prst="rect">
            <a:avLst/>
          </a:prstGeom>
          <a:noFill/>
        </p:spPr>
        <p:txBody>
          <a:bodyPr wrap="square" rtlCol="0">
            <a:spAutoFit/>
          </a:bodyPr>
          <a:lstStyle/>
          <a:p>
            <a:pPr algn="r"/>
            <a:r>
              <a:rPr lang="en-US" sz="1200" b="1" dirty="0" err="1"/>
              <a:t>isFlaggedFraud</a:t>
            </a:r>
            <a:endParaRPr lang="en-US" sz="1200" b="1" dirty="0"/>
          </a:p>
        </p:txBody>
      </p:sp>
      <p:pic>
        <p:nvPicPr>
          <p:cNvPr id="9" name="Picture 8">
            <a:extLst>
              <a:ext uri="{FF2B5EF4-FFF2-40B4-BE49-F238E27FC236}">
                <a16:creationId xmlns:a16="http://schemas.microsoft.com/office/drawing/2014/main" id="{A1D8D928-9A61-193A-7996-F674C8A1C3E2}"/>
              </a:ext>
            </a:extLst>
          </p:cNvPr>
          <p:cNvPicPr>
            <a:picLocks noChangeAspect="1"/>
          </p:cNvPicPr>
          <p:nvPr/>
        </p:nvPicPr>
        <p:blipFill>
          <a:blip r:embed="rId4"/>
          <a:stretch>
            <a:fillRect/>
          </a:stretch>
        </p:blipFill>
        <p:spPr>
          <a:xfrm>
            <a:off x="6689082" y="1310747"/>
            <a:ext cx="3642676" cy="1204064"/>
          </a:xfrm>
          <a:prstGeom prst="rect">
            <a:avLst/>
          </a:prstGeom>
        </p:spPr>
      </p:pic>
      <p:sp>
        <p:nvSpPr>
          <p:cNvPr id="21" name="TextBox 20">
            <a:extLst>
              <a:ext uri="{FF2B5EF4-FFF2-40B4-BE49-F238E27FC236}">
                <a16:creationId xmlns:a16="http://schemas.microsoft.com/office/drawing/2014/main" id="{37C88579-C554-60D0-5F92-85A2A15F8EE1}"/>
              </a:ext>
            </a:extLst>
          </p:cNvPr>
          <p:cNvSpPr txBox="1"/>
          <p:nvPr/>
        </p:nvSpPr>
        <p:spPr>
          <a:xfrm>
            <a:off x="7119047" y="1238858"/>
            <a:ext cx="1210235" cy="276999"/>
          </a:xfrm>
          <a:prstGeom prst="rect">
            <a:avLst/>
          </a:prstGeom>
          <a:noFill/>
        </p:spPr>
        <p:txBody>
          <a:bodyPr wrap="square" rtlCol="0">
            <a:spAutoFit/>
          </a:bodyPr>
          <a:lstStyle/>
          <a:p>
            <a:pPr algn="r"/>
            <a:r>
              <a:rPr lang="en-US" sz="1200" b="1" dirty="0" err="1"/>
              <a:t>isFraud</a:t>
            </a:r>
            <a:endParaRPr lang="en-US" sz="1200" b="1" dirty="0"/>
          </a:p>
        </p:txBody>
      </p:sp>
      <p:pic>
        <p:nvPicPr>
          <p:cNvPr id="11" name="Picture 10">
            <a:extLst>
              <a:ext uri="{FF2B5EF4-FFF2-40B4-BE49-F238E27FC236}">
                <a16:creationId xmlns:a16="http://schemas.microsoft.com/office/drawing/2014/main" id="{E806EEBC-2526-E0EA-2F12-04A2790E5894}"/>
              </a:ext>
            </a:extLst>
          </p:cNvPr>
          <p:cNvPicPr>
            <a:picLocks noChangeAspect="1"/>
          </p:cNvPicPr>
          <p:nvPr/>
        </p:nvPicPr>
        <p:blipFill>
          <a:blip r:embed="rId5"/>
          <a:stretch>
            <a:fillRect/>
          </a:stretch>
        </p:blipFill>
        <p:spPr>
          <a:xfrm>
            <a:off x="6689082" y="2751775"/>
            <a:ext cx="3642676" cy="1181202"/>
          </a:xfrm>
          <a:prstGeom prst="rect">
            <a:avLst/>
          </a:prstGeom>
        </p:spPr>
      </p:pic>
      <p:sp>
        <p:nvSpPr>
          <p:cNvPr id="23" name="TextBox 22">
            <a:extLst>
              <a:ext uri="{FF2B5EF4-FFF2-40B4-BE49-F238E27FC236}">
                <a16:creationId xmlns:a16="http://schemas.microsoft.com/office/drawing/2014/main" id="{975A3917-273E-A8DC-3542-12940B20D414}"/>
              </a:ext>
            </a:extLst>
          </p:cNvPr>
          <p:cNvSpPr txBox="1"/>
          <p:nvPr/>
        </p:nvSpPr>
        <p:spPr>
          <a:xfrm>
            <a:off x="7270784" y="2646354"/>
            <a:ext cx="1617722" cy="276999"/>
          </a:xfrm>
          <a:prstGeom prst="rect">
            <a:avLst/>
          </a:prstGeom>
          <a:noFill/>
        </p:spPr>
        <p:txBody>
          <a:bodyPr wrap="square" rtlCol="0">
            <a:spAutoFit/>
          </a:bodyPr>
          <a:lstStyle/>
          <a:p>
            <a:pPr algn="r"/>
            <a:r>
              <a:rPr lang="en-US" sz="1200" b="1" dirty="0" err="1"/>
              <a:t>isFlaggedFraud</a:t>
            </a:r>
            <a:endParaRPr lang="en-US" sz="1200" b="1" dirty="0"/>
          </a:p>
        </p:txBody>
      </p:sp>
      <p:sp>
        <p:nvSpPr>
          <p:cNvPr id="25" name="Arrow: Down 24">
            <a:extLst>
              <a:ext uri="{FF2B5EF4-FFF2-40B4-BE49-F238E27FC236}">
                <a16:creationId xmlns:a16="http://schemas.microsoft.com/office/drawing/2014/main" id="{B18BCD57-24C5-66BC-4462-B193D729AC88}"/>
              </a:ext>
            </a:extLst>
          </p:cNvPr>
          <p:cNvSpPr/>
          <p:nvPr/>
        </p:nvSpPr>
        <p:spPr>
          <a:xfrm flipV="1">
            <a:off x="2399163" y="2429658"/>
            <a:ext cx="252185" cy="387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FD7A3FAD-C258-95B4-D499-B162F0F12EB5}"/>
              </a:ext>
            </a:extLst>
          </p:cNvPr>
          <p:cNvSpPr/>
          <p:nvPr/>
        </p:nvSpPr>
        <p:spPr>
          <a:xfrm flipV="1">
            <a:off x="7724164" y="3820191"/>
            <a:ext cx="252185" cy="387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951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433173" y="43090"/>
            <a:ext cx="6660776" cy="724247"/>
          </a:xfrm>
        </p:spPr>
        <p:txBody>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EXPLORATORY DATA  ANALYSIS  &amp; </a:t>
            </a:r>
            <a:r>
              <a:rPr kumimoji="0" lang="en-US" altLang="ko-KR" sz="2600" b="0" i="0" u="none" strike="noStrike" kern="1200" cap="none" spc="0" normalizeH="0" baseline="0" noProof="0" dirty="0">
                <a:ln>
                  <a:noFill/>
                </a:ln>
                <a:solidFill>
                  <a:srgbClr val="FFCA08"/>
                </a:solidFill>
                <a:effectLst/>
                <a:uLnTx/>
                <a:uFillTx/>
                <a:latin typeface="Arial"/>
                <a:cs typeface="Arial" pitchFamily="34" charset="0"/>
              </a:rPr>
              <a:t>DATA PREPARATION (Cont’d)</a:t>
            </a:r>
            <a:endParaRPr kumimoji="0" lang="ko-KR" altLang="en-US" sz="26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5571067" y="726305"/>
            <a:ext cx="652288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AB3642-2A0F-B46F-6EA5-4336C106E252}"/>
              </a:ext>
            </a:extLst>
          </p:cNvPr>
          <p:cNvSpPr txBox="1"/>
          <p:nvPr/>
        </p:nvSpPr>
        <p:spPr>
          <a:xfrm>
            <a:off x="178751" y="584775"/>
            <a:ext cx="5254422" cy="307777"/>
          </a:xfrm>
          <a:prstGeom prst="rect">
            <a:avLst/>
          </a:prstGeom>
          <a:noFill/>
          <a:ln w="41275" cap="sq">
            <a:solidFill>
              <a:schemeClr val="accent1"/>
            </a:solidFill>
          </a:ln>
        </p:spPr>
        <p:txBody>
          <a:bodyPr wrap="square" rtlCol="0" anchor="ctr">
            <a:spAutoFit/>
          </a:bodyPr>
          <a:lstStyle/>
          <a:p>
            <a:r>
              <a:rPr lang="en-US" sz="1400" b="1" dirty="0">
                <a:solidFill>
                  <a:srgbClr val="000000"/>
                </a:solidFill>
                <a:latin typeface="Helvetica Neue"/>
              </a:rPr>
              <a:t>12</a:t>
            </a:r>
            <a:r>
              <a:rPr lang="en-US" sz="1400" b="1" i="0" dirty="0">
                <a:solidFill>
                  <a:srgbClr val="000000"/>
                </a:solidFill>
                <a:effectLst/>
                <a:latin typeface="Helvetica Neue"/>
              </a:rPr>
              <a:t>. Checking Receiver</a:t>
            </a:r>
            <a:r>
              <a:rPr lang="en-US" sz="1400" b="1" dirty="0">
                <a:solidFill>
                  <a:srgbClr val="000000"/>
                </a:solidFill>
                <a:latin typeface="Helvetica Neue"/>
              </a:rPr>
              <a:t> on Count basis.</a:t>
            </a:r>
            <a:endParaRPr lang="en-US" sz="1400" b="1" i="0" dirty="0">
              <a:solidFill>
                <a:srgbClr val="000000"/>
              </a:solidFill>
              <a:effectLst/>
              <a:latin typeface="Helvetica Neue"/>
            </a:endParaRPr>
          </a:p>
        </p:txBody>
      </p:sp>
      <p:sp>
        <p:nvSpPr>
          <p:cNvPr id="12" name="TextBox 11">
            <a:extLst>
              <a:ext uri="{FF2B5EF4-FFF2-40B4-BE49-F238E27FC236}">
                <a16:creationId xmlns:a16="http://schemas.microsoft.com/office/drawing/2014/main" id="{BDCEAD4B-D8BE-3C63-BF26-C623B844AEC9}"/>
              </a:ext>
            </a:extLst>
          </p:cNvPr>
          <p:cNvSpPr txBox="1"/>
          <p:nvPr/>
        </p:nvSpPr>
        <p:spPr>
          <a:xfrm>
            <a:off x="347522" y="4408610"/>
            <a:ext cx="6363251" cy="1600438"/>
          </a:xfrm>
          <a:prstGeom prst="rect">
            <a:avLst/>
          </a:prstGeom>
          <a:noFill/>
        </p:spPr>
        <p:txBody>
          <a:bodyPr wrap="square" rtlCol="0">
            <a:spAutoFit/>
          </a:bodyPr>
          <a:lstStyle/>
          <a:p>
            <a:r>
              <a:rPr lang="en-US" sz="1400" b="1" dirty="0"/>
              <a:t>Inference:</a:t>
            </a:r>
          </a:p>
          <a:p>
            <a:pPr marL="285750" indent="-285750">
              <a:buFont typeface="Arial" panose="020B0604020202020204" pitchFamily="34" charset="0"/>
              <a:buChar char="•"/>
            </a:pPr>
            <a:r>
              <a:rPr lang="en-US" sz="1400" dirty="0"/>
              <a:t>There are a total 2722362 receiver</a:t>
            </a:r>
          </a:p>
          <a:p>
            <a:pPr marL="285750" indent="-285750">
              <a:buFont typeface="Arial" panose="020B0604020202020204" pitchFamily="34" charset="0"/>
              <a:buChar char="•"/>
            </a:pPr>
            <a:r>
              <a:rPr lang="en-US" sz="1400" b="0" i="0" dirty="0">
                <a:solidFill>
                  <a:srgbClr val="000000"/>
                </a:solidFill>
                <a:effectLst/>
                <a:latin typeface="Helvetica Neue"/>
              </a:rPr>
              <a:t>By seeing the above customer transaction count it is quite suspicious that they are doing transactions more than 100 times in a month, and while seeing it under the fraud the maximum time of occurrence is twice.</a:t>
            </a:r>
          </a:p>
          <a:p>
            <a:pPr marL="285750" indent="-285750">
              <a:buFont typeface="Arial" panose="020B0604020202020204" pitchFamily="34" charset="0"/>
              <a:buChar char="•"/>
            </a:pPr>
            <a:endParaRPr lang="en-US" sz="1400" b="0" i="0" dirty="0">
              <a:solidFill>
                <a:srgbClr val="000000"/>
              </a:solidFill>
              <a:effectLst/>
              <a:latin typeface="Helvetica Neue"/>
            </a:endParaRPr>
          </a:p>
          <a:p>
            <a:pPr marL="285750" indent="-285750">
              <a:buFont typeface="Arial" panose="020B0604020202020204" pitchFamily="34" charset="0"/>
              <a:buChar char="•"/>
            </a:pPr>
            <a:endParaRPr lang="en-US" sz="1400" dirty="0"/>
          </a:p>
        </p:txBody>
      </p:sp>
      <p:sp>
        <p:nvSpPr>
          <p:cNvPr id="20" name="TextBox 19">
            <a:extLst>
              <a:ext uri="{FF2B5EF4-FFF2-40B4-BE49-F238E27FC236}">
                <a16:creationId xmlns:a16="http://schemas.microsoft.com/office/drawing/2014/main" id="{C27FB004-D86E-0761-68FA-D8A35CC86465}"/>
              </a:ext>
            </a:extLst>
          </p:cNvPr>
          <p:cNvSpPr txBox="1"/>
          <p:nvPr/>
        </p:nvSpPr>
        <p:spPr>
          <a:xfrm>
            <a:off x="6234401" y="848952"/>
            <a:ext cx="5254422" cy="307777"/>
          </a:xfrm>
          <a:prstGeom prst="rect">
            <a:avLst/>
          </a:prstGeom>
          <a:noFill/>
          <a:ln w="41275" cap="sq">
            <a:solidFill>
              <a:schemeClr val="accent1"/>
            </a:solidFill>
          </a:ln>
        </p:spPr>
        <p:txBody>
          <a:bodyPr wrap="square" rtlCol="0" anchor="ctr">
            <a:spAutoFit/>
          </a:bodyPr>
          <a:lstStyle/>
          <a:p>
            <a:r>
              <a:rPr lang="en-US" sz="1400" b="1" dirty="0">
                <a:solidFill>
                  <a:srgbClr val="000000"/>
                </a:solidFill>
                <a:latin typeface="Helvetica Neue"/>
              </a:rPr>
              <a:t>13</a:t>
            </a:r>
            <a:r>
              <a:rPr lang="en-US" sz="1400" b="1" i="0" dirty="0">
                <a:solidFill>
                  <a:srgbClr val="000000"/>
                </a:solidFill>
                <a:effectLst/>
                <a:latin typeface="Helvetica Neue"/>
              </a:rPr>
              <a:t>. Customer &amp; Merchant Transactions under Fraud.</a:t>
            </a:r>
          </a:p>
        </p:txBody>
      </p:sp>
      <p:pic>
        <p:nvPicPr>
          <p:cNvPr id="5" name="Picture 4">
            <a:extLst>
              <a:ext uri="{FF2B5EF4-FFF2-40B4-BE49-F238E27FC236}">
                <a16:creationId xmlns:a16="http://schemas.microsoft.com/office/drawing/2014/main" id="{DD03DCE8-2C95-12BF-4384-5D21C5BF67B0}"/>
              </a:ext>
            </a:extLst>
          </p:cNvPr>
          <p:cNvPicPr>
            <a:picLocks noChangeAspect="1"/>
          </p:cNvPicPr>
          <p:nvPr/>
        </p:nvPicPr>
        <p:blipFill>
          <a:blip r:embed="rId2"/>
          <a:stretch>
            <a:fillRect/>
          </a:stretch>
        </p:blipFill>
        <p:spPr>
          <a:xfrm>
            <a:off x="347522" y="977414"/>
            <a:ext cx="1958510" cy="3284505"/>
          </a:xfrm>
          <a:prstGeom prst="rect">
            <a:avLst/>
          </a:prstGeom>
        </p:spPr>
      </p:pic>
      <p:pic>
        <p:nvPicPr>
          <p:cNvPr id="10" name="Picture 9">
            <a:extLst>
              <a:ext uri="{FF2B5EF4-FFF2-40B4-BE49-F238E27FC236}">
                <a16:creationId xmlns:a16="http://schemas.microsoft.com/office/drawing/2014/main" id="{399780A7-7E1B-15B8-EE62-ECFA8A44D5E3}"/>
              </a:ext>
            </a:extLst>
          </p:cNvPr>
          <p:cNvPicPr>
            <a:picLocks noChangeAspect="1"/>
          </p:cNvPicPr>
          <p:nvPr/>
        </p:nvPicPr>
        <p:blipFill>
          <a:blip r:embed="rId3"/>
          <a:stretch>
            <a:fillRect/>
          </a:stretch>
        </p:blipFill>
        <p:spPr>
          <a:xfrm>
            <a:off x="2057220" y="966350"/>
            <a:ext cx="3375953" cy="3254022"/>
          </a:xfrm>
          <a:prstGeom prst="rect">
            <a:avLst/>
          </a:prstGeom>
        </p:spPr>
      </p:pic>
      <p:pic>
        <p:nvPicPr>
          <p:cNvPr id="14" name="Picture 13">
            <a:extLst>
              <a:ext uri="{FF2B5EF4-FFF2-40B4-BE49-F238E27FC236}">
                <a16:creationId xmlns:a16="http://schemas.microsoft.com/office/drawing/2014/main" id="{F40008AE-867C-1BE9-3CF8-D4F64ADF64EE}"/>
              </a:ext>
            </a:extLst>
          </p:cNvPr>
          <p:cNvPicPr>
            <a:picLocks noChangeAspect="1"/>
          </p:cNvPicPr>
          <p:nvPr/>
        </p:nvPicPr>
        <p:blipFill>
          <a:blip r:embed="rId4"/>
          <a:stretch>
            <a:fillRect/>
          </a:stretch>
        </p:blipFill>
        <p:spPr>
          <a:xfrm>
            <a:off x="7834915" y="1187490"/>
            <a:ext cx="3581710" cy="2065199"/>
          </a:xfrm>
          <a:prstGeom prst="rect">
            <a:avLst/>
          </a:prstGeom>
        </p:spPr>
      </p:pic>
      <p:sp>
        <p:nvSpPr>
          <p:cNvPr id="24" name="TextBox 23">
            <a:extLst>
              <a:ext uri="{FF2B5EF4-FFF2-40B4-BE49-F238E27FC236}">
                <a16:creationId xmlns:a16="http://schemas.microsoft.com/office/drawing/2014/main" id="{8588BE7B-9082-12CD-43BE-2015AED0A7A3}"/>
              </a:ext>
            </a:extLst>
          </p:cNvPr>
          <p:cNvSpPr txBox="1"/>
          <p:nvPr/>
        </p:nvSpPr>
        <p:spPr>
          <a:xfrm>
            <a:off x="5433173" y="3440927"/>
            <a:ext cx="6363251" cy="954107"/>
          </a:xfrm>
          <a:prstGeom prst="rect">
            <a:avLst/>
          </a:prstGeom>
          <a:noFill/>
        </p:spPr>
        <p:txBody>
          <a:bodyPr wrap="square" rtlCol="0">
            <a:spAutoFit/>
          </a:bodyPr>
          <a:lstStyle/>
          <a:p>
            <a:r>
              <a:rPr lang="en-US" sz="1400" b="1" dirty="0"/>
              <a:t>Inference:</a:t>
            </a:r>
          </a:p>
          <a:p>
            <a:pPr algn="l">
              <a:buFont typeface="Arial" panose="020B0604020202020204" pitchFamily="34" charset="0"/>
              <a:buChar char="•"/>
            </a:pPr>
            <a:r>
              <a:rPr lang="en-US" sz="1400" b="0" i="0" dirty="0">
                <a:solidFill>
                  <a:srgbClr val="000000"/>
                </a:solidFill>
                <a:effectLst/>
                <a:latin typeface="Helvetica Neue"/>
              </a:rPr>
              <a:t> The total transaction under fraud is 8216 but within them, only 8169 are unique customers. 47 customers are recurring.</a:t>
            </a:r>
          </a:p>
          <a:p>
            <a:pPr algn="l">
              <a:buFont typeface="Arial" panose="020B0604020202020204" pitchFamily="34" charset="0"/>
              <a:buChar char="•"/>
            </a:pPr>
            <a:r>
              <a:rPr lang="en-US" sz="1400" b="0" i="0" dirty="0">
                <a:solidFill>
                  <a:srgbClr val="000000"/>
                </a:solidFill>
                <a:effectLst/>
                <a:latin typeface="Helvetica Neue"/>
              </a:rPr>
              <a:t> Merchant is only in Payment transaction type.</a:t>
            </a:r>
          </a:p>
        </p:txBody>
      </p:sp>
      <p:sp>
        <p:nvSpPr>
          <p:cNvPr id="27" name="Arrow: Down 26">
            <a:extLst>
              <a:ext uri="{FF2B5EF4-FFF2-40B4-BE49-F238E27FC236}">
                <a16:creationId xmlns:a16="http://schemas.microsoft.com/office/drawing/2014/main" id="{82EB1C3B-7C07-B441-8087-69BF1938EFD6}"/>
              </a:ext>
            </a:extLst>
          </p:cNvPr>
          <p:cNvSpPr/>
          <p:nvPr/>
        </p:nvSpPr>
        <p:spPr>
          <a:xfrm flipV="1">
            <a:off x="3929321" y="4294170"/>
            <a:ext cx="277368" cy="386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4DDF901-0308-DE6F-86AA-21893044B21C}"/>
              </a:ext>
            </a:extLst>
          </p:cNvPr>
          <p:cNvSpPr/>
          <p:nvPr/>
        </p:nvSpPr>
        <p:spPr>
          <a:xfrm flipV="1">
            <a:off x="9625770" y="3318416"/>
            <a:ext cx="277368" cy="386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609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433173" y="43090"/>
            <a:ext cx="6660776" cy="724247"/>
          </a:xfrm>
        </p:spPr>
        <p:txBody>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EXPLORATORY DATA  ANALYSIS  &amp; </a:t>
            </a:r>
            <a:r>
              <a:rPr kumimoji="0" lang="en-US" altLang="ko-KR" sz="2600" b="0" i="0" u="none" strike="noStrike" kern="1200" cap="none" spc="0" normalizeH="0" baseline="0" noProof="0" dirty="0">
                <a:ln>
                  <a:noFill/>
                </a:ln>
                <a:solidFill>
                  <a:srgbClr val="FFCA08"/>
                </a:solidFill>
                <a:effectLst/>
                <a:uLnTx/>
                <a:uFillTx/>
                <a:latin typeface="Arial"/>
                <a:cs typeface="Arial" pitchFamily="34" charset="0"/>
              </a:rPr>
              <a:t>DATA PREPARATION (Cont’d)</a:t>
            </a:r>
            <a:endParaRPr kumimoji="0" lang="ko-KR" altLang="en-US" sz="26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5531224" y="726552"/>
            <a:ext cx="6571690" cy="51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AB3642-2A0F-B46F-6EA5-4336C106E252}"/>
              </a:ext>
            </a:extLst>
          </p:cNvPr>
          <p:cNvSpPr txBox="1"/>
          <p:nvPr/>
        </p:nvSpPr>
        <p:spPr>
          <a:xfrm>
            <a:off x="169786" y="584775"/>
            <a:ext cx="5254422" cy="307777"/>
          </a:xfrm>
          <a:prstGeom prst="rect">
            <a:avLst/>
          </a:prstGeom>
          <a:noFill/>
          <a:ln w="41275" cap="sq">
            <a:solidFill>
              <a:schemeClr val="accent1"/>
            </a:solidFill>
          </a:ln>
        </p:spPr>
        <p:txBody>
          <a:bodyPr wrap="square" rtlCol="0" anchor="ctr">
            <a:spAutoFit/>
          </a:bodyPr>
          <a:lstStyle/>
          <a:p>
            <a:r>
              <a:rPr lang="en-US" sz="1400" b="1" dirty="0">
                <a:solidFill>
                  <a:srgbClr val="000000"/>
                </a:solidFill>
                <a:latin typeface="Helvetica Neue"/>
              </a:rPr>
              <a:t>14. Checking On Step Data.</a:t>
            </a:r>
            <a:endParaRPr lang="en-US" sz="1400" b="1" i="0" dirty="0">
              <a:solidFill>
                <a:srgbClr val="000000"/>
              </a:solidFill>
              <a:effectLst/>
              <a:latin typeface="Helvetica Neue"/>
            </a:endParaRPr>
          </a:p>
        </p:txBody>
      </p:sp>
      <p:sp>
        <p:nvSpPr>
          <p:cNvPr id="12" name="TextBox 11">
            <a:extLst>
              <a:ext uri="{FF2B5EF4-FFF2-40B4-BE49-F238E27FC236}">
                <a16:creationId xmlns:a16="http://schemas.microsoft.com/office/drawing/2014/main" id="{BDCEAD4B-D8BE-3C63-BF26-C623B844AEC9}"/>
              </a:ext>
            </a:extLst>
          </p:cNvPr>
          <p:cNvSpPr txBox="1"/>
          <p:nvPr/>
        </p:nvSpPr>
        <p:spPr>
          <a:xfrm>
            <a:off x="134883" y="4875221"/>
            <a:ext cx="6363251" cy="1169551"/>
          </a:xfrm>
          <a:prstGeom prst="rect">
            <a:avLst/>
          </a:prstGeom>
          <a:noFill/>
        </p:spPr>
        <p:txBody>
          <a:bodyPr wrap="square" rtlCol="0">
            <a:spAutoFit/>
          </a:bodyPr>
          <a:lstStyle/>
          <a:p>
            <a:r>
              <a:rPr lang="en-US" sz="1400" b="1" dirty="0"/>
              <a:t>Inference:</a:t>
            </a:r>
          </a:p>
          <a:p>
            <a:pPr algn="l">
              <a:buFont typeface="Arial" panose="020B0604020202020204" pitchFamily="34" charset="0"/>
              <a:buChar char="•"/>
            </a:pPr>
            <a:r>
              <a:rPr lang="en-US" sz="1400" b="0" i="0" dirty="0">
                <a:solidFill>
                  <a:srgbClr val="000000"/>
                </a:solidFill>
                <a:effectLst/>
                <a:latin typeface="Helvetica Neue"/>
              </a:rPr>
              <a:t> The distribution plot of the day is random that is fraud can happen at any time. Although there is a gap of 1 day after every fraud transaction either after 1day or 2day.</a:t>
            </a:r>
          </a:p>
          <a:p>
            <a:pPr algn="l">
              <a:buFont typeface="Arial" panose="020B0604020202020204" pitchFamily="34" charset="0"/>
              <a:buChar char="•"/>
            </a:pPr>
            <a:r>
              <a:rPr lang="en-US" sz="1400" b="0" i="0" dirty="0">
                <a:solidFill>
                  <a:srgbClr val="000000"/>
                </a:solidFill>
                <a:effectLst/>
                <a:latin typeface="Helvetica Neue"/>
              </a:rPr>
              <a:t> In mid of the month there is max fraud.</a:t>
            </a:r>
          </a:p>
        </p:txBody>
      </p:sp>
      <p:sp>
        <p:nvSpPr>
          <p:cNvPr id="20" name="TextBox 19">
            <a:extLst>
              <a:ext uri="{FF2B5EF4-FFF2-40B4-BE49-F238E27FC236}">
                <a16:creationId xmlns:a16="http://schemas.microsoft.com/office/drawing/2014/main" id="{C27FB004-D86E-0761-68FA-D8A35CC86465}"/>
              </a:ext>
            </a:extLst>
          </p:cNvPr>
          <p:cNvSpPr txBox="1"/>
          <p:nvPr/>
        </p:nvSpPr>
        <p:spPr>
          <a:xfrm>
            <a:off x="6207481" y="823525"/>
            <a:ext cx="5254422" cy="307777"/>
          </a:xfrm>
          <a:prstGeom prst="rect">
            <a:avLst/>
          </a:prstGeom>
          <a:noFill/>
          <a:ln w="41275" cap="sq">
            <a:solidFill>
              <a:schemeClr val="accent1"/>
            </a:solidFill>
          </a:ln>
        </p:spPr>
        <p:txBody>
          <a:bodyPr wrap="square" rtlCol="0" anchor="ctr">
            <a:spAutoFit/>
          </a:bodyPr>
          <a:lstStyle/>
          <a:p>
            <a:r>
              <a:rPr lang="en-US" sz="1400" b="1" dirty="0">
                <a:solidFill>
                  <a:srgbClr val="000000"/>
                </a:solidFill>
                <a:latin typeface="Helvetica Neue"/>
              </a:rPr>
              <a:t>15</a:t>
            </a:r>
            <a:r>
              <a:rPr lang="en-US" sz="1400" b="1" i="0" dirty="0">
                <a:solidFill>
                  <a:srgbClr val="000000"/>
                </a:solidFill>
                <a:effectLst/>
                <a:latin typeface="Helvetica Neue"/>
              </a:rPr>
              <a:t>. Checking on Amount value with Fraud</a:t>
            </a:r>
          </a:p>
        </p:txBody>
      </p:sp>
      <p:sp>
        <p:nvSpPr>
          <p:cNvPr id="24" name="TextBox 23">
            <a:extLst>
              <a:ext uri="{FF2B5EF4-FFF2-40B4-BE49-F238E27FC236}">
                <a16:creationId xmlns:a16="http://schemas.microsoft.com/office/drawing/2014/main" id="{8588BE7B-9082-12CD-43BE-2015AED0A7A3}"/>
              </a:ext>
            </a:extLst>
          </p:cNvPr>
          <p:cNvSpPr txBox="1"/>
          <p:nvPr/>
        </p:nvSpPr>
        <p:spPr>
          <a:xfrm>
            <a:off x="5531224" y="5585368"/>
            <a:ext cx="6363251" cy="738664"/>
          </a:xfrm>
          <a:prstGeom prst="rect">
            <a:avLst/>
          </a:prstGeom>
          <a:noFill/>
        </p:spPr>
        <p:txBody>
          <a:bodyPr wrap="square" rtlCol="0">
            <a:spAutoFit/>
          </a:bodyPr>
          <a:lstStyle/>
          <a:p>
            <a:r>
              <a:rPr lang="en-US" sz="1400" b="1" dirty="0"/>
              <a:t>Inference:</a:t>
            </a:r>
          </a:p>
          <a:p>
            <a:pPr algn="l">
              <a:buFont typeface="Arial" panose="020B0604020202020204" pitchFamily="34" charset="0"/>
              <a:buChar char="•"/>
            </a:pPr>
            <a:r>
              <a:rPr lang="en-US" sz="1400" b="0" i="0" dirty="0">
                <a:solidFill>
                  <a:srgbClr val="000000"/>
                </a:solidFill>
                <a:effectLst/>
                <a:latin typeface="Helvetica Neue"/>
              </a:rPr>
              <a:t> We can see that the median values of being fraud are high than the median values of not fraud.</a:t>
            </a:r>
          </a:p>
        </p:txBody>
      </p:sp>
      <p:pic>
        <p:nvPicPr>
          <p:cNvPr id="4098" name="Picture 2">
            <a:extLst>
              <a:ext uri="{FF2B5EF4-FFF2-40B4-BE49-F238E27FC236}">
                <a16:creationId xmlns:a16="http://schemas.microsoft.com/office/drawing/2014/main" id="{0AB6600A-E3DF-078C-6226-D070462B7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30" y="974181"/>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9E5F879-35D3-66F6-3004-B850871AA5BA}"/>
              </a:ext>
            </a:extLst>
          </p:cNvPr>
          <p:cNvPicPr>
            <a:picLocks noChangeAspect="1"/>
          </p:cNvPicPr>
          <p:nvPr/>
        </p:nvPicPr>
        <p:blipFill>
          <a:blip r:embed="rId3"/>
          <a:stretch>
            <a:fillRect/>
          </a:stretch>
        </p:blipFill>
        <p:spPr>
          <a:xfrm>
            <a:off x="4017323" y="903300"/>
            <a:ext cx="1676545" cy="3856054"/>
          </a:xfrm>
          <a:prstGeom prst="rect">
            <a:avLst/>
          </a:prstGeom>
        </p:spPr>
      </p:pic>
      <p:pic>
        <p:nvPicPr>
          <p:cNvPr id="4100" name="Picture 4">
            <a:extLst>
              <a:ext uri="{FF2B5EF4-FFF2-40B4-BE49-F238E27FC236}">
                <a16:creationId xmlns:a16="http://schemas.microsoft.com/office/drawing/2014/main" id="{3B6AF712-D23B-2158-40AA-38403B03F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066" y="1131302"/>
            <a:ext cx="6490990" cy="4169537"/>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E4EB5FB5-C0E4-7E9B-C5D5-81E253BE94A0}"/>
              </a:ext>
            </a:extLst>
          </p:cNvPr>
          <p:cNvSpPr/>
          <p:nvPr/>
        </p:nvSpPr>
        <p:spPr>
          <a:xfrm flipV="1">
            <a:off x="9261909" y="5357230"/>
            <a:ext cx="252185" cy="387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48A4231-1128-7AB5-52C4-7BC7189B6B6F}"/>
              </a:ext>
            </a:extLst>
          </p:cNvPr>
          <p:cNvSpPr/>
          <p:nvPr/>
        </p:nvSpPr>
        <p:spPr>
          <a:xfrm flipV="1">
            <a:off x="2448197" y="4681347"/>
            <a:ext cx="252185" cy="387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469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433173" y="43090"/>
            <a:ext cx="6660776" cy="724247"/>
          </a:xfrm>
        </p:spPr>
        <p:txBody>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FEATURE ANALYSIS  &amp; </a:t>
            </a:r>
            <a:r>
              <a:rPr kumimoji="0" lang="en-US" altLang="ko-KR" sz="2600" b="0" i="0" u="none" strike="noStrike" kern="1200" cap="none" spc="0" normalizeH="0" baseline="0" noProof="0" dirty="0">
                <a:ln>
                  <a:noFill/>
                </a:ln>
                <a:solidFill>
                  <a:srgbClr val="FFCA08"/>
                </a:solidFill>
                <a:effectLst/>
                <a:uLnTx/>
                <a:uFillTx/>
                <a:latin typeface="Arial"/>
                <a:cs typeface="Arial" pitchFamily="34" charset="0"/>
              </a:rPr>
              <a:t>DATA PREPARATION (Cont’d)</a:t>
            </a:r>
            <a:endParaRPr kumimoji="0" lang="ko-KR" altLang="en-US" sz="26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5531224" y="726552"/>
            <a:ext cx="6571690" cy="51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AB3642-2A0F-B46F-6EA5-4336C106E252}"/>
              </a:ext>
            </a:extLst>
          </p:cNvPr>
          <p:cNvSpPr txBox="1"/>
          <p:nvPr/>
        </p:nvSpPr>
        <p:spPr>
          <a:xfrm>
            <a:off x="169786" y="584775"/>
            <a:ext cx="5254422" cy="307777"/>
          </a:xfrm>
          <a:prstGeom prst="rect">
            <a:avLst/>
          </a:prstGeom>
          <a:noFill/>
          <a:ln w="41275" cap="sq">
            <a:solidFill>
              <a:schemeClr val="accent1"/>
            </a:solidFill>
          </a:ln>
        </p:spPr>
        <p:txBody>
          <a:bodyPr wrap="square" rtlCol="0" anchor="ctr">
            <a:spAutoFit/>
          </a:bodyPr>
          <a:lstStyle/>
          <a:p>
            <a:r>
              <a:rPr lang="en-US" sz="1400" b="1" dirty="0">
                <a:solidFill>
                  <a:srgbClr val="000000"/>
                </a:solidFill>
                <a:latin typeface="Helvetica Neue"/>
              </a:rPr>
              <a:t>16. </a:t>
            </a:r>
            <a:r>
              <a:rPr lang="en-US" sz="1400" b="1" i="1" dirty="0">
                <a:solidFill>
                  <a:srgbClr val="000000"/>
                </a:solidFill>
                <a:effectLst/>
                <a:latin typeface="Helvetica Neue"/>
              </a:rPr>
              <a:t>We will check </a:t>
            </a:r>
            <a:r>
              <a:rPr lang="en-US" sz="1400" b="1" i="1" dirty="0" err="1">
                <a:solidFill>
                  <a:srgbClr val="000000"/>
                </a:solidFill>
                <a:effectLst/>
                <a:latin typeface="Helvetica Neue"/>
              </a:rPr>
              <a:t>isFlaggedFraud</a:t>
            </a:r>
            <a:r>
              <a:rPr lang="en-US" sz="1400" b="1" i="1" dirty="0">
                <a:solidFill>
                  <a:srgbClr val="000000"/>
                </a:solidFill>
                <a:effectLst/>
                <a:latin typeface="Helvetica Neue"/>
              </a:rPr>
              <a:t> is irrelevant or not?</a:t>
            </a:r>
          </a:p>
        </p:txBody>
      </p:sp>
      <p:sp>
        <p:nvSpPr>
          <p:cNvPr id="24" name="TextBox 23">
            <a:extLst>
              <a:ext uri="{FF2B5EF4-FFF2-40B4-BE49-F238E27FC236}">
                <a16:creationId xmlns:a16="http://schemas.microsoft.com/office/drawing/2014/main" id="{8588BE7B-9082-12CD-43BE-2015AED0A7A3}"/>
              </a:ext>
            </a:extLst>
          </p:cNvPr>
          <p:cNvSpPr txBox="1"/>
          <p:nvPr/>
        </p:nvSpPr>
        <p:spPr>
          <a:xfrm>
            <a:off x="92430" y="892552"/>
            <a:ext cx="11832870" cy="1384995"/>
          </a:xfrm>
          <a:prstGeom prst="rect">
            <a:avLst/>
          </a:prstGeom>
          <a:noFill/>
        </p:spPr>
        <p:txBody>
          <a:bodyPr wrap="square" rtlCol="0">
            <a:spAutoFit/>
          </a:bodyPr>
          <a:lstStyle/>
          <a:p>
            <a:pPr marL="285750" indent="-285750">
              <a:buFont typeface="Arial" panose="020B0604020202020204" pitchFamily="34" charset="0"/>
              <a:buChar char="•"/>
            </a:pPr>
            <a:r>
              <a:rPr lang="en-US" sz="1400" i="0" dirty="0" err="1">
                <a:solidFill>
                  <a:srgbClr val="000000"/>
                </a:solidFill>
                <a:effectLst/>
                <a:latin typeface="Helvetica Neue"/>
              </a:rPr>
              <a:t>isFlaggedFraud</a:t>
            </a:r>
            <a:r>
              <a:rPr lang="en-US" sz="1400" i="0" dirty="0">
                <a:solidFill>
                  <a:srgbClr val="000000"/>
                </a:solidFill>
                <a:effectLst/>
                <a:latin typeface="Helvetica Neue"/>
              </a:rPr>
              <a:t>-The business model aims to control massive transfers from one account to another and flags illegal attempts. An illegal attempt in this dataset is an attempt to transfer more than 200.000 in a single transaction.</a:t>
            </a:r>
          </a:p>
          <a:p>
            <a:pPr marL="285750" indent="-285750">
              <a:buFont typeface="Arial" panose="020B0604020202020204" pitchFamily="34" charset="0"/>
              <a:buChar char="•"/>
            </a:pPr>
            <a:endParaRPr lang="en-US" sz="1400" i="0" dirty="0">
              <a:solidFill>
                <a:srgbClr val="000000"/>
              </a:solidFill>
              <a:effectLst/>
              <a:latin typeface="Helvetica Neue"/>
            </a:endParaRPr>
          </a:p>
          <a:p>
            <a:pPr marL="285750" indent="-285750">
              <a:buFont typeface="Arial" panose="020B0604020202020204" pitchFamily="34" charset="0"/>
              <a:buChar char="•"/>
            </a:pPr>
            <a:r>
              <a:rPr lang="en-US" sz="1400" i="0" dirty="0">
                <a:solidFill>
                  <a:srgbClr val="000000"/>
                </a:solidFill>
                <a:effectLst/>
                <a:latin typeface="Helvetica Neue"/>
              </a:rPr>
              <a:t>it is seen that origin of </a:t>
            </a:r>
            <a:r>
              <a:rPr lang="en-US" sz="1400" i="0" dirty="0" err="1">
                <a:solidFill>
                  <a:srgbClr val="000000"/>
                </a:solidFill>
                <a:effectLst/>
                <a:latin typeface="Helvetica Neue"/>
              </a:rPr>
              <a:t>isFlaggedFraud</a:t>
            </a:r>
            <a:r>
              <a:rPr lang="en-US" sz="1400" i="0" dirty="0">
                <a:solidFill>
                  <a:srgbClr val="000000"/>
                </a:solidFill>
                <a:effectLst/>
                <a:latin typeface="Helvetica Neue"/>
              </a:rPr>
              <a:t> is unclear as per the description provided. There are 16 entries where the </a:t>
            </a:r>
            <a:r>
              <a:rPr lang="en-US" sz="1400" i="0" dirty="0" err="1">
                <a:solidFill>
                  <a:srgbClr val="000000"/>
                </a:solidFill>
                <a:effectLst/>
                <a:latin typeface="Helvetica Neue"/>
              </a:rPr>
              <a:t>isFlaggedFraud</a:t>
            </a:r>
            <a:r>
              <a:rPr lang="en-US" sz="1400" i="0" dirty="0">
                <a:solidFill>
                  <a:srgbClr val="000000"/>
                </a:solidFill>
                <a:effectLst/>
                <a:latin typeface="Helvetica Neue"/>
              </a:rPr>
              <a:t> feature is and is not seem to correlate with any explanatory variable. The data is described as </a:t>
            </a:r>
            <a:r>
              <a:rPr lang="en-US" sz="1400" i="0" dirty="0" err="1">
                <a:solidFill>
                  <a:srgbClr val="000000"/>
                </a:solidFill>
                <a:effectLst/>
                <a:latin typeface="Helvetica Neue"/>
              </a:rPr>
              <a:t>isFlaggedFraud</a:t>
            </a:r>
            <a:r>
              <a:rPr lang="en-US" sz="1400" i="0" dirty="0">
                <a:solidFill>
                  <a:srgbClr val="000000"/>
                </a:solidFill>
                <a:effectLst/>
                <a:latin typeface="Helvetica Neue"/>
              </a:rPr>
              <a:t> being set when an attempt is made to 'TRANSFER' an 'amount' greater than 200,000. </a:t>
            </a:r>
            <a:r>
              <a:rPr lang="en-US" sz="1400" i="0" dirty="0" err="1">
                <a:solidFill>
                  <a:srgbClr val="000000"/>
                </a:solidFill>
                <a:effectLst/>
                <a:latin typeface="Helvetica Neue"/>
              </a:rPr>
              <a:t>isFlaggedFraud</a:t>
            </a:r>
            <a:r>
              <a:rPr lang="en-US" sz="1400" i="0" dirty="0">
                <a:solidFill>
                  <a:srgbClr val="000000"/>
                </a:solidFill>
                <a:effectLst/>
                <a:latin typeface="Helvetica Neue"/>
              </a:rPr>
              <a:t> can remain not set despite this condition being met.</a:t>
            </a:r>
          </a:p>
        </p:txBody>
      </p:sp>
      <p:pic>
        <p:nvPicPr>
          <p:cNvPr id="4" name="Picture 3">
            <a:extLst>
              <a:ext uri="{FF2B5EF4-FFF2-40B4-BE49-F238E27FC236}">
                <a16:creationId xmlns:a16="http://schemas.microsoft.com/office/drawing/2014/main" id="{C4D96636-36BC-9695-8DC9-2D8455E201B2}"/>
              </a:ext>
            </a:extLst>
          </p:cNvPr>
          <p:cNvPicPr>
            <a:picLocks noChangeAspect="1"/>
          </p:cNvPicPr>
          <p:nvPr/>
        </p:nvPicPr>
        <p:blipFill>
          <a:blip r:embed="rId2"/>
          <a:stretch>
            <a:fillRect/>
          </a:stretch>
        </p:blipFill>
        <p:spPr>
          <a:xfrm>
            <a:off x="169786" y="2277547"/>
            <a:ext cx="3680779" cy="1851820"/>
          </a:xfrm>
          <a:prstGeom prst="rect">
            <a:avLst/>
          </a:prstGeom>
        </p:spPr>
      </p:pic>
      <p:pic>
        <p:nvPicPr>
          <p:cNvPr id="6" name="Picture 5">
            <a:extLst>
              <a:ext uri="{FF2B5EF4-FFF2-40B4-BE49-F238E27FC236}">
                <a16:creationId xmlns:a16="http://schemas.microsoft.com/office/drawing/2014/main" id="{B798EFE3-594C-CD59-AF1F-32DAEE434F66}"/>
              </a:ext>
            </a:extLst>
          </p:cNvPr>
          <p:cNvPicPr>
            <a:picLocks noChangeAspect="1"/>
          </p:cNvPicPr>
          <p:nvPr/>
        </p:nvPicPr>
        <p:blipFill>
          <a:blip r:embed="rId3"/>
          <a:stretch>
            <a:fillRect/>
          </a:stretch>
        </p:blipFill>
        <p:spPr>
          <a:xfrm>
            <a:off x="3850565" y="2296598"/>
            <a:ext cx="5921253" cy="906859"/>
          </a:xfrm>
          <a:prstGeom prst="rect">
            <a:avLst/>
          </a:prstGeom>
        </p:spPr>
      </p:pic>
      <p:sp>
        <p:nvSpPr>
          <p:cNvPr id="18" name="TextBox 17">
            <a:extLst>
              <a:ext uri="{FF2B5EF4-FFF2-40B4-BE49-F238E27FC236}">
                <a16:creationId xmlns:a16="http://schemas.microsoft.com/office/drawing/2014/main" id="{EE9E45CD-D20E-06F5-4A0C-2648D46B0BD0}"/>
              </a:ext>
            </a:extLst>
          </p:cNvPr>
          <p:cNvSpPr txBox="1"/>
          <p:nvPr/>
        </p:nvSpPr>
        <p:spPr>
          <a:xfrm>
            <a:off x="3778605" y="3216041"/>
            <a:ext cx="8243609" cy="1384995"/>
          </a:xfrm>
          <a:prstGeom prst="rect">
            <a:avLst/>
          </a:prstGeom>
          <a:noFill/>
        </p:spPr>
        <p:txBody>
          <a:bodyPr wrap="square" rtlCol="0">
            <a:spAutoFit/>
          </a:bodyPr>
          <a:lstStyle/>
          <a:p>
            <a:r>
              <a:rPr lang="en-US" sz="1400" b="1" i="0" dirty="0">
                <a:solidFill>
                  <a:srgbClr val="000000"/>
                </a:solidFill>
                <a:effectLst/>
                <a:latin typeface="Helvetica Neue"/>
              </a:rPr>
              <a:t>CHECK 1</a:t>
            </a:r>
          </a:p>
          <a:p>
            <a:r>
              <a:rPr lang="en-US" sz="1400" b="0" i="0" dirty="0">
                <a:effectLst/>
                <a:latin typeface="-apple-system"/>
              </a:rPr>
              <a:t>We will check </a:t>
            </a:r>
            <a:r>
              <a:rPr lang="en-US" sz="1400" b="0" i="0" dirty="0" err="1">
                <a:effectLst/>
                <a:latin typeface="-apple-system"/>
              </a:rPr>
              <a:t>isFlaggedFraud</a:t>
            </a:r>
            <a:r>
              <a:rPr lang="en-US" sz="1400" b="0" i="0" dirty="0">
                <a:effectLst/>
                <a:latin typeface="-apple-system"/>
              </a:rPr>
              <a:t> is determine to </a:t>
            </a:r>
            <a:r>
              <a:rPr lang="en-US" sz="1400" b="0" i="0" dirty="0" err="1">
                <a:effectLst/>
                <a:latin typeface="-apple-system"/>
              </a:rPr>
              <a:t>oldBalanceDest</a:t>
            </a:r>
            <a:r>
              <a:rPr lang="en-US" sz="1400" b="0" i="0" dirty="0">
                <a:effectLst/>
                <a:latin typeface="-apple-system"/>
              </a:rPr>
              <a:t> or </a:t>
            </a:r>
            <a:r>
              <a:rPr lang="en-US" sz="1400" b="0" i="0" dirty="0" err="1">
                <a:effectLst/>
                <a:latin typeface="-apple-system"/>
              </a:rPr>
              <a:t>newBalanceDest</a:t>
            </a:r>
            <a:r>
              <a:rPr lang="en-US" sz="1400" b="0" i="0" dirty="0">
                <a:effectLst/>
                <a:latin typeface="-apple-system"/>
              </a:rPr>
              <a:t>. The old balance is identical to new balance for both sender and receiver where </a:t>
            </a:r>
            <a:r>
              <a:rPr lang="en-US" sz="1400" b="0" i="0" dirty="0" err="1">
                <a:effectLst/>
                <a:latin typeface="-apple-system"/>
              </a:rPr>
              <a:t>isFlaggedFraud</a:t>
            </a:r>
            <a:r>
              <a:rPr lang="en-US" sz="1400" b="0" i="0" dirty="0">
                <a:effectLst/>
                <a:latin typeface="-apple-system"/>
              </a:rPr>
              <a:t> is True. This is because the transaction is halted. </a:t>
            </a:r>
            <a:r>
              <a:rPr lang="en-US" sz="1400" b="0" i="0" dirty="0" err="1">
                <a:effectLst/>
                <a:latin typeface="-apple-system"/>
              </a:rPr>
              <a:t>oldbalanceDest</a:t>
            </a:r>
            <a:r>
              <a:rPr lang="en-US" sz="1400" b="0" i="0" dirty="0">
                <a:effectLst/>
                <a:latin typeface="-apple-system"/>
              </a:rPr>
              <a:t>=0 in every such transaction. Since </a:t>
            </a:r>
            <a:r>
              <a:rPr lang="en-US" sz="1400" b="0" i="0" dirty="0" err="1">
                <a:effectLst/>
                <a:latin typeface="-apple-system"/>
              </a:rPr>
              <a:t>isFlaggedFraud</a:t>
            </a:r>
            <a:r>
              <a:rPr lang="en-US" sz="1400" b="0" i="0" dirty="0">
                <a:effectLst/>
                <a:latin typeface="-apple-system"/>
              </a:rPr>
              <a:t> can remain not set in TRANSFERS where </a:t>
            </a:r>
            <a:r>
              <a:rPr lang="en-US" sz="1400" b="0" i="0" dirty="0" err="1">
                <a:effectLst/>
                <a:latin typeface="-apple-system"/>
              </a:rPr>
              <a:t>oldBalanceDest</a:t>
            </a:r>
            <a:r>
              <a:rPr lang="en-US" sz="1400" b="0" i="0" dirty="0">
                <a:effectLst/>
                <a:latin typeface="-apple-system"/>
              </a:rPr>
              <a:t> and </a:t>
            </a:r>
            <a:r>
              <a:rPr lang="en-US" sz="1400" b="0" i="0" dirty="0" err="1">
                <a:effectLst/>
                <a:latin typeface="-apple-system"/>
              </a:rPr>
              <a:t>newBalanceDest</a:t>
            </a:r>
            <a:r>
              <a:rPr lang="en-US" sz="1400" b="0" i="0" dirty="0">
                <a:effectLst/>
                <a:latin typeface="-apple-system"/>
              </a:rPr>
              <a:t> can both be 0, these conditions do not determine the state of </a:t>
            </a:r>
            <a:r>
              <a:rPr lang="en-US" sz="1400" b="0" i="0" dirty="0" err="1">
                <a:effectLst/>
                <a:latin typeface="-apple-system"/>
              </a:rPr>
              <a:t>isFlaggedFraud</a:t>
            </a:r>
            <a:r>
              <a:rPr lang="en-US" sz="1400" b="0" i="0" dirty="0">
                <a:effectLst/>
                <a:latin typeface="-apple-system"/>
              </a:rPr>
              <a:t>.</a:t>
            </a:r>
            <a:endParaRPr lang="en-US" sz="1400" b="1" i="0" dirty="0">
              <a:solidFill>
                <a:srgbClr val="000000"/>
              </a:solidFill>
              <a:effectLst/>
              <a:latin typeface="Helvetica Neue"/>
            </a:endParaRPr>
          </a:p>
        </p:txBody>
      </p:sp>
      <p:pic>
        <p:nvPicPr>
          <p:cNvPr id="8" name="Picture 7">
            <a:extLst>
              <a:ext uri="{FF2B5EF4-FFF2-40B4-BE49-F238E27FC236}">
                <a16:creationId xmlns:a16="http://schemas.microsoft.com/office/drawing/2014/main" id="{D5AA42D1-0843-8881-0BB7-C16FD7AC3684}"/>
              </a:ext>
            </a:extLst>
          </p:cNvPr>
          <p:cNvPicPr>
            <a:picLocks noChangeAspect="1"/>
          </p:cNvPicPr>
          <p:nvPr/>
        </p:nvPicPr>
        <p:blipFill>
          <a:blip r:embed="rId4"/>
          <a:stretch>
            <a:fillRect/>
          </a:stretch>
        </p:blipFill>
        <p:spPr>
          <a:xfrm>
            <a:off x="3850565" y="4715503"/>
            <a:ext cx="7094835" cy="1104996"/>
          </a:xfrm>
          <a:prstGeom prst="rect">
            <a:avLst/>
          </a:prstGeom>
        </p:spPr>
      </p:pic>
    </p:spTree>
    <p:extLst>
      <p:ext uri="{BB962C8B-B14F-4D97-AF65-F5344CB8AC3E}">
        <p14:creationId xmlns:p14="http://schemas.microsoft.com/office/powerpoint/2010/main" val="2639524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433173" y="43090"/>
            <a:ext cx="6660776" cy="724247"/>
          </a:xfrm>
        </p:spPr>
        <p:txBody>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FEATURE ANALYSIS  &amp; </a:t>
            </a:r>
            <a:r>
              <a:rPr kumimoji="0" lang="en-US" altLang="ko-KR" sz="2600" b="0" i="0" u="none" strike="noStrike" kern="1200" cap="none" spc="0" normalizeH="0" baseline="0" noProof="0" dirty="0">
                <a:ln>
                  <a:noFill/>
                </a:ln>
                <a:solidFill>
                  <a:srgbClr val="FFCA08"/>
                </a:solidFill>
                <a:effectLst/>
                <a:uLnTx/>
                <a:uFillTx/>
                <a:latin typeface="Arial"/>
                <a:cs typeface="Arial" pitchFamily="34" charset="0"/>
              </a:rPr>
              <a:t>DATA PREPARATION (Cont’d)</a:t>
            </a:r>
            <a:endParaRPr kumimoji="0" lang="ko-KR" altLang="en-US" sz="26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5531224" y="726552"/>
            <a:ext cx="6571690" cy="51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AB3642-2A0F-B46F-6EA5-4336C106E252}"/>
              </a:ext>
            </a:extLst>
          </p:cNvPr>
          <p:cNvSpPr txBox="1"/>
          <p:nvPr/>
        </p:nvSpPr>
        <p:spPr>
          <a:xfrm>
            <a:off x="169786" y="584775"/>
            <a:ext cx="5254422" cy="307777"/>
          </a:xfrm>
          <a:prstGeom prst="rect">
            <a:avLst/>
          </a:prstGeom>
          <a:noFill/>
          <a:ln w="41275" cap="sq">
            <a:solidFill>
              <a:schemeClr val="accent1"/>
            </a:solidFill>
          </a:ln>
        </p:spPr>
        <p:txBody>
          <a:bodyPr wrap="square" rtlCol="0" anchor="ctr">
            <a:spAutoFit/>
          </a:bodyPr>
          <a:lstStyle/>
          <a:p>
            <a:r>
              <a:rPr lang="en-US" sz="1400" b="1" dirty="0">
                <a:solidFill>
                  <a:srgbClr val="000000"/>
                </a:solidFill>
                <a:latin typeface="Helvetica Neue"/>
              </a:rPr>
              <a:t>16. </a:t>
            </a:r>
            <a:r>
              <a:rPr lang="en-US" sz="1400" b="1" i="1" dirty="0">
                <a:solidFill>
                  <a:srgbClr val="000000"/>
                </a:solidFill>
                <a:effectLst/>
                <a:latin typeface="Helvetica Neue"/>
              </a:rPr>
              <a:t>We will check </a:t>
            </a:r>
            <a:r>
              <a:rPr lang="en-US" sz="1400" b="1" i="1" dirty="0" err="1">
                <a:solidFill>
                  <a:srgbClr val="000000"/>
                </a:solidFill>
                <a:effectLst/>
                <a:latin typeface="Helvetica Neue"/>
              </a:rPr>
              <a:t>isFlaggedFraud</a:t>
            </a:r>
            <a:r>
              <a:rPr lang="en-US" sz="1400" b="1" i="1" dirty="0">
                <a:solidFill>
                  <a:srgbClr val="000000"/>
                </a:solidFill>
                <a:effectLst/>
                <a:latin typeface="Helvetica Neue"/>
              </a:rPr>
              <a:t> is irrelevant or not?</a:t>
            </a:r>
          </a:p>
        </p:txBody>
      </p:sp>
      <p:sp>
        <p:nvSpPr>
          <p:cNvPr id="18" name="TextBox 17">
            <a:extLst>
              <a:ext uri="{FF2B5EF4-FFF2-40B4-BE49-F238E27FC236}">
                <a16:creationId xmlns:a16="http://schemas.microsoft.com/office/drawing/2014/main" id="{EE9E45CD-D20E-06F5-4A0C-2648D46B0BD0}"/>
              </a:ext>
            </a:extLst>
          </p:cNvPr>
          <p:cNvSpPr txBox="1"/>
          <p:nvPr/>
        </p:nvSpPr>
        <p:spPr>
          <a:xfrm>
            <a:off x="101955" y="892552"/>
            <a:ext cx="11920259" cy="954107"/>
          </a:xfrm>
          <a:prstGeom prst="rect">
            <a:avLst/>
          </a:prstGeom>
          <a:noFill/>
        </p:spPr>
        <p:txBody>
          <a:bodyPr wrap="square" rtlCol="0">
            <a:spAutoFit/>
          </a:bodyPr>
          <a:lstStyle/>
          <a:p>
            <a:r>
              <a:rPr lang="en-US" sz="1400" b="1" i="0" dirty="0">
                <a:solidFill>
                  <a:srgbClr val="000000"/>
                </a:solidFill>
                <a:effectLst/>
                <a:latin typeface="Helvetica Neue"/>
              </a:rPr>
              <a:t>CHECK 2</a:t>
            </a:r>
          </a:p>
          <a:p>
            <a:r>
              <a:rPr lang="en-US" sz="1400" b="0" i="0" dirty="0">
                <a:effectLst/>
                <a:latin typeface="-apple-system"/>
              </a:rPr>
              <a:t>Now, we will check </a:t>
            </a:r>
            <a:r>
              <a:rPr lang="en-US" sz="1400" b="0" i="0" dirty="0" err="1">
                <a:effectLst/>
                <a:latin typeface="-apple-system"/>
              </a:rPr>
              <a:t>isFlaggedFraud</a:t>
            </a:r>
            <a:r>
              <a:rPr lang="en-US" sz="1400" b="0" i="0" dirty="0">
                <a:effectLst/>
                <a:latin typeface="-apple-system"/>
              </a:rPr>
              <a:t> is determine on </a:t>
            </a:r>
            <a:r>
              <a:rPr lang="en-US" sz="1400" b="0" i="0" dirty="0" err="1">
                <a:effectLst/>
                <a:latin typeface="-apple-system"/>
              </a:rPr>
              <a:t>oldBalanceOrig</a:t>
            </a:r>
            <a:r>
              <a:rPr lang="en-US" sz="1400" b="0" i="0" dirty="0">
                <a:effectLst/>
                <a:latin typeface="-apple-system"/>
              </a:rPr>
              <a:t> since the corresponding range of values overlaps with that for TRANSFERs where </a:t>
            </a:r>
            <a:r>
              <a:rPr lang="en-US" sz="1400" b="0" i="0" dirty="0" err="1">
                <a:effectLst/>
                <a:latin typeface="-apple-system"/>
              </a:rPr>
              <a:t>isFlaggedFraud</a:t>
            </a:r>
            <a:r>
              <a:rPr lang="en-US" sz="1400" b="0" i="0" dirty="0">
                <a:effectLst/>
                <a:latin typeface="-apple-system"/>
              </a:rPr>
              <a:t> is not set. We will check as per the condition we have derive above that old balance is identical to new balance for both sender and receiver where </a:t>
            </a:r>
            <a:r>
              <a:rPr lang="en-US" sz="1400" b="0" i="0" dirty="0" err="1">
                <a:effectLst/>
                <a:latin typeface="-apple-system"/>
              </a:rPr>
              <a:t>isFlaggedFraud</a:t>
            </a:r>
            <a:r>
              <a:rPr lang="en-US" sz="1400" b="0" i="0" dirty="0">
                <a:effectLst/>
                <a:latin typeface="-apple-system"/>
              </a:rPr>
              <a:t> is True. And this condition is not clear as per the result we get.</a:t>
            </a:r>
            <a:endParaRPr lang="en-US" sz="1400" b="1" i="0" dirty="0">
              <a:solidFill>
                <a:srgbClr val="000000"/>
              </a:solidFill>
              <a:effectLst/>
              <a:latin typeface="Helvetica Neue"/>
            </a:endParaRPr>
          </a:p>
        </p:txBody>
      </p:sp>
      <p:pic>
        <p:nvPicPr>
          <p:cNvPr id="5" name="Picture 4">
            <a:extLst>
              <a:ext uri="{FF2B5EF4-FFF2-40B4-BE49-F238E27FC236}">
                <a16:creationId xmlns:a16="http://schemas.microsoft.com/office/drawing/2014/main" id="{7B9934A1-679D-F381-7995-FAC8371BE3B2}"/>
              </a:ext>
            </a:extLst>
          </p:cNvPr>
          <p:cNvPicPr>
            <a:picLocks noChangeAspect="1"/>
          </p:cNvPicPr>
          <p:nvPr/>
        </p:nvPicPr>
        <p:blipFill>
          <a:blip r:embed="rId2"/>
          <a:stretch>
            <a:fillRect/>
          </a:stretch>
        </p:blipFill>
        <p:spPr>
          <a:xfrm>
            <a:off x="169786" y="1903976"/>
            <a:ext cx="11852428" cy="1311268"/>
          </a:xfrm>
          <a:prstGeom prst="rect">
            <a:avLst/>
          </a:prstGeom>
        </p:spPr>
      </p:pic>
      <p:sp>
        <p:nvSpPr>
          <p:cNvPr id="12" name="TextBox 11">
            <a:extLst>
              <a:ext uri="{FF2B5EF4-FFF2-40B4-BE49-F238E27FC236}">
                <a16:creationId xmlns:a16="http://schemas.microsoft.com/office/drawing/2014/main" id="{133A8181-5917-E319-AF80-1F31ED4C458B}"/>
              </a:ext>
            </a:extLst>
          </p:cNvPr>
          <p:cNvSpPr txBox="1"/>
          <p:nvPr/>
        </p:nvSpPr>
        <p:spPr>
          <a:xfrm>
            <a:off x="101955" y="3165703"/>
            <a:ext cx="11920259" cy="2031325"/>
          </a:xfrm>
          <a:prstGeom prst="rect">
            <a:avLst/>
          </a:prstGeom>
          <a:noFill/>
        </p:spPr>
        <p:txBody>
          <a:bodyPr wrap="square" rtlCol="0">
            <a:spAutoFit/>
          </a:bodyPr>
          <a:lstStyle/>
          <a:p>
            <a:r>
              <a:rPr lang="en-US" sz="1400" b="1" i="0" dirty="0">
                <a:solidFill>
                  <a:srgbClr val="000000"/>
                </a:solidFill>
                <a:effectLst/>
                <a:latin typeface="Helvetica Neue"/>
              </a:rPr>
              <a:t>Conclusion Of Flagged Fraud Feature</a:t>
            </a:r>
          </a:p>
          <a:p>
            <a:endParaRPr lang="en-US" sz="1400" b="1" dirty="0">
              <a:solidFill>
                <a:srgbClr val="000000"/>
              </a:solidFill>
              <a:latin typeface="Helvetica Neue"/>
            </a:endParaRPr>
          </a:p>
          <a:p>
            <a:r>
              <a:rPr lang="en-US" sz="1400" b="0" i="0" dirty="0">
                <a:effectLst/>
                <a:latin typeface="-apple-system"/>
              </a:rPr>
              <a:t>We know that duplicate customer names don't exist within transactions where </a:t>
            </a:r>
            <a:r>
              <a:rPr lang="en-US" sz="1400" b="0" i="0" dirty="0" err="1">
                <a:effectLst/>
                <a:latin typeface="-apple-system"/>
              </a:rPr>
              <a:t>isFlaggedFraud</a:t>
            </a:r>
            <a:r>
              <a:rPr lang="en-US" sz="1400" b="0" i="0" dirty="0">
                <a:effectLst/>
                <a:latin typeface="-apple-system"/>
              </a:rPr>
              <a:t> is set, but duplicate customer names exist within transactions where </a:t>
            </a:r>
            <a:r>
              <a:rPr lang="en-US" sz="1400" b="0" i="0" dirty="0" err="1">
                <a:effectLst/>
                <a:latin typeface="-apple-system"/>
              </a:rPr>
              <a:t>isFlaggedFraud</a:t>
            </a:r>
            <a:r>
              <a:rPr lang="en-US" sz="1400" b="0" i="0" dirty="0">
                <a:effectLst/>
                <a:latin typeface="-apple-system"/>
              </a:rPr>
              <a:t> is not set. The senders of transactions that have </a:t>
            </a:r>
            <a:r>
              <a:rPr lang="en-US" sz="1400" b="0" i="0" dirty="0" err="1">
                <a:effectLst/>
                <a:latin typeface="-apple-system"/>
              </a:rPr>
              <a:t>isFlaggedFraud</a:t>
            </a:r>
            <a:r>
              <a:rPr lang="en-US" sz="1400" b="0" i="0" dirty="0">
                <a:effectLst/>
                <a:latin typeface="-apple-system"/>
              </a:rPr>
              <a:t> set have transaction only once. And there are very few transactions receiver account where transactions that have </a:t>
            </a:r>
            <a:r>
              <a:rPr lang="en-US" sz="1400" b="0" i="0" dirty="0" err="1">
                <a:effectLst/>
                <a:latin typeface="-apple-system"/>
              </a:rPr>
              <a:t>isFlaggedFraud</a:t>
            </a:r>
            <a:r>
              <a:rPr lang="en-US" sz="1400" b="0" i="0" dirty="0">
                <a:effectLst/>
                <a:latin typeface="-apple-system"/>
              </a:rPr>
              <a:t> set have transacted more than once. </a:t>
            </a:r>
            <a:r>
              <a:rPr lang="en-US" sz="1400" b="0" i="0" dirty="0" err="1">
                <a:effectLst/>
                <a:latin typeface="-apple-system"/>
              </a:rPr>
              <a:t>isFlaggedFraud</a:t>
            </a:r>
            <a:r>
              <a:rPr lang="en-US" sz="1400" b="0" i="0" dirty="0">
                <a:effectLst/>
                <a:latin typeface="-apple-system"/>
              </a:rPr>
              <a:t> does not correlate with step either and is therefore seemingly unrelated to any explanatory variable or feature in the data.</a:t>
            </a:r>
          </a:p>
          <a:p>
            <a:endParaRPr lang="en-US" sz="1400" b="0" i="0" dirty="0">
              <a:effectLst/>
              <a:latin typeface="-apple-system"/>
            </a:endParaRPr>
          </a:p>
          <a:p>
            <a:r>
              <a:rPr lang="en-US" sz="1400" b="0" i="0" dirty="0">
                <a:effectLst/>
                <a:latin typeface="-apple-system"/>
              </a:rPr>
              <a:t>Conclusion: Although </a:t>
            </a:r>
            <a:r>
              <a:rPr lang="en-US" sz="1400" b="0" i="0" dirty="0" err="1">
                <a:effectLst/>
                <a:latin typeface="-apple-system"/>
              </a:rPr>
              <a:t>isFraud</a:t>
            </a:r>
            <a:r>
              <a:rPr lang="en-US" sz="1400" b="0" i="0" dirty="0">
                <a:effectLst/>
                <a:latin typeface="-apple-system"/>
              </a:rPr>
              <a:t> is always set when </a:t>
            </a:r>
            <a:r>
              <a:rPr lang="en-US" sz="1400" b="0" i="0" dirty="0" err="1">
                <a:effectLst/>
                <a:latin typeface="-apple-system"/>
              </a:rPr>
              <a:t>isFlaggedFraud</a:t>
            </a:r>
            <a:r>
              <a:rPr lang="en-US" sz="1400" b="0" i="0" dirty="0">
                <a:effectLst/>
                <a:latin typeface="-apple-system"/>
              </a:rPr>
              <a:t> is set, since </a:t>
            </a:r>
            <a:r>
              <a:rPr lang="en-US" sz="1400" b="0" i="0" dirty="0" err="1">
                <a:effectLst/>
                <a:latin typeface="-apple-system"/>
              </a:rPr>
              <a:t>isFlaggedFraud</a:t>
            </a:r>
            <a:r>
              <a:rPr lang="en-US" sz="1400" b="0" i="0" dirty="0">
                <a:effectLst/>
                <a:latin typeface="-apple-system"/>
              </a:rPr>
              <a:t> is set just 16 times in a seemingly meaningless way, we can treat this feature as insignificant and discard it in the dataset without loosing information.</a:t>
            </a:r>
            <a:endParaRPr lang="en-US" sz="1400" b="1" i="0" dirty="0">
              <a:solidFill>
                <a:srgbClr val="000000"/>
              </a:solidFill>
              <a:effectLst/>
              <a:latin typeface="Helvetica Neue"/>
            </a:endParaRPr>
          </a:p>
        </p:txBody>
      </p:sp>
    </p:spTree>
    <p:extLst>
      <p:ext uri="{BB962C8B-B14F-4D97-AF65-F5344CB8AC3E}">
        <p14:creationId xmlns:p14="http://schemas.microsoft.com/office/powerpoint/2010/main" val="1773963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29167" y="-50607"/>
            <a:ext cx="11133665" cy="724247"/>
          </a:xfrm>
        </p:spPr>
        <p:txBody>
          <a:body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33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Final Inference &amp; Data Preparation Before </a:t>
            </a:r>
            <a:r>
              <a:rPr kumimoji="0" lang="en-US" altLang="ko-KR" sz="3300" b="0" i="0" u="none" strike="noStrike" kern="1200" cap="none" spc="0" normalizeH="0" baseline="0" noProof="0" dirty="0">
                <a:ln>
                  <a:noFill/>
                </a:ln>
                <a:solidFill>
                  <a:srgbClr val="FFCA08"/>
                </a:solidFill>
                <a:effectLst/>
                <a:uLnTx/>
                <a:uFillTx/>
                <a:latin typeface="Arial"/>
                <a:cs typeface="Arial" pitchFamily="34" charset="0"/>
              </a:rPr>
              <a:t>Model Building</a:t>
            </a:r>
            <a:endParaRPr kumimoji="0" lang="ko-KR" altLang="en-US" sz="3300" b="0" i="0" u="none" strike="noStrike" kern="1200" cap="none" spc="0" normalizeH="0" baseline="0" noProof="0" dirty="0">
              <a:ln>
                <a:noFill/>
              </a:ln>
              <a:solidFill>
                <a:srgbClr val="FFCA08"/>
              </a:solidFill>
              <a:effectLst/>
              <a:uLnTx/>
              <a:uFillTx/>
              <a:latin typeface="Arial"/>
              <a:cs typeface="Arial" pitchFamily="34" charset="0"/>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613832" y="533510"/>
            <a:ext cx="1096433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20DA88-7CB6-7008-5BBE-89793B37A6E3}"/>
              </a:ext>
            </a:extLst>
          </p:cNvPr>
          <p:cNvSpPr txBox="1"/>
          <p:nvPr/>
        </p:nvSpPr>
        <p:spPr>
          <a:xfrm>
            <a:off x="863070" y="693986"/>
            <a:ext cx="4588934" cy="2031325"/>
          </a:xfrm>
          <a:prstGeom prst="rect">
            <a:avLst/>
          </a:prstGeom>
          <a:noFill/>
        </p:spPr>
        <p:txBody>
          <a:bodyPr wrap="square" rtlCol="0">
            <a:spAutoFit/>
          </a:bodyPr>
          <a:lstStyle/>
          <a:p>
            <a:r>
              <a:rPr lang="en-US" sz="1400" b="1" dirty="0"/>
              <a:t>Inference:</a:t>
            </a:r>
          </a:p>
          <a:p>
            <a:pPr marL="285750" indent="-285750">
              <a:buFont typeface="Arial" panose="020B0604020202020204" pitchFamily="34" charset="0"/>
              <a:buChar char="•"/>
            </a:pPr>
            <a:r>
              <a:rPr lang="en-US" sz="1400" dirty="0"/>
              <a:t>Selecting the optimal features in the model is important. To evaluate what the most important variables are for the model to make the prediction.</a:t>
            </a:r>
          </a:p>
          <a:p>
            <a:pPr marL="285750" indent="-285750">
              <a:buFont typeface="Arial" panose="020B0604020202020204" pitchFamily="34" charset="0"/>
              <a:buChar char="•"/>
            </a:pPr>
            <a:r>
              <a:rPr lang="en-US" sz="1400" dirty="0"/>
              <a:t>From the below graph we can see ‘</a:t>
            </a:r>
            <a:r>
              <a:rPr lang="en-US" sz="1400" dirty="0" err="1"/>
              <a:t>typeId</a:t>
            </a:r>
            <a:r>
              <a:rPr lang="en-US" sz="1400" dirty="0"/>
              <a:t>’ feature is the most important and then ‘</a:t>
            </a:r>
            <a:r>
              <a:rPr lang="en-US" sz="1400" dirty="0" err="1"/>
              <a:t>bal_diff_orig</a:t>
            </a:r>
            <a:r>
              <a:rPr lang="en-US" sz="1400" dirty="0"/>
              <a:t>’, ‘</a:t>
            </a:r>
            <a:r>
              <a:rPr lang="en-US" sz="1400" dirty="0" err="1"/>
              <a:t>diff_category</a:t>
            </a:r>
            <a:r>
              <a:rPr lang="en-US" sz="1400" dirty="0"/>
              <a:t>’ and so on.</a:t>
            </a:r>
          </a:p>
          <a:p>
            <a:pPr marL="285750" indent="-285750">
              <a:buFont typeface="Arial" panose="020B0604020202020204" pitchFamily="34" charset="0"/>
              <a:buChar char="•"/>
            </a:pPr>
            <a:r>
              <a:rPr lang="en-US" sz="1400" dirty="0"/>
              <a:t>This helps us to know which feature will help us to predict the best model.</a:t>
            </a:r>
          </a:p>
        </p:txBody>
      </p:sp>
      <p:pic>
        <p:nvPicPr>
          <p:cNvPr id="18" name="Picture 17">
            <a:extLst>
              <a:ext uri="{FF2B5EF4-FFF2-40B4-BE49-F238E27FC236}">
                <a16:creationId xmlns:a16="http://schemas.microsoft.com/office/drawing/2014/main" id="{812163B3-81C9-9B92-7E9D-473CDAAE87C4}"/>
              </a:ext>
            </a:extLst>
          </p:cNvPr>
          <p:cNvPicPr>
            <a:picLocks noChangeAspect="1"/>
          </p:cNvPicPr>
          <p:nvPr/>
        </p:nvPicPr>
        <p:blipFill>
          <a:blip r:embed="rId2"/>
          <a:stretch>
            <a:fillRect/>
          </a:stretch>
        </p:blipFill>
        <p:spPr>
          <a:xfrm>
            <a:off x="6403975" y="579229"/>
            <a:ext cx="5578323" cy="2602547"/>
          </a:xfrm>
          <a:prstGeom prst="rect">
            <a:avLst/>
          </a:prstGeom>
        </p:spPr>
      </p:pic>
      <p:sp>
        <p:nvSpPr>
          <p:cNvPr id="26" name="TextBox 25">
            <a:extLst>
              <a:ext uri="{FF2B5EF4-FFF2-40B4-BE49-F238E27FC236}">
                <a16:creationId xmlns:a16="http://schemas.microsoft.com/office/drawing/2014/main" id="{19E0B08A-CA28-B95C-223B-623C7DF8C9EA}"/>
              </a:ext>
            </a:extLst>
          </p:cNvPr>
          <p:cNvSpPr txBox="1"/>
          <p:nvPr/>
        </p:nvSpPr>
        <p:spPr>
          <a:xfrm>
            <a:off x="6530974" y="3429000"/>
            <a:ext cx="5451323" cy="2677656"/>
          </a:xfrm>
          <a:prstGeom prst="rect">
            <a:avLst/>
          </a:prstGeom>
          <a:noFill/>
        </p:spPr>
        <p:txBody>
          <a:bodyPr wrap="square" rtlCol="0">
            <a:spAutoFit/>
          </a:bodyPr>
          <a:lstStyle/>
          <a:p>
            <a:r>
              <a:rPr lang="en-US" sz="1400" b="1" dirty="0"/>
              <a:t>Inference: Pandas Post Profiling Report </a:t>
            </a:r>
          </a:p>
          <a:p>
            <a:r>
              <a:rPr lang="en-US" sz="1400" b="1" dirty="0"/>
              <a:t>Profiling Report (Open file name: </a:t>
            </a:r>
            <a:r>
              <a:rPr lang="en-US" sz="1400" b="1" dirty="0" err="1"/>
              <a:t>Fraud_transaction</a:t>
            </a:r>
            <a:r>
              <a:rPr lang="en-US" sz="1400" b="1" dirty="0"/>
              <a:t> Post Profiling Report.html)</a:t>
            </a:r>
          </a:p>
          <a:p>
            <a:pPr algn="l">
              <a:buFont typeface="Arial" panose="020B0604020202020204" pitchFamily="34" charset="0"/>
              <a:buChar char="•"/>
            </a:pPr>
            <a:r>
              <a:rPr lang="en-US" sz="1400" b="0" i="0" dirty="0">
                <a:solidFill>
                  <a:srgbClr val="000000"/>
                </a:solidFill>
                <a:effectLst/>
                <a:latin typeface="Helvetica Neue"/>
              </a:rPr>
              <a:t> step is highly correlated with day, </a:t>
            </a:r>
            <a:r>
              <a:rPr lang="en-US" sz="1400" b="0" i="0" dirty="0" err="1">
                <a:solidFill>
                  <a:srgbClr val="000000"/>
                </a:solidFill>
                <a:effectLst/>
                <a:latin typeface="Helvetica Neue"/>
              </a:rPr>
              <a:t>week_day</a:t>
            </a:r>
            <a:r>
              <a:rPr lang="en-US" sz="1400" b="0" i="0" dirty="0">
                <a:solidFill>
                  <a:srgbClr val="000000"/>
                </a:solidFill>
                <a:effectLst/>
                <a:latin typeface="Helvetica Neue"/>
              </a:rPr>
              <a:t>, </a:t>
            </a:r>
            <a:r>
              <a:rPr lang="en-US" sz="1400" b="0" i="0" dirty="0" err="1">
                <a:solidFill>
                  <a:srgbClr val="000000"/>
                </a:solidFill>
                <a:effectLst/>
                <a:latin typeface="Helvetica Neue"/>
              </a:rPr>
              <a:t>sin_weekday</a:t>
            </a:r>
            <a:endParaRPr lang="en-US" sz="1400" b="0" i="0" dirty="0">
              <a:solidFill>
                <a:srgbClr val="000000"/>
              </a:solidFill>
              <a:effectLst/>
              <a:latin typeface="Helvetica Neue"/>
            </a:endParaRPr>
          </a:p>
          <a:p>
            <a:pPr algn="l">
              <a:buFont typeface="Arial" panose="020B0604020202020204" pitchFamily="34" charset="0"/>
              <a:buChar char="•"/>
            </a:pPr>
            <a:r>
              <a:rPr lang="en-US" sz="1400" b="0" i="0" dirty="0">
                <a:solidFill>
                  <a:srgbClr val="000000"/>
                </a:solidFill>
                <a:effectLst/>
                <a:latin typeface="Helvetica Neue"/>
              </a:rPr>
              <a:t>amount is highly correlated with </a:t>
            </a:r>
            <a:r>
              <a:rPr lang="en-US" sz="1400" b="0" i="0" dirty="0" err="1">
                <a:solidFill>
                  <a:srgbClr val="000000"/>
                </a:solidFill>
                <a:effectLst/>
                <a:latin typeface="Helvetica Neue"/>
              </a:rPr>
              <a:t>oldbaldest</a:t>
            </a:r>
            <a:r>
              <a:rPr lang="en-US" sz="1400" b="0" i="0" dirty="0">
                <a:solidFill>
                  <a:srgbClr val="000000"/>
                </a:solidFill>
                <a:effectLst/>
                <a:latin typeface="Helvetica Neue"/>
              </a:rPr>
              <a:t>, </a:t>
            </a:r>
            <a:r>
              <a:rPr lang="en-US" sz="1400" b="0" i="0" dirty="0" err="1">
                <a:solidFill>
                  <a:srgbClr val="000000"/>
                </a:solidFill>
                <a:effectLst/>
                <a:latin typeface="Helvetica Neue"/>
              </a:rPr>
              <a:t>bal_diff_orig</a:t>
            </a:r>
            <a:r>
              <a:rPr lang="en-US" sz="1400" b="0" i="0" dirty="0">
                <a:solidFill>
                  <a:srgbClr val="000000"/>
                </a:solidFill>
                <a:effectLst/>
                <a:latin typeface="Helvetica Neue"/>
              </a:rPr>
              <a:t>, </a:t>
            </a:r>
            <a:r>
              <a:rPr lang="en-US" sz="1400" b="0" i="0" dirty="0" err="1">
                <a:solidFill>
                  <a:srgbClr val="000000"/>
                </a:solidFill>
                <a:effectLst/>
                <a:latin typeface="Helvetica Neue"/>
              </a:rPr>
              <a:t>newbalancediff</a:t>
            </a:r>
            <a:r>
              <a:rPr lang="en-US" sz="1400" b="0" i="0" dirty="0">
                <a:solidFill>
                  <a:srgbClr val="000000"/>
                </a:solidFill>
                <a:effectLst/>
                <a:latin typeface="Helvetica Neue"/>
              </a:rPr>
              <a:t>.</a:t>
            </a:r>
          </a:p>
          <a:p>
            <a:pPr algn="l">
              <a:buFont typeface="Arial" panose="020B0604020202020204" pitchFamily="34" charset="0"/>
              <a:buChar char="•"/>
            </a:pPr>
            <a:r>
              <a:rPr lang="en-US" sz="1400" b="0" i="0" dirty="0" err="1">
                <a:solidFill>
                  <a:srgbClr val="000000"/>
                </a:solidFill>
                <a:effectLst/>
                <a:latin typeface="Helvetica Neue"/>
              </a:rPr>
              <a:t>oldbalanceOrg</a:t>
            </a:r>
            <a:r>
              <a:rPr lang="en-US" sz="1400" b="0" i="0" dirty="0">
                <a:solidFill>
                  <a:srgbClr val="000000"/>
                </a:solidFill>
                <a:effectLst/>
                <a:latin typeface="Helvetica Neue"/>
              </a:rPr>
              <a:t> is highly correlated with </a:t>
            </a:r>
            <a:r>
              <a:rPr lang="en-US" sz="1400" b="0" i="0" dirty="0" err="1">
                <a:solidFill>
                  <a:srgbClr val="000000"/>
                </a:solidFill>
                <a:effectLst/>
                <a:latin typeface="Helvetica Neue"/>
              </a:rPr>
              <a:t>newbalanceOrig</a:t>
            </a:r>
            <a:r>
              <a:rPr lang="en-US" sz="1400" b="0" i="0" dirty="0">
                <a:solidFill>
                  <a:srgbClr val="000000"/>
                </a:solidFill>
                <a:effectLst/>
                <a:latin typeface="Helvetica Neue"/>
              </a:rPr>
              <a:t>, </a:t>
            </a:r>
            <a:r>
              <a:rPr lang="en-US" sz="1400" b="0" i="0" dirty="0" err="1">
                <a:solidFill>
                  <a:srgbClr val="000000"/>
                </a:solidFill>
                <a:effectLst/>
                <a:latin typeface="Helvetica Neue"/>
              </a:rPr>
              <a:t>bal_diff_orig</a:t>
            </a:r>
            <a:r>
              <a:rPr lang="en-US" sz="1400" b="0" i="0" dirty="0">
                <a:solidFill>
                  <a:srgbClr val="000000"/>
                </a:solidFill>
                <a:effectLst/>
                <a:latin typeface="Helvetica Neue"/>
              </a:rPr>
              <a:t>.</a:t>
            </a:r>
          </a:p>
          <a:p>
            <a:pPr algn="l">
              <a:buFont typeface="Arial" panose="020B0604020202020204" pitchFamily="34" charset="0"/>
              <a:buChar char="•"/>
            </a:pPr>
            <a:r>
              <a:rPr lang="en-US" sz="1400" b="0" i="0" dirty="0" err="1">
                <a:solidFill>
                  <a:srgbClr val="000000"/>
                </a:solidFill>
                <a:effectLst/>
                <a:latin typeface="Helvetica Neue"/>
              </a:rPr>
              <a:t>oldbalanceOrg</a:t>
            </a:r>
            <a:r>
              <a:rPr lang="en-US" sz="1400" b="0" i="0" dirty="0">
                <a:solidFill>
                  <a:srgbClr val="000000"/>
                </a:solidFill>
                <a:effectLst/>
                <a:latin typeface="Helvetica Neue"/>
              </a:rPr>
              <a:t>, </a:t>
            </a:r>
            <a:r>
              <a:rPr lang="en-US" sz="1400" b="0" i="0" dirty="0" err="1">
                <a:solidFill>
                  <a:srgbClr val="000000"/>
                </a:solidFill>
                <a:effectLst/>
                <a:latin typeface="Helvetica Neue"/>
              </a:rPr>
              <a:t>newbalanceOrig</a:t>
            </a:r>
            <a:r>
              <a:rPr lang="en-US" sz="1400" b="0" i="0" dirty="0">
                <a:solidFill>
                  <a:srgbClr val="000000"/>
                </a:solidFill>
                <a:effectLst/>
                <a:latin typeface="Helvetica Neue"/>
              </a:rPr>
              <a:t>, </a:t>
            </a:r>
            <a:r>
              <a:rPr lang="en-US" sz="1400" b="0" i="0" dirty="0" err="1">
                <a:solidFill>
                  <a:srgbClr val="000000"/>
                </a:solidFill>
                <a:effectLst/>
                <a:latin typeface="Helvetica Neue"/>
              </a:rPr>
              <a:t>bal_diff_orig</a:t>
            </a:r>
            <a:r>
              <a:rPr lang="en-US" sz="1400" b="0" i="0" dirty="0">
                <a:solidFill>
                  <a:srgbClr val="000000"/>
                </a:solidFill>
                <a:effectLst/>
                <a:latin typeface="Helvetica Neue"/>
              </a:rPr>
              <a:t>, </a:t>
            </a:r>
            <a:r>
              <a:rPr lang="en-US" sz="1400" b="0" i="0" dirty="0" err="1">
                <a:solidFill>
                  <a:srgbClr val="000000"/>
                </a:solidFill>
                <a:effectLst/>
                <a:latin typeface="Helvetica Neue"/>
              </a:rPr>
              <a:t>bal_diff_dest</a:t>
            </a:r>
            <a:r>
              <a:rPr lang="en-US" sz="1400" b="0" i="0" dirty="0">
                <a:solidFill>
                  <a:srgbClr val="000000"/>
                </a:solidFill>
                <a:effectLst/>
                <a:latin typeface="Helvetica Neue"/>
              </a:rPr>
              <a:t> are highly skewed.</a:t>
            </a:r>
          </a:p>
          <a:p>
            <a:pPr algn="l">
              <a:buFont typeface="Arial" panose="020B0604020202020204" pitchFamily="34" charset="0"/>
              <a:buChar char="•"/>
            </a:pPr>
            <a:r>
              <a:rPr lang="en-US" sz="1400" b="0" i="0" dirty="0" err="1">
                <a:solidFill>
                  <a:srgbClr val="000000"/>
                </a:solidFill>
                <a:effectLst/>
                <a:latin typeface="Helvetica Neue"/>
              </a:rPr>
              <a:t>oldbalanceDest</a:t>
            </a:r>
            <a:r>
              <a:rPr lang="en-US" sz="1400" b="0" i="0" dirty="0">
                <a:solidFill>
                  <a:srgbClr val="000000"/>
                </a:solidFill>
                <a:effectLst/>
                <a:latin typeface="Helvetica Neue"/>
              </a:rPr>
              <a:t> has 2704388 (42.5%) zeros.</a:t>
            </a:r>
          </a:p>
          <a:p>
            <a:pPr algn="l">
              <a:buFont typeface="Arial" panose="020B0604020202020204" pitchFamily="34" charset="0"/>
              <a:buChar char="•"/>
            </a:pPr>
            <a:r>
              <a:rPr lang="en-US" sz="1400" b="0" i="0" dirty="0" err="1">
                <a:solidFill>
                  <a:srgbClr val="000000"/>
                </a:solidFill>
                <a:effectLst/>
                <a:latin typeface="Helvetica Neue"/>
              </a:rPr>
              <a:t>newbalanceOrig</a:t>
            </a:r>
            <a:r>
              <a:rPr lang="en-US" sz="1400" b="0" i="0" dirty="0">
                <a:solidFill>
                  <a:srgbClr val="000000"/>
                </a:solidFill>
                <a:effectLst/>
                <a:latin typeface="Helvetica Neue"/>
              </a:rPr>
              <a:t> has 3609566 (56.7%) zeros.</a:t>
            </a:r>
          </a:p>
        </p:txBody>
      </p:sp>
      <p:sp>
        <p:nvSpPr>
          <p:cNvPr id="27" name="Arrow: Down 26">
            <a:extLst>
              <a:ext uri="{FF2B5EF4-FFF2-40B4-BE49-F238E27FC236}">
                <a16:creationId xmlns:a16="http://schemas.microsoft.com/office/drawing/2014/main" id="{93771CDF-2F82-A72D-8510-8A36BE6814D0}"/>
              </a:ext>
            </a:extLst>
          </p:cNvPr>
          <p:cNvSpPr/>
          <p:nvPr/>
        </p:nvSpPr>
        <p:spPr>
          <a:xfrm rot="10800000" flipV="1">
            <a:off x="724386" y="2206277"/>
            <a:ext cx="277368" cy="386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D65A95F1-55BD-59BB-8E4D-49653B475786}"/>
              </a:ext>
            </a:extLst>
          </p:cNvPr>
          <p:cNvSpPr/>
          <p:nvPr/>
        </p:nvSpPr>
        <p:spPr>
          <a:xfrm flipV="1">
            <a:off x="10263446" y="3269356"/>
            <a:ext cx="277368" cy="386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415D709-0CE5-CE09-1408-1045BE91A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25311"/>
            <a:ext cx="6530974" cy="398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707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50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Final Inference &amp; Data Preparation Before </a:t>
            </a:r>
            <a:r>
              <a:rPr kumimoji="0" lang="en-US" altLang="ko-KR" sz="5000" b="0" i="0" u="none" strike="noStrike" kern="1200" cap="none" spc="0" normalizeH="0" baseline="0" noProof="0" dirty="0">
                <a:ln>
                  <a:noFill/>
                </a:ln>
                <a:solidFill>
                  <a:srgbClr val="FFCA08"/>
                </a:solidFill>
                <a:effectLst/>
                <a:uLnTx/>
                <a:uFillTx/>
                <a:latin typeface="Arial"/>
                <a:cs typeface="Arial" pitchFamily="34" charset="0"/>
              </a:rPr>
              <a:t>Model Building</a:t>
            </a:r>
            <a:endParaRPr kumimoji="0" lang="ko-KR" altLang="en-US" sz="5000" b="0" i="0" u="none" strike="noStrike" kern="1200" cap="none" spc="0" normalizeH="0" baseline="0" noProof="0" dirty="0">
              <a:ln>
                <a:noFill/>
              </a:ln>
              <a:solidFill>
                <a:srgbClr val="FFCA08"/>
              </a:solidFill>
              <a:effectLst/>
              <a:uLnTx/>
              <a:uFillTx/>
              <a:latin typeface="Arial"/>
              <a:cs typeface="Arial" pitchFamily="34" charset="0"/>
            </a:endParaRPr>
          </a:p>
        </p:txBody>
      </p:sp>
      <p:grpSp>
        <p:nvGrpSpPr>
          <p:cNvPr id="51" name="Group 50">
            <a:extLst>
              <a:ext uri="{FF2B5EF4-FFF2-40B4-BE49-F238E27FC236}">
                <a16:creationId xmlns:a16="http://schemas.microsoft.com/office/drawing/2014/main" id="{3F2B6D3A-9E5E-4A7F-88DC-AB29091D278C}"/>
              </a:ext>
            </a:extLst>
          </p:cNvPr>
          <p:cNvGrpSpPr/>
          <p:nvPr/>
        </p:nvGrpSpPr>
        <p:grpSpPr>
          <a:xfrm>
            <a:off x="8639132" y="1226194"/>
            <a:ext cx="2538541" cy="4897619"/>
            <a:chOff x="8639132" y="1226194"/>
            <a:chExt cx="2538541" cy="4897619"/>
          </a:xfrm>
        </p:grpSpPr>
        <p:grpSp>
          <p:nvGrpSpPr>
            <p:cNvPr id="3" name="Group 2">
              <a:extLst>
                <a:ext uri="{FF2B5EF4-FFF2-40B4-BE49-F238E27FC236}">
                  <a16:creationId xmlns:a16="http://schemas.microsoft.com/office/drawing/2014/main" id="{A55D6907-F976-4CF5-A08C-586F2D400C00}"/>
                </a:ext>
              </a:extLst>
            </p:cNvPr>
            <p:cNvGrpSpPr/>
            <p:nvPr/>
          </p:nvGrpSpPr>
          <p:grpSpPr>
            <a:xfrm>
              <a:off x="9361227" y="4899623"/>
              <a:ext cx="1422003" cy="1224190"/>
              <a:chOff x="5580112" y="4160675"/>
              <a:chExt cx="2016224" cy="1735751"/>
            </a:xfrm>
          </p:grpSpPr>
          <p:sp>
            <p:nvSpPr>
              <p:cNvPr id="4" name="Trapezoid 1">
                <a:extLst>
                  <a:ext uri="{FF2B5EF4-FFF2-40B4-BE49-F238E27FC236}">
                    <a16:creationId xmlns:a16="http://schemas.microsoft.com/office/drawing/2014/main" id="{D45CEE28-9A61-45BF-84A9-72770580289D}"/>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Trapezoid 6">
                <a:extLst>
                  <a:ext uri="{FF2B5EF4-FFF2-40B4-BE49-F238E27FC236}">
                    <a16:creationId xmlns:a16="http://schemas.microsoft.com/office/drawing/2014/main" id="{1BA375BC-62D6-4D22-B2FC-CE566E8B8C90}"/>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Oval 5">
                <a:extLst>
                  <a:ext uri="{FF2B5EF4-FFF2-40B4-BE49-F238E27FC236}">
                    <a16:creationId xmlns:a16="http://schemas.microsoft.com/office/drawing/2014/main" id="{CCC575C1-05CD-4A4A-BD9D-59BAF42F0466}"/>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7" name="Oval 1">
              <a:extLst>
                <a:ext uri="{FF2B5EF4-FFF2-40B4-BE49-F238E27FC236}">
                  <a16:creationId xmlns:a16="http://schemas.microsoft.com/office/drawing/2014/main" id="{713E837E-E8FA-4CC2-839A-AC4F296B007B}"/>
                </a:ext>
              </a:extLst>
            </p:cNvPr>
            <p:cNvSpPr/>
            <p:nvPr/>
          </p:nvSpPr>
          <p:spPr>
            <a:xfrm>
              <a:off x="9251061" y="1226194"/>
              <a:ext cx="1532091" cy="1343867"/>
            </a:xfrm>
            <a:custGeom>
              <a:avLst/>
              <a:gdLst/>
              <a:ahLst/>
              <a:cxnLst/>
              <a:rect l="l" t="t" r="r" b="b"/>
              <a:pathLst>
                <a:path w="1629237" h="1429078">
                  <a:moveTo>
                    <a:pt x="788250" y="811267"/>
                  </a:moveTo>
                  <a:cubicBezTo>
                    <a:pt x="777162" y="823036"/>
                    <a:pt x="761883" y="830075"/>
                    <a:pt x="745080" y="830075"/>
                  </a:cubicBezTo>
                  <a:cubicBezTo>
                    <a:pt x="731312" y="830075"/>
                    <a:pt x="718566" y="825349"/>
                    <a:pt x="708901" y="816356"/>
                  </a:cubicBezTo>
                  <a:lnTo>
                    <a:pt x="793313" y="1349315"/>
                  </a:lnTo>
                  <a:lnTo>
                    <a:pt x="826489" y="1349049"/>
                  </a:lnTo>
                  <a:lnTo>
                    <a:pt x="826489" y="1349030"/>
                  </a:lnTo>
                  <a:lnTo>
                    <a:pt x="827682" y="1349040"/>
                  </a:lnTo>
                  <a:lnTo>
                    <a:pt x="828874" y="1349030"/>
                  </a:lnTo>
                  <a:lnTo>
                    <a:pt x="828874" y="1349049"/>
                  </a:lnTo>
                  <a:lnTo>
                    <a:pt x="861656" y="1349312"/>
                  </a:lnTo>
                  <a:lnTo>
                    <a:pt x="945043" y="822831"/>
                  </a:lnTo>
                  <a:cubicBezTo>
                    <a:pt x="936966" y="827649"/>
                    <a:pt x="927625" y="830075"/>
                    <a:pt x="917761" y="830075"/>
                  </a:cubicBezTo>
                  <a:cubicBezTo>
                    <a:pt x="900958" y="830075"/>
                    <a:pt x="885679" y="823036"/>
                    <a:pt x="874591" y="811267"/>
                  </a:cubicBezTo>
                  <a:cubicBezTo>
                    <a:pt x="863502" y="823036"/>
                    <a:pt x="848223" y="830075"/>
                    <a:pt x="831420" y="830075"/>
                  </a:cubicBezTo>
                  <a:cubicBezTo>
                    <a:pt x="814617" y="830075"/>
                    <a:pt x="799338" y="823036"/>
                    <a:pt x="788250" y="811267"/>
                  </a:cubicBezTo>
                  <a:close/>
                  <a:moveTo>
                    <a:pt x="1629237" y="597932"/>
                  </a:moveTo>
                  <a:lnTo>
                    <a:pt x="1629237" y="724090"/>
                  </a:lnTo>
                  <a:lnTo>
                    <a:pt x="1449012" y="698858"/>
                  </a:lnTo>
                  <a:lnTo>
                    <a:pt x="1449012" y="623164"/>
                  </a:lnTo>
                  <a:close/>
                  <a:moveTo>
                    <a:pt x="0" y="597932"/>
                  </a:moveTo>
                  <a:lnTo>
                    <a:pt x="180225" y="623164"/>
                  </a:lnTo>
                  <a:lnTo>
                    <a:pt x="180225" y="698858"/>
                  </a:lnTo>
                  <a:lnTo>
                    <a:pt x="0" y="724090"/>
                  </a:lnTo>
                  <a:close/>
                  <a:moveTo>
                    <a:pt x="826489" y="343855"/>
                  </a:moveTo>
                  <a:cubicBezTo>
                    <a:pt x="582980" y="344141"/>
                    <a:pt x="385675" y="541640"/>
                    <a:pt x="385675" y="785222"/>
                  </a:cubicBezTo>
                  <a:cubicBezTo>
                    <a:pt x="385675" y="950118"/>
                    <a:pt x="503361" y="1112862"/>
                    <a:pt x="596022" y="1187212"/>
                  </a:cubicBezTo>
                  <a:cubicBezTo>
                    <a:pt x="638271" y="1236093"/>
                    <a:pt x="634922" y="1237095"/>
                    <a:pt x="652091" y="1299657"/>
                  </a:cubicBezTo>
                  <a:cubicBezTo>
                    <a:pt x="658931" y="1343524"/>
                    <a:pt x="645074" y="1347909"/>
                    <a:pt x="684382" y="1350189"/>
                  </a:cubicBezTo>
                  <a:lnTo>
                    <a:pt x="713002" y="1349959"/>
                  </a:lnTo>
                  <a:lnTo>
                    <a:pt x="616715" y="742031"/>
                  </a:lnTo>
                  <a:cubicBezTo>
                    <a:pt x="613343" y="720743"/>
                    <a:pt x="627867" y="700753"/>
                    <a:pt x="649155" y="697381"/>
                  </a:cubicBezTo>
                  <a:lnTo>
                    <a:pt x="650512" y="697167"/>
                  </a:lnTo>
                  <a:cubicBezTo>
                    <a:pt x="669859" y="694102"/>
                    <a:pt x="688135" y="705820"/>
                    <a:pt x="693142" y="724182"/>
                  </a:cubicBezTo>
                  <a:cubicBezTo>
                    <a:pt x="703502" y="705062"/>
                    <a:pt x="722973" y="692875"/>
                    <a:pt x="745080" y="692875"/>
                  </a:cubicBezTo>
                  <a:cubicBezTo>
                    <a:pt x="761883" y="692875"/>
                    <a:pt x="777162" y="699916"/>
                    <a:pt x="788250" y="711684"/>
                  </a:cubicBezTo>
                  <a:cubicBezTo>
                    <a:pt x="799338" y="699916"/>
                    <a:pt x="814617" y="692875"/>
                    <a:pt x="831420" y="692875"/>
                  </a:cubicBezTo>
                  <a:cubicBezTo>
                    <a:pt x="848223" y="692875"/>
                    <a:pt x="863502" y="699916"/>
                    <a:pt x="874591" y="711684"/>
                  </a:cubicBezTo>
                  <a:cubicBezTo>
                    <a:pt x="885679" y="699916"/>
                    <a:pt x="900958" y="692875"/>
                    <a:pt x="917761" y="692875"/>
                  </a:cubicBezTo>
                  <a:cubicBezTo>
                    <a:pt x="936430" y="692875"/>
                    <a:pt x="953219" y="701567"/>
                    <a:pt x="964433" y="715752"/>
                  </a:cubicBezTo>
                  <a:cubicBezTo>
                    <a:pt x="971427" y="700847"/>
                    <a:pt x="987718" y="691969"/>
                    <a:pt x="1004850" y="694683"/>
                  </a:cubicBezTo>
                  <a:lnTo>
                    <a:pt x="1006207" y="694898"/>
                  </a:lnTo>
                  <a:cubicBezTo>
                    <a:pt x="1027496" y="698270"/>
                    <a:pt x="1042019" y="718259"/>
                    <a:pt x="1038647" y="739547"/>
                  </a:cubicBezTo>
                  <a:lnTo>
                    <a:pt x="941968" y="1349956"/>
                  </a:lnTo>
                  <a:lnTo>
                    <a:pt x="970980" y="1350189"/>
                  </a:lnTo>
                  <a:cubicBezTo>
                    <a:pt x="1010288" y="1347909"/>
                    <a:pt x="996432" y="1343524"/>
                    <a:pt x="1003271" y="1299657"/>
                  </a:cubicBezTo>
                  <a:cubicBezTo>
                    <a:pt x="1020440" y="1237095"/>
                    <a:pt x="1017091" y="1236093"/>
                    <a:pt x="1059340" y="1187212"/>
                  </a:cubicBezTo>
                  <a:cubicBezTo>
                    <a:pt x="1152001" y="1112862"/>
                    <a:pt x="1269687" y="950118"/>
                    <a:pt x="1269687" y="785222"/>
                  </a:cubicBezTo>
                  <a:cubicBezTo>
                    <a:pt x="1269687" y="541640"/>
                    <a:pt x="1072383" y="344141"/>
                    <a:pt x="828874" y="343855"/>
                  </a:cubicBezTo>
                  <a:lnTo>
                    <a:pt x="828874" y="343965"/>
                  </a:lnTo>
                  <a:lnTo>
                    <a:pt x="827682" y="343872"/>
                  </a:lnTo>
                  <a:lnTo>
                    <a:pt x="826489" y="343965"/>
                  </a:lnTo>
                  <a:close/>
                  <a:moveTo>
                    <a:pt x="826666" y="234292"/>
                  </a:moveTo>
                  <a:lnTo>
                    <a:pt x="827682" y="234370"/>
                  </a:lnTo>
                  <a:lnTo>
                    <a:pt x="828696" y="234292"/>
                  </a:lnTo>
                  <a:cubicBezTo>
                    <a:pt x="1127204" y="234292"/>
                    <a:pt x="1369193" y="476281"/>
                    <a:pt x="1369193" y="774790"/>
                  </a:cubicBezTo>
                  <a:cubicBezTo>
                    <a:pt x="1369193" y="976792"/>
                    <a:pt x="1224964" y="1176156"/>
                    <a:pt x="1111484" y="1267155"/>
                  </a:cubicBezTo>
                  <a:cubicBezTo>
                    <a:pt x="1077677" y="1306104"/>
                    <a:pt x="1092596" y="1326571"/>
                    <a:pt x="1085332" y="1377346"/>
                  </a:cubicBezTo>
                  <a:cubicBezTo>
                    <a:pt x="1066445" y="1416544"/>
                    <a:pt x="1049551" y="1429078"/>
                    <a:pt x="1016165" y="1429078"/>
                  </a:cubicBezTo>
                  <a:lnTo>
                    <a:pt x="827682" y="1428403"/>
                  </a:lnTo>
                  <a:lnTo>
                    <a:pt x="639197" y="1429078"/>
                  </a:lnTo>
                  <a:cubicBezTo>
                    <a:pt x="605812" y="1429078"/>
                    <a:pt x="588918" y="1416544"/>
                    <a:pt x="570030" y="1377346"/>
                  </a:cubicBezTo>
                  <a:cubicBezTo>
                    <a:pt x="562766" y="1326571"/>
                    <a:pt x="577686" y="1306104"/>
                    <a:pt x="543878" y="1267155"/>
                  </a:cubicBezTo>
                  <a:cubicBezTo>
                    <a:pt x="430398" y="1176156"/>
                    <a:pt x="286169" y="976792"/>
                    <a:pt x="286169" y="774790"/>
                  </a:cubicBezTo>
                  <a:cubicBezTo>
                    <a:pt x="286169" y="476281"/>
                    <a:pt x="528158" y="234292"/>
                    <a:pt x="826666" y="234292"/>
                  </a:cubicBezTo>
                  <a:close/>
                  <a:moveTo>
                    <a:pt x="1287881" y="124716"/>
                  </a:moveTo>
                  <a:lnTo>
                    <a:pt x="1384523" y="205808"/>
                  </a:lnTo>
                  <a:lnTo>
                    <a:pt x="1249349" y="327650"/>
                  </a:lnTo>
                  <a:lnTo>
                    <a:pt x="1191363" y="278995"/>
                  </a:lnTo>
                  <a:close/>
                  <a:moveTo>
                    <a:pt x="332408" y="124716"/>
                  </a:moveTo>
                  <a:lnTo>
                    <a:pt x="428926" y="278995"/>
                  </a:lnTo>
                  <a:lnTo>
                    <a:pt x="370940" y="327650"/>
                  </a:lnTo>
                  <a:lnTo>
                    <a:pt x="235766" y="205808"/>
                  </a:lnTo>
                  <a:close/>
                  <a:moveTo>
                    <a:pt x="764602" y="0"/>
                  </a:moveTo>
                  <a:lnTo>
                    <a:pt x="890759" y="0"/>
                  </a:lnTo>
                  <a:lnTo>
                    <a:pt x="865528" y="180225"/>
                  </a:lnTo>
                  <a:lnTo>
                    <a:pt x="789834" y="1802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Freeform 9">
              <a:extLst>
                <a:ext uri="{FF2B5EF4-FFF2-40B4-BE49-F238E27FC236}">
                  <a16:creationId xmlns:a16="http://schemas.microsoft.com/office/drawing/2014/main" id="{36C3811F-D25F-456D-8897-5A30FF45C473}"/>
                </a:ext>
              </a:extLst>
            </p:cNvPr>
            <p:cNvSpPr/>
            <p:nvPr/>
          </p:nvSpPr>
          <p:spPr>
            <a:xfrm>
              <a:off x="9810121" y="3031449"/>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9" name="Group 8">
              <a:extLst>
                <a:ext uri="{FF2B5EF4-FFF2-40B4-BE49-F238E27FC236}">
                  <a16:creationId xmlns:a16="http://schemas.microsoft.com/office/drawing/2014/main" id="{221E3D10-5772-4CA0-ACDE-21184648F61A}"/>
                </a:ext>
              </a:extLst>
            </p:cNvPr>
            <p:cNvGrpSpPr/>
            <p:nvPr/>
          </p:nvGrpSpPr>
          <p:grpSpPr>
            <a:xfrm rot="15300000">
              <a:off x="8824481" y="3920674"/>
              <a:ext cx="840355" cy="1211053"/>
              <a:chOff x="967240" y="3289369"/>
              <a:chExt cx="1100200" cy="1585520"/>
            </a:xfrm>
          </p:grpSpPr>
          <p:sp>
            <p:nvSpPr>
              <p:cNvPr id="10" name="Freeform 3">
                <a:extLst>
                  <a:ext uri="{FF2B5EF4-FFF2-40B4-BE49-F238E27FC236}">
                    <a16:creationId xmlns:a16="http://schemas.microsoft.com/office/drawing/2014/main" id="{E30B5339-5B21-4880-B6A9-0639CA9A0A6A}"/>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Freeform 4">
                <a:extLst>
                  <a:ext uri="{FF2B5EF4-FFF2-40B4-BE49-F238E27FC236}">
                    <a16:creationId xmlns:a16="http://schemas.microsoft.com/office/drawing/2014/main" id="{2125B059-60CA-4D42-867E-306ECD7BA8D3}"/>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2" name="Freeform 13">
              <a:extLst>
                <a:ext uri="{FF2B5EF4-FFF2-40B4-BE49-F238E27FC236}">
                  <a16:creationId xmlns:a16="http://schemas.microsoft.com/office/drawing/2014/main" id="{CDFBCB11-8AB8-4713-9094-85CC6210A163}"/>
                </a:ext>
              </a:extLst>
            </p:cNvPr>
            <p:cNvSpPr/>
            <p:nvPr/>
          </p:nvSpPr>
          <p:spPr>
            <a:xfrm rot="4407011">
              <a:off x="10407640" y="2828708"/>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3" name="Group 12">
              <a:extLst>
                <a:ext uri="{FF2B5EF4-FFF2-40B4-BE49-F238E27FC236}">
                  <a16:creationId xmlns:a16="http://schemas.microsoft.com/office/drawing/2014/main" id="{BDE5FFB1-75F7-48E8-BB3C-D72FA374B7EB}"/>
                </a:ext>
              </a:extLst>
            </p:cNvPr>
            <p:cNvGrpSpPr/>
            <p:nvPr/>
          </p:nvGrpSpPr>
          <p:grpSpPr>
            <a:xfrm rot="5400000">
              <a:off x="10163425" y="3352604"/>
              <a:ext cx="830970" cy="1197527"/>
              <a:chOff x="967240" y="3289369"/>
              <a:chExt cx="1100200" cy="1585520"/>
            </a:xfrm>
          </p:grpSpPr>
          <p:sp>
            <p:nvSpPr>
              <p:cNvPr id="14" name="Freeform 16">
                <a:extLst>
                  <a:ext uri="{FF2B5EF4-FFF2-40B4-BE49-F238E27FC236}">
                    <a16:creationId xmlns:a16="http://schemas.microsoft.com/office/drawing/2014/main" id="{96870B01-F2E8-46E1-8993-5FA5D0FF8BF5}"/>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Freeform 17">
                <a:extLst>
                  <a:ext uri="{FF2B5EF4-FFF2-40B4-BE49-F238E27FC236}">
                    <a16:creationId xmlns:a16="http://schemas.microsoft.com/office/drawing/2014/main" id="{2696486A-42FA-4C06-B170-186820C62E54}"/>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6" name="Freeform 18">
              <a:extLst>
                <a:ext uri="{FF2B5EF4-FFF2-40B4-BE49-F238E27FC236}">
                  <a16:creationId xmlns:a16="http://schemas.microsoft.com/office/drawing/2014/main" id="{0814A0B5-34DA-468A-9055-4DADEA9055B3}"/>
                </a:ext>
              </a:extLst>
            </p:cNvPr>
            <p:cNvSpPr/>
            <p:nvPr/>
          </p:nvSpPr>
          <p:spPr>
            <a:xfrm rot="7156190" flipV="1">
              <a:off x="9396128" y="2784216"/>
              <a:ext cx="368290"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Freeform 19">
              <a:extLst>
                <a:ext uri="{FF2B5EF4-FFF2-40B4-BE49-F238E27FC236}">
                  <a16:creationId xmlns:a16="http://schemas.microsoft.com/office/drawing/2014/main" id="{D0039391-D1C6-42A1-9268-7AEB793B7413}"/>
                </a:ext>
              </a:extLst>
            </p:cNvPr>
            <p:cNvSpPr/>
            <p:nvPr/>
          </p:nvSpPr>
          <p:spPr>
            <a:xfrm rot="3762166">
              <a:off x="10320199" y="4082006"/>
              <a:ext cx="352120" cy="991677"/>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Freeform 20">
              <a:extLst>
                <a:ext uri="{FF2B5EF4-FFF2-40B4-BE49-F238E27FC236}">
                  <a16:creationId xmlns:a16="http://schemas.microsoft.com/office/drawing/2014/main" id="{C09ACD8F-92A8-407B-B6E3-4DA447BB93CD}"/>
                </a:ext>
              </a:extLst>
            </p:cNvPr>
            <p:cNvSpPr/>
            <p:nvPr/>
          </p:nvSpPr>
          <p:spPr>
            <a:xfrm rot="6040617" flipV="1">
              <a:off x="9104381" y="3162082"/>
              <a:ext cx="430914"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
              <a:extLst>
                <a:ext uri="{FF2B5EF4-FFF2-40B4-BE49-F238E27FC236}">
                  <a16:creationId xmlns:a16="http://schemas.microsoft.com/office/drawing/2014/main" id="{899B1D74-1402-42E6-961A-9CCD02910D66}"/>
                </a:ext>
              </a:extLst>
            </p:cNvPr>
            <p:cNvSpPr/>
            <p:nvPr/>
          </p:nvSpPr>
          <p:spPr>
            <a:xfrm>
              <a:off x="9777559" y="2609739"/>
              <a:ext cx="511534" cy="482610"/>
            </a:xfrm>
            <a:custGeom>
              <a:avLst/>
              <a:gdLst/>
              <a:ahLst/>
              <a:cxnLst/>
              <a:rect l="l" t="t" r="r" b="b"/>
              <a:pathLst>
                <a:path w="543969" h="513210">
                  <a:moveTo>
                    <a:pt x="72529" y="368152"/>
                  </a:moveTo>
                  <a:lnTo>
                    <a:pt x="471440" y="368152"/>
                  </a:lnTo>
                  <a:lnTo>
                    <a:pt x="471440" y="440681"/>
                  </a:lnTo>
                  <a:cubicBezTo>
                    <a:pt x="471440" y="480738"/>
                    <a:pt x="382141" y="513210"/>
                    <a:pt x="271985" y="513210"/>
                  </a:cubicBezTo>
                  <a:cubicBezTo>
                    <a:pt x="161829" y="513210"/>
                    <a:pt x="72529" y="480738"/>
                    <a:pt x="72529" y="440681"/>
                  </a:cubicBezTo>
                  <a:close/>
                  <a:moveTo>
                    <a:pt x="73404" y="245435"/>
                  </a:moveTo>
                  <a:lnTo>
                    <a:pt x="470566" y="245435"/>
                  </a:lnTo>
                  <a:cubicBezTo>
                    <a:pt x="491077" y="245435"/>
                    <a:pt x="507705" y="262062"/>
                    <a:pt x="507705" y="282574"/>
                  </a:cubicBezTo>
                  <a:lnTo>
                    <a:pt x="507705" y="298967"/>
                  </a:lnTo>
                  <a:cubicBezTo>
                    <a:pt x="507705" y="319478"/>
                    <a:pt x="491077" y="336106"/>
                    <a:pt x="470566" y="336106"/>
                  </a:cubicBezTo>
                  <a:lnTo>
                    <a:pt x="73404" y="336106"/>
                  </a:lnTo>
                  <a:cubicBezTo>
                    <a:pt x="52893" y="336106"/>
                    <a:pt x="36265" y="319478"/>
                    <a:pt x="36265" y="298967"/>
                  </a:cubicBezTo>
                  <a:lnTo>
                    <a:pt x="36265" y="282574"/>
                  </a:lnTo>
                  <a:cubicBezTo>
                    <a:pt x="36265" y="262062"/>
                    <a:pt x="52893" y="245435"/>
                    <a:pt x="73404" y="245435"/>
                  </a:cubicBezTo>
                  <a:close/>
                  <a:moveTo>
                    <a:pt x="55271" y="122718"/>
                  </a:moveTo>
                  <a:lnTo>
                    <a:pt x="488697" y="122718"/>
                  </a:lnTo>
                  <a:cubicBezTo>
                    <a:pt x="509209" y="122718"/>
                    <a:pt x="525837" y="139345"/>
                    <a:pt x="525837" y="159856"/>
                  </a:cubicBezTo>
                  <a:lnTo>
                    <a:pt x="525837" y="176250"/>
                  </a:lnTo>
                  <a:cubicBezTo>
                    <a:pt x="525837" y="196761"/>
                    <a:pt x="509209" y="213389"/>
                    <a:pt x="488697" y="213389"/>
                  </a:cubicBezTo>
                  <a:lnTo>
                    <a:pt x="55271" y="213389"/>
                  </a:lnTo>
                  <a:cubicBezTo>
                    <a:pt x="34760" y="213389"/>
                    <a:pt x="18132" y="196761"/>
                    <a:pt x="18132" y="176250"/>
                  </a:cubicBezTo>
                  <a:lnTo>
                    <a:pt x="18132" y="159856"/>
                  </a:lnTo>
                  <a:cubicBezTo>
                    <a:pt x="18132" y="139345"/>
                    <a:pt x="34760" y="122718"/>
                    <a:pt x="55271" y="122718"/>
                  </a:cubicBezTo>
                  <a:close/>
                  <a:moveTo>
                    <a:pt x="37139" y="0"/>
                  </a:moveTo>
                  <a:lnTo>
                    <a:pt x="506830" y="0"/>
                  </a:lnTo>
                  <a:cubicBezTo>
                    <a:pt x="527341" y="0"/>
                    <a:pt x="543969" y="16628"/>
                    <a:pt x="543969" y="37139"/>
                  </a:cubicBezTo>
                  <a:lnTo>
                    <a:pt x="543969" y="53533"/>
                  </a:lnTo>
                  <a:cubicBezTo>
                    <a:pt x="543969" y="74043"/>
                    <a:pt x="527341" y="90672"/>
                    <a:pt x="506830" y="90672"/>
                  </a:cubicBezTo>
                  <a:lnTo>
                    <a:pt x="37139" y="90672"/>
                  </a:lnTo>
                  <a:cubicBezTo>
                    <a:pt x="16628" y="90672"/>
                    <a:pt x="0" y="74043"/>
                    <a:pt x="0" y="53533"/>
                  </a:cubicBezTo>
                  <a:lnTo>
                    <a:pt x="0" y="37139"/>
                  </a:lnTo>
                  <a:cubicBezTo>
                    <a:pt x="0" y="16628"/>
                    <a:pt x="16628" y="0"/>
                    <a:pt x="371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0" name="Chord 23">
              <a:extLst>
                <a:ext uri="{FF2B5EF4-FFF2-40B4-BE49-F238E27FC236}">
                  <a16:creationId xmlns:a16="http://schemas.microsoft.com/office/drawing/2014/main" id="{08D8E382-2F91-4F25-9DB8-F358C3623280}"/>
                </a:ext>
              </a:extLst>
            </p:cNvPr>
            <p:cNvSpPr/>
            <p:nvPr/>
          </p:nvSpPr>
          <p:spPr>
            <a:xfrm>
              <a:off x="9695350" y="4926932"/>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1" name="Group 20">
            <a:extLst>
              <a:ext uri="{FF2B5EF4-FFF2-40B4-BE49-F238E27FC236}">
                <a16:creationId xmlns:a16="http://schemas.microsoft.com/office/drawing/2014/main" id="{EA008441-1B0D-4859-8D33-338C42B144BD}"/>
              </a:ext>
            </a:extLst>
          </p:cNvPr>
          <p:cNvGrpSpPr/>
          <p:nvPr/>
        </p:nvGrpSpPr>
        <p:grpSpPr>
          <a:xfrm>
            <a:off x="1618904" y="1775046"/>
            <a:ext cx="2832407" cy="1417356"/>
            <a:chOff x="803640" y="3362835"/>
            <a:chExt cx="2059657" cy="1417356"/>
          </a:xfrm>
        </p:grpSpPr>
        <p:sp>
          <p:nvSpPr>
            <p:cNvPr id="22" name="TextBox 21">
              <a:extLst>
                <a:ext uri="{FF2B5EF4-FFF2-40B4-BE49-F238E27FC236}">
                  <a16:creationId xmlns:a16="http://schemas.microsoft.com/office/drawing/2014/main" id="{CCCB3633-43F0-4A80-9EFF-7FCB91AF3C3D}"/>
                </a:ext>
              </a:extLst>
            </p:cNvPr>
            <p:cNvSpPr txBox="1"/>
            <p:nvPr/>
          </p:nvSpPr>
          <p:spPr>
            <a:xfrm>
              <a:off x="803640" y="3579862"/>
              <a:ext cx="205965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 have seen from the EDA that fraud occurs only in TRANSFER and CASH_OUT type of transactions. So, we will take only dataset consists of transaction TRANSFER and CASH_OUT type.</a:t>
              </a:r>
            </a:p>
          </p:txBody>
        </p:sp>
        <p:sp>
          <p:nvSpPr>
            <p:cNvPr id="23" name="TextBox 22">
              <a:extLst>
                <a:ext uri="{FF2B5EF4-FFF2-40B4-BE49-F238E27FC236}">
                  <a16:creationId xmlns:a16="http://schemas.microsoft.com/office/drawing/2014/main" id="{4AE7D3BA-9678-4430-B20A-E90E503A4224}"/>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01.</a:t>
              </a:r>
              <a:endParaRPr lang="ko-KR" altLang="en-US" sz="1200" b="1"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2C87B5B7-EAE3-4C12-8243-9F129A1B4CE8}"/>
              </a:ext>
            </a:extLst>
          </p:cNvPr>
          <p:cNvGrpSpPr/>
          <p:nvPr/>
        </p:nvGrpSpPr>
        <p:grpSpPr>
          <a:xfrm>
            <a:off x="1618904" y="3403870"/>
            <a:ext cx="2832407" cy="1232690"/>
            <a:chOff x="803640" y="3362835"/>
            <a:chExt cx="2059657" cy="1232690"/>
          </a:xfrm>
        </p:grpSpPr>
        <p:sp>
          <p:nvSpPr>
            <p:cNvPr id="25" name="TextBox 24">
              <a:extLst>
                <a:ext uri="{FF2B5EF4-FFF2-40B4-BE49-F238E27FC236}">
                  <a16:creationId xmlns:a16="http://schemas.microsoft.com/office/drawing/2014/main" id="{2BA01947-890C-416D-ADFD-C2761E0EEEC6}"/>
                </a:ext>
              </a:extLst>
            </p:cNvPr>
            <p:cNvSpPr txBox="1"/>
            <p:nvPr/>
          </p:nvSpPr>
          <p:spPr>
            <a:xfrm>
              <a:off x="803640" y="3579862"/>
              <a:ext cx="2059657"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 will drop of the transaction under sender where </a:t>
              </a:r>
              <a:r>
                <a:rPr lang="en-US" altLang="ko-KR" sz="1200" dirty="0" err="1">
                  <a:solidFill>
                    <a:schemeClr val="tx1">
                      <a:lumMod val="75000"/>
                      <a:lumOff val="25000"/>
                    </a:schemeClr>
                  </a:solidFill>
                  <a:cs typeface="Arial" pitchFamily="34" charset="0"/>
                </a:rPr>
                <a:t>oldbalanceOrg</a:t>
              </a:r>
              <a:r>
                <a:rPr lang="en-US" altLang="ko-KR" sz="1200" dirty="0">
                  <a:solidFill>
                    <a:schemeClr val="tx1">
                      <a:lumMod val="75000"/>
                      <a:lumOff val="25000"/>
                    </a:schemeClr>
                  </a:solidFill>
                  <a:cs typeface="Arial" pitchFamily="34" charset="0"/>
                </a:rPr>
                <a:t>  = </a:t>
              </a:r>
              <a:r>
                <a:rPr lang="en-US" altLang="ko-KR" sz="1200" dirty="0" err="1">
                  <a:solidFill>
                    <a:schemeClr val="tx1">
                      <a:lumMod val="75000"/>
                      <a:lumOff val="25000"/>
                    </a:schemeClr>
                  </a:solidFill>
                  <a:cs typeface="Arial" pitchFamily="34" charset="0"/>
                </a:rPr>
                <a:t>newbalanceOrig</a:t>
              </a:r>
              <a:r>
                <a:rPr lang="en-US" altLang="ko-KR" sz="1200" dirty="0">
                  <a:solidFill>
                    <a:schemeClr val="tx1">
                      <a:lumMod val="75000"/>
                      <a:lumOff val="25000"/>
                    </a:schemeClr>
                  </a:solidFill>
                  <a:cs typeface="Arial" pitchFamily="34" charset="0"/>
                </a:rPr>
                <a:t>  = 0 as those are genuine transactions and maybe wrongly predicted as fraud.</a:t>
              </a:r>
            </a:p>
          </p:txBody>
        </p:sp>
        <p:sp>
          <p:nvSpPr>
            <p:cNvPr id="26" name="TextBox 25">
              <a:extLst>
                <a:ext uri="{FF2B5EF4-FFF2-40B4-BE49-F238E27FC236}">
                  <a16:creationId xmlns:a16="http://schemas.microsoft.com/office/drawing/2014/main" id="{81FD0D03-C41E-4AD9-8BD3-E7925320EC8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03.</a:t>
              </a:r>
              <a:endParaRPr lang="ko-KR" altLang="en-US" sz="1200" b="1"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81804C40-C4A3-4C27-B2DC-17D8281AE9FB}"/>
              </a:ext>
            </a:extLst>
          </p:cNvPr>
          <p:cNvGrpSpPr/>
          <p:nvPr/>
        </p:nvGrpSpPr>
        <p:grpSpPr>
          <a:xfrm>
            <a:off x="5494864" y="1775046"/>
            <a:ext cx="2849197" cy="863358"/>
            <a:chOff x="803640" y="3362835"/>
            <a:chExt cx="2059657" cy="863358"/>
          </a:xfrm>
        </p:grpSpPr>
        <p:sp>
          <p:nvSpPr>
            <p:cNvPr id="28" name="TextBox 27">
              <a:extLst>
                <a:ext uri="{FF2B5EF4-FFF2-40B4-BE49-F238E27FC236}">
                  <a16:creationId xmlns:a16="http://schemas.microsoft.com/office/drawing/2014/main" id="{230B3B8C-048E-4442-AB00-9A267947C246}"/>
                </a:ext>
              </a:extLst>
            </p:cNvPr>
            <p:cNvSpPr txBox="1"/>
            <p:nvPr/>
          </p:nvSpPr>
          <p:spPr>
            <a:xfrm>
              <a:off x="803640" y="3579862"/>
              <a:ext cx="2059657" cy="646331"/>
            </a:xfrm>
            <a:prstGeom prst="rect">
              <a:avLst/>
            </a:prstGeom>
            <a:noFill/>
          </p:spPr>
          <p:txBody>
            <a:bodyPr wrap="square" rtlCol="0">
              <a:spAutoFit/>
            </a:bodyPr>
            <a:lstStyle/>
            <a:p>
              <a:r>
                <a:rPr lang="en-US" sz="1200" dirty="0">
                  <a:solidFill>
                    <a:schemeClr val="tx1">
                      <a:lumMod val="75000"/>
                      <a:lumOff val="25000"/>
                    </a:schemeClr>
                  </a:solidFill>
                  <a:cs typeface="Arial" pitchFamily="34" charset="0"/>
                </a:rPr>
                <a:t>We will remove the sender name and receiver name from the dataset as it is irrelevant</a:t>
              </a:r>
              <a:endParaRPr lang="ko-KR" altLang="en-US" sz="12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9E4AA4BC-3798-41E9-9E1D-73CCB3A51E19}"/>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02.</a:t>
              </a:r>
              <a:endParaRPr lang="ko-KR" altLang="en-US" sz="1200"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97EBB91C-C915-4E5D-B82E-A6AE272056C4}"/>
              </a:ext>
            </a:extLst>
          </p:cNvPr>
          <p:cNvGrpSpPr/>
          <p:nvPr/>
        </p:nvGrpSpPr>
        <p:grpSpPr>
          <a:xfrm>
            <a:off x="5494864" y="3403870"/>
            <a:ext cx="2849197" cy="1417356"/>
            <a:chOff x="803640" y="3362835"/>
            <a:chExt cx="2059657" cy="1417356"/>
          </a:xfrm>
        </p:grpSpPr>
        <p:sp>
          <p:nvSpPr>
            <p:cNvPr id="31" name="TextBox 30">
              <a:extLst>
                <a:ext uri="{FF2B5EF4-FFF2-40B4-BE49-F238E27FC236}">
                  <a16:creationId xmlns:a16="http://schemas.microsoft.com/office/drawing/2014/main" id="{DDC3DD6C-F583-45DB-9DA4-AB972B781770}"/>
                </a:ext>
              </a:extLst>
            </p:cNvPr>
            <p:cNvSpPr txBox="1"/>
            <p:nvPr/>
          </p:nvSpPr>
          <p:spPr>
            <a:xfrm>
              <a:off x="803640" y="3579862"/>
              <a:ext cx="205965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Same thing we will also check for receiver and replace the value of 0 with -1 which will be more useful to a suitable machine-learning (ML) algorithm detecting fraud.</a:t>
              </a:r>
            </a:p>
            <a:p>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FB3F5117-65A7-453F-B45B-039C12244ADF}"/>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04.</a:t>
              </a:r>
              <a:endParaRPr lang="ko-KR" altLang="en-US" sz="1200" b="1" dirty="0">
                <a:solidFill>
                  <a:schemeClr val="tx1">
                    <a:lumMod val="75000"/>
                    <a:lumOff val="25000"/>
                  </a:schemeClr>
                </a:solidFill>
                <a:cs typeface="Arial" pitchFamily="34" charset="0"/>
              </a:endParaRPr>
            </a:p>
          </p:txBody>
        </p:sp>
      </p:grpSp>
      <p:sp>
        <p:nvSpPr>
          <p:cNvPr id="33" name="Oval 32">
            <a:extLst>
              <a:ext uri="{FF2B5EF4-FFF2-40B4-BE49-F238E27FC236}">
                <a16:creationId xmlns:a16="http://schemas.microsoft.com/office/drawing/2014/main" id="{78E1C391-6FC8-4A55-AD26-5A4F679282C1}"/>
              </a:ext>
            </a:extLst>
          </p:cNvPr>
          <p:cNvSpPr/>
          <p:nvPr/>
        </p:nvSpPr>
        <p:spPr>
          <a:xfrm>
            <a:off x="4844042" y="2013223"/>
            <a:ext cx="571672" cy="5716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CBEEB01A-D9A1-4369-B06C-48C5E733DF84}"/>
              </a:ext>
            </a:extLst>
          </p:cNvPr>
          <p:cNvSpPr/>
          <p:nvPr/>
        </p:nvSpPr>
        <p:spPr>
          <a:xfrm>
            <a:off x="4844042" y="3642049"/>
            <a:ext cx="571672" cy="5716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524A9506-AF06-41EF-8F36-DD291B693281}"/>
              </a:ext>
            </a:extLst>
          </p:cNvPr>
          <p:cNvSpPr/>
          <p:nvPr/>
        </p:nvSpPr>
        <p:spPr>
          <a:xfrm>
            <a:off x="957396" y="2013223"/>
            <a:ext cx="571672" cy="571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1E325622-B233-4A9F-A0F3-E10CC6FB32B9}"/>
              </a:ext>
            </a:extLst>
          </p:cNvPr>
          <p:cNvSpPr/>
          <p:nvPr/>
        </p:nvSpPr>
        <p:spPr>
          <a:xfrm>
            <a:off x="957396" y="3642049"/>
            <a:ext cx="571672" cy="571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7" name="Group 36">
            <a:extLst>
              <a:ext uri="{FF2B5EF4-FFF2-40B4-BE49-F238E27FC236}">
                <a16:creationId xmlns:a16="http://schemas.microsoft.com/office/drawing/2014/main" id="{EDB5BE29-0304-4215-A556-9C546D73B7F4}"/>
              </a:ext>
            </a:extLst>
          </p:cNvPr>
          <p:cNvGrpSpPr/>
          <p:nvPr/>
        </p:nvGrpSpPr>
        <p:grpSpPr>
          <a:xfrm>
            <a:off x="1618904" y="5032695"/>
            <a:ext cx="2832407" cy="1232690"/>
            <a:chOff x="803640" y="3362835"/>
            <a:chExt cx="2059657" cy="1232690"/>
          </a:xfrm>
        </p:grpSpPr>
        <p:sp>
          <p:nvSpPr>
            <p:cNvPr id="38" name="TextBox 37">
              <a:extLst>
                <a:ext uri="{FF2B5EF4-FFF2-40B4-BE49-F238E27FC236}">
                  <a16:creationId xmlns:a16="http://schemas.microsoft.com/office/drawing/2014/main" id="{FDEBB90D-5B9E-4B22-AAE0-C88318303E87}"/>
                </a:ext>
              </a:extLst>
            </p:cNvPr>
            <p:cNvSpPr txBox="1"/>
            <p:nvPr/>
          </p:nvSpPr>
          <p:spPr>
            <a:xfrm>
              <a:off x="803640" y="3579862"/>
              <a:ext cx="2059657"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 will create two columns for the error of balance in the Origin account and the destination account. If the error balance is zero than the account health is ok or else fraud.</a:t>
              </a:r>
            </a:p>
          </p:txBody>
        </p:sp>
        <p:sp>
          <p:nvSpPr>
            <p:cNvPr id="39" name="TextBox 38">
              <a:extLst>
                <a:ext uri="{FF2B5EF4-FFF2-40B4-BE49-F238E27FC236}">
                  <a16:creationId xmlns:a16="http://schemas.microsoft.com/office/drawing/2014/main" id="{362D2A99-B2F4-45E1-8C75-B4FD579133E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05.</a:t>
              </a:r>
              <a:endParaRPr lang="ko-KR" altLang="en-US" sz="1200" b="1" dirty="0">
                <a:solidFill>
                  <a:schemeClr val="tx1">
                    <a:lumMod val="75000"/>
                    <a:lumOff val="25000"/>
                  </a:schemeClr>
                </a:solidFill>
                <a:cs typeface="Arial" pitchFamily="34" charset="0"/>
              </a:endParaRPr>
            </a:p>
          </p:txBody>
        </p:sp>
      </p:grpSp>
      <p:grpSp>
        <p:nvGrpSpPr>
          <p:cNvPr id="40" name="Group 39">
            <a:extLst>
              <a:ext uri="{FF2B5EF4-FFF2-40B4-BE49-F238E27FC236}">
                <a16:creationId xmlns:a16="http://schemas.microsoft.com/office/drawing/2014/main" id="{35BAE062-36F1-4723-A24F-A12A179B7674}"/>
              </a:ext>
            </a:extLst>
          </p:cNvPr>
          <p:cNvGrpSpPr/>
          <p:nvPr/>
        </p:nvGrpSpPr>
        <p:grpSpPr>
          <a:xfrm>
            <a:off x="5494864" y="5032695"/>
            <a:ext cx="2849197" cy="1602022"/>
            <a:chOff x="803640" y="3362835"/>
            <a:chExt cx="2059657" cy="1602022"/>
          </a:xfrm>
        </p:grpSpPr>
        <p:sp>
          <p:nvSpPr>
            <p:cNvPr id="41" name="TextBox 40">
              <a:extLst>
                <a:ext uri="{FF2B5EF4-FFF2-40B4-BE49-F238E27FC236}">
                  <a16:creationId xmlns:a16="http://schemas.microsoft.com/office/drawing/2014/main" id="{96DE15AF-945B-4FEA-88EC-40D9BFE63885}"/>
                </a:ext>
              </a:extLst>
            </p:cNvPr>
            <p:cNvSpPr txBox="1"/>
            <p:nvPr/>
          </p:nvSpPr>
          <p:spPr>
            <a:xfrm>
              <a:off x="803640" y="3579862"/>
              <a:ext cx="2059657"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And same </a:t>
              </a:r>
              <a:r>
                <a:rPr lang="en-US" altLang="ko-KR" sz="1200" dirty="0" err="1">
                  <a:solidFill>
                    <a:schemeClr val="tx1">
                      <a:lumMod val="75000"/>
                      <a:lumOff val="25000"/>
                    </a:schemeClr>
                  </a:solidFill>
                  <a:cs typeface="Arial" pitchFamily="34" charset="0"/>
                </a:rPr>
                <a:t>diff_category</a:t>
              </a:r>
              <a:r>
                <a:rPr lang="en-US" altLang="ko-KR" sz="1200" dirty="0">
                  <a:solidFill>
                    <a:schemeClr val="tx1">
                      <a:lumMod val="75000"/>
                      <a:lumOff val="25000"/>
                    </a:schemeClr>
                  </a:solidFill>
                  <a:cs typeface="Arial" pitchFamily="34" charset="0"/>
                </a:rPr>
                <a:t> of the EDA and we will see mostly transaction comes under the 3rd category that is receiver received more amount than what is transferred, this tells that there is fraud happening of nulling the sender account.</a:t>
              </a:r>
            </a:p>
          </p:txBody>
        </p:sp>
        <p:sp>
          <p:nvSpPr>
            <p:cNvPr id="42" name="TextBox 41">
              <a:extLst>
                <a:ext uri="{FF2B5EF4-FFF2-40B4-BE49-F238E27FC236}">
                  <a16:creationId xmlns:a16="http://schemas.microsoft.com/office/drawing/2014/main" id="{549DC85C-7CE1-461D-B52B-BCA4EE56988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06.</a:t>
              </a:r>
              <a:endParaRPr lang="ko-KR" altLang="en-US" sz="1200" b="1" dirty="0">
                <a:solidFill>
                  <a:schemeClr val="tx1">
                    <a:lumMod val="75000"/>
                    <a:lumOff val="25000"/>
                  </a:schemeClr>
                </a:solidFill>
                <a:cs typeface="Arial" pitchFamily="34" charset="0"/>
              </a:endParaRPr>
            </a:p>
          </p:txBody>
        </p:sp>
      </p:grpSp>
      <p:sp>
        <p:nvSpPr>
          <p:cNvPr id="43" name="Oval 42">
            <a:extLst>
              <a:ext uri="{FF2B5EF4-FFF2-40B4-BE49-F238E27FC236}">
                <a16:creationId xmlns:a16="http://schemas.microsoft.com/office/drawing/2014/main" id="{EE105A2E-7BCD-4A34-90F7-6C5D015BF87B}"/>
              </a:ext>
            </a:extLst>
          </p:cNvPr>
          <p:cNvSpPr/>
          <p:nvPr/>
        </p:nvSpPr>
        <p:spPr>
          <a:xfrm>
            <a:off x="4844042" y="5270873"/>
            <a:ext cx="571672" cy="5716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BEEAFAC9-AFAF-4D70-9399-1BA740C8B434}"/>
              </a:ext>
            </a:extLst>
          </p:cNvPr>
          <p:cNvSpPr/>
          <p:nvPr/>
        </p:nvSpPr>
        <p:spPr>
          <a:xfrm>
            <a:off x="957396" y="5270873"/>
            <a:ext cx="571672" cy="5716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21">
            <a:extLst>
              <a:ext uri="{FF2B5EF4-FFF2-40B4-BE49-F238E27FC236}">
                <a16:creationId xmlns:a16="http://schemas.microsoft.com/office/drawing/2014/main" id="{723FC512-8782-49BD-8168-3F7477FCC268}"/>
              </a:ext>
            </a:extLst>
          </p:cNvPr>
          <p:cNvSpPr/>
          <p:nvPr/>
        </p:nvSpPr>
        <p:spPr>
          <a:xfrm rot="20700000">
            <a:off x="4952153" y="3761173"/>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Trapezoid 3">
            <a:extLst>
              <a:ext uri="{FF2B5EF4-FFF2-40B4-BE49-F238E27FC236}">
                <a16:creationId xmlns:a16="http://schemas.microsoft.com/office/drawing/2014/main" id="{E957AC88-FE6F-48A6-A845-753D48BFFE9F}"/>
              </a:ext>
            </a:extLst>
          </p:cNvPr>
          <p:cNvSpPr/>
          <p:nvPr/>
        </p:nvSpPr>
        <p:spPr>
          <a:xfrm>
            <a:off x="4983911" y="5359724"/>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7" name="Down Arrow 1">
            <a:extLst>
              <a:ext uri="{FF2B5EF4-FFF2-40B4-BE49-F238E27FC236}">
                <a16:creationId xmlns:a16="http://schemas.microsoft.com/office/drawing/2014/main" id="{2A31B1E2-706A-405F-8CA4-B781D6CA960E}"/>
              </a:ext>
            </a:extLst>
          </p:cNvPr>
          <p:cNvSpPr/>
          <p:nvPr/>
        </p:nvSpPr>
        <p:spPr>
          <a:xfrm rot="10800000" flipH="1">
            <a:off x="1076313" y="5407063"/>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8" name="Rectangle 15">
            <a:extLst>
              <a:ext uri="{FF2B5EF4-FFF2-40B4-BE49-F238E27FC236}">
                <a16:creationId xmlns:a16="http://schemas.microsoft.com/office/drawing/2014/main" id="{054DD898-6159-4011-8CB8-DEBBCD6B9325}"/>
              </a:ext>
            </a:extLst>
          </p:cNvPr>
          <p:cNvSpPr/>
          <p:nvPr/>
        </p:nvSpPr>
        <p:spPr>
          <a:xfrm rot="14270044">
            <a:off x="1085152" y="3755066"/>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Frame 1">
            <a:extLst>
              <a:ext uri="{FF2B5EF4-FFF2-40B4-BE49-F238E27FC236}">
                <a16:creationId xmlns:a16="http://schemas.microsoft.com/office/drawing/2014/main" id="{61488763-86FC-41D4-85A6-0F39C6F66A66}"/>
              </a:ext>
            </a:extLst>
          </p:cNvPr>
          <p:cNvSpPr/>
          <p:nvPr/>
        </p:nvSpPr>
        <p:spPr>
          <a:xfrm>
            <a:off x="4993431" y="2140327"/>
            <a:ext cx="301343" cy="301343"/>
          </a:xfrm>
          <a:custGeom>
            <a:avLst/>
            <a:gdLst/>
            <a:ahLst/>
            <a:cxnLst/>
            <a:rect l="l" t="t" r="r" b="b"/>
            <a:pathLst>
              <a:path w="3960000" h="3960000">
                <a:moveTo>
                  <a:pt x="0" y="2700080"/>
                </a:moveTo>
                <a:lnTo>
                  <a:pt x="569408" y="2700080"/>
                </a:lnTo>
                <a:lnTo>
                  <a:pt x="569408" y="3390592"/>
                </a:lnTo>
                <a:lnTo>
                  <a:pt x="3390592" y="3390592"/>
                </a:lnTo>
                <a:lnTo>
                  <a:pt x="3390592" y="2700080"/>
                </a:lnTo>
                <a:lnTo>
                  <a:pt x="3960000" y="2700080"/>
                </a:lnTo>
                <a:lnTo>
                  <a:pt x="3960000" y="3960000"/>
                </a:lnTo>
                <a:lnTo>
                  <a:pt x="0" y="3960000"/>
                </a:lnTo>
                <a:close/>
                <a:moveTo>
                  <a:pt x="1530791" y="0"/>
                </a:moveTo>
                <a:lnTo>
                  <a:pt x="2429209" y="0"/>
                </a:lnTo>
                <a:lnTo>
                  <a:pt x="2429209" y="2108456"/>
                </a:lnTo>
                <a:lnTo>
                  <a:pt x="2772088" y="2108456"/>
                </a:lnTo>
                <a:lnTo>
                  <a:pt x="1980000" y="3198242"/>
                </a:lnTo>
                <a:lnTo>
                  <a:pt x="1187912" y="2108456"/>
                </a:lnTo>
                <a:lnTo>
                  <a:pt x="1530791" y="21084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0" name="Donut 15">
            <a:extLst>
              <a:ext uri="{FF2B5EF4-FFF2-40B4-BE49-F238E27FC236}">
                <a16:creationId xmlns:a16="http://schemas.microsoft.com/office/drawing/2014/main" id="{74DDA755-436E-4138-90D6-F47A9AA78FF9}"/>
              </a:ext>
            </a:extLst>
          </p:cNvPr>
          <p:cNvSpPr/>
          <p:nvPr/>
        </p:nvSpPr>
        <p:spPr>
          <a:xfrm>
            <a:off x="1076311" y="2123375"/>
            <a:ext cx="333838" cy="3352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2" name="Rectangle 51">
            <a:extLst>
              <a:ext uri="{FF2B5EF4-FFF2-40B4-BE49-F238E27FC236}">
                <a16:creationId xmlns:a16="http://schemas.microsoft.com/office/drawing/2014/main" id="{4BFE5B11-6D9A-6A1C-10B9-A1026BDE3242}"/>
              </a:ext>
            </a:extLst>
          </p:cNvPr>
          <p:cNvSpPr/>
          <p:nvPr/>
        </p:nvSpPr>
        <p:spPr>
          <a:xfrm>
            <a:off x="2846964" y="1403861"/>
            <a:ext cx="6490929" cy="646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38A2F7D-9264-D84E-B8BF-DF46060C7F31}"/>
              </a:ext>
            </a:extLst>
          </p:cNvPr>
          <p:cNvSpPr txBox="1"/>
          <p:nvPr/>
        </p:nvSpPr>
        <p:spPr>
          <a:xfrm>
            <a:off x="240442" y="6293854"/>
            <a:ext cx="5254422" cy="523220"/>
          </a:xfrm>
          <a:prstGeom prst="rect">
            <a:avLst/>
          </a:prstGeom>
          <a:noFill/>
          <a:ln w="41275" cap="sq">
            <a:solidFill>
              <a:schemeClr val="accent1"/>
            </a:solidFill>
          </a:ln>
        </p:spPr>
        <p:txBody>
          <a:bodyPr wrap="square" rtlCol="0" anchor="ctr">
            <a:spAutoFit/>
          </a:bodyPr>
          <a:lstStyle/>
          <a:p>
            <a:r>
              <a:rPr lang="en-US" sz="1400" b="1" dirty="0">
                <a:solidFill>
                  <a:srgbClr val="000000"/>
                </a:solidFill>
                <a:latin typeface="Helvetica Neue"/>
              </a:rPr>
              <a:t>Now, that our dataset has been prepared, we will start building our model. </a:t>
            </a:r>
            <a:endParaRPr lang="en-US" sz="1400" b="1" i="0" dirty="0">
              <a:solidFill>
                <a:srgbClr val="000000"/>
              </a:solidFill>
              <a:effectLst/>
              <a:latin typeface="Helvetica Neue"/>
            </a:endParaRPr>
          </a:p>
        </p:txBody>
      </p:sp>
    </p:spTree>
    <p:extLst>
      <p:ext uri="{BB962C8B-B14F-4D97-AF65-F5344CB8AC3E}">
        <p14:creationId xmlns:p14="http://schemas.microsoft.com/office/powerpoint/2010/main" val="1944223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27DBCEF-21D7-B254-55DC-AED256A9D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4652" y="2519045"/>
            <a:ext cx="8029575" cy="4105275"/>
          </a:xfrm>
          <a:prstGeom prst="rect">
            <a:avLst/>
          </a:prstGeom>
        </p:spPr>
      </p:pic>
      <p:pic>
        <p:nvPicPr>
          <p:cNvPr id="5" name="Picture Placeholder 4">
            <a:extLst>
              <a:ext uri="{FF2B5EF4-FFF2-40B4-BE49-F238E27FC236}">
                <a16:creationId xmlns:a16="http://schemas.microsoft.com/office/drawing/2014/main" id="{2A68830C-F081-BFC1-E406-943CE54E05A3}"/>
              </a:ext>
            </a:extLst>
          </p:cNvPr>
          <p:cNvPicPr>
            <a:picLocks noGrp="1" noChangeAspect="1"/>
          </p:cNvPicPr>
          <p:nvPr>
            <p:ph type="pic" idx="12"/>
          </p:nvPr>
        </p:nvPicPr>
        <p:blipFill>
          <a:blip r:embed="rId3">
            <a:extLst>
              <a:ext uri="{28A0092B-C50C-407E-A947-70E740481C1C}">
                <a14:useLocalDpi xmlns:a14="http://schemas.microsoft.com/office/drawing/2010/main" val="0"/>
              </a:ext>
            </a:extLst>
          </a:blip>
          <a:srcRect t="744" b="744"/>
          <a:stretch/>
        </p:blipFill>
        <p:spPr>
          <a:xfrm>
            <a:off x="-1" y="0"/>
            <a:ext cx="12192000" cy="6858000"/>
          </a:xfrm>
        </p:spPr>
      </p:pic>
      <p:sp>
        <p:nvSpPr>
          <p:cNvPr id="4" name="Freeform: Shape 3">
            <a:extLst>
              <a:ext uri="{FF2B5EF4-FFF2-40B4-BE49-F238E27FC236}">
                <a16:creationId xmlns:a16="http://schemas.microsoft.com/office/drawing/2014/main" id="{BB19E1D0-EFD3-4AF6-9518-BF584783B747}"/>
              </a:ext>
            </a:extLst>
          </p:cNvPr>
          <p:cNvSpPr/>
          <p:nvPr/>
        </p:nvSpPr>
        <p:spPr>
          <a:xfrm>
            <a:off x="-1" y="233527"/>
            <a:ext cx="4184073" cy="6624473"/>
          </a:xfrm>
          <a:custGeom>
            <a:avLst/>
            <a:gdLst>
              <a:gd name="connsiteX0" fmla="*/ 0 w 4034380"/>
              <a:gd name="connsiteY0" fmla="*/ 0 h 6387470"/>
              <a:gd name="connsiteX1" fmla="*/ 99121 w 4034380"/>
              <a:gd name="connsiteY1" fmla="*/ 407095 h 6387470"/>
              <a:gd name="connsiteX2" fmla="*/ 3835330 w 4034380"/>
              <a:gd name="connsiteY2" fmla="*/ 6230244 h 6387470"/>
              <a:gd name="connsiteX3" fmla="*/ 4034380 w 4034380"/>
              <a:gd name="connsiteY3" fmla="*/ 6387470 h 6387470"/>
              <a:gd name="connsiteX4" fmla="*/ 0 w 4034380"/>
              <a:gd name="connsiteY4" fmla="*/ 6387470 h 638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80" h="6387470">
                <a:moveTo>
                  <a:pt x="0" y="0"/>
                </a:moveTo>
                <a:lnTo>
                  <a:pt x="99121" y="407095"/>
                </a:lnTo>
                <a:cubicBezTo>
                  <a:pt x="706345" y="2679955"/>
                  <a:pt x="2007852" y="4719094"/>
                  <a:pt x="3835330" y="6230244"/>
                </a:cubicBezTo>
                <a:lnTo>
                  <a:pt x="4034380" y="6387470"/>
                </a:lnTo>
                <a:lnTo>
                  <a:pt x="0" y="6387470"/>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06ABEA-3EBC-4CAE-B7D8-E368FE56A8FC}"/>
              </a:ext>
            </a:extLst>
          </p:cNvPr>
          <p:cNvSpPr txBox="1"/>
          <p:nvPr/>
        </p:nvSpPr>
        <p:spPr>
          <a:xfrm>
            <a:off x="6370544" y="4978670"/>
            <a:ext cx="5412371" cy="1323439"/>
          </a:xfrm>
          <a:prstGeom prst="rect">
            <a:avLst/>
          </a:prstGeom>
          <a:noFill/>
        </p:spPr>
        <p:txBody>
          <a:bodyPr wrap="square" lIns="36000" tIns="0" rIns="36000" bIns="0" rtlCol="0" anchor="ctr">
            <a:spAutoFit/>
          </a:bodyPr>
          <a:lstStyle/>
          <a:p>
            <a:pPr algn="r"/>
            <a:r>
              <a:rPr lang="en-US" altLang="ko-KR" sz="5000" dirty="0">
                <a:solidFill>
                  <a:schemeClr val="dk1"/>
                </a:solidFill>
                <a:latin typeface="Anton"/>
                <a:sym typeface="Anton"/>
              </a:rPr>
              <a:t>MODELING</a:t>
            </a:r>
            <a:r>
              <a:rPr lang="en-US" altLang="ko-KR" sz="3600" dirty="0">
                <a:latin typeface="+mj-lt"/>
              </a:rPr>
              <a:t> </a:t>
            </a:r>
          </a:p>
          <a:p>
            <a:pPr algn="r"/>
            <a:endParaRPr lang="ko-KR" altLang="en-US" sz="3600" dirty="0">
              <a:latin typeface="+mj-lt"/>
            </a:endParaRPr>
          </a:p>
        </p:txBody>
      </p:sp>
      <p:sp>
        <p:nvSpPr>
          <p:cNvPr id="29" name="Oval 91">
            <a:extLst>
              <a:ext uri="{FF2B5EF4-FFF2-40B4-BE49-F238E27FC236}">
                <a16:creationId xmlns:a16="http://schemas.microsoft.com/office/drawing/2014/main" id="{0475D8F6-5D0F-5B2D-6206-10F1C779BD43}"/>
              </a:ext>
            </a:extLst>
          </p:cNvPr>
          <p:cNvSpPr/>
          <p:nvPr/>
        </p:nvSpPr>
        <p:spPr>
          <a:xfrm flipH="1">
            <a:off x="5814491" y="2759776"/>
            <a:ext cx="563020" cy="563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94">
            <a:extLst>
              <a:ext uri="{FF2B5EF4-FFF2-40B4-BE49-F238E27FC236}">
                <a16:creationId xmlns:a16="http://schemas.microsoft.com/office/drawing/2014/main" id="{EE80F4D6-B8C4-4C2A-37F5-A3823E038B25}"/>
              </a:ext>
            </a:extLst>
          </p:cNvPr>
          <p:cNvSpPr/>
          <p:nvPr/>
        </p:nvSpPr>
        <p:spPr>
          <a:xfrm flipH="1">
            <a:off x="8007930" y="1534195"/>
            <a:ext cx="563020" cy="5630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ound Same Side Corner Rectangle 11">
            <a:extLst>
              <a:ext uri="{FF2B5EF4-FFF2-40B4-BE49-F238E27FC236}">
                <a16:creationId xmlns:a16="http://schemas.microsoft.com/office/drawing/2014/main" id="{246B0A8B-57B6-6D4E-355F-41E0D234F78C}"/>
              </a:ext>
            </a:extLst>
          </p:cNvPr>
          <p:cNvSpPr>
            <a:spLocks noChangeAspect="1"/>
          </p:cNvSpPr>
          <p:nvPr/>
        </p:nvSpPr>
        <p:spPr>
          <a:xfrm rot="9900000">
            <a:off x="5986117" y="2922474"/>
            <a:ext cx="308325" cy="26186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Oval 21">
            <a:extLst>
              <a:ext uri="{FF2B5EF4-FFF2-40B4-BE49-F238E27FC236}">
                <a16:creationId xmlns:a16="http://schemas.microsoft.com/office/drawing/2014/main" id="{B3A18568-20E4-E3FA-D2A3-45DB9BBF6F0E}"/>
              </a:ext>
            </a:extLst>
          </p:cNvPr>
          <p:cNvSpPr>
            <a:spLocks noChangeAspect="1"/>
          </p:cNvSpPr>
          <p:nvPr/>
        </p:nvSpPr>
        <p:spPr>
          <a:xfrm>
            <a:off x="8140764" y="1680877"/>
            <a:ext cx="297352" cy="29983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Oval 91">
            <a:extLst>
              <a:ext uri="{FF2B5EF4-FFF2-40B4-BE49-F238E27FC236}">
                <a16:creationId xmlns:a16="http://schemas.microsoft.com/office/drawing/2014/main" id="{0398FAE1-B24F-43AB-DBFB-A8B4AD844CE8}"/>
              </a:ext>
            </a:extLst>
          </p:cNvPr>
          <p:cNvSpPr/>
          <p:nvPr/>
        </p:nvSpPr>
        <p:spPr>
          <a:xfrm flipH="1">
            <a:off x="4107104" y="4527883"/>
            <a:ext cx="563020" cy="5630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Rectangle 16">
            <a:extLst>
              <a:ext uri="{FF2B5EF4-FFF2-40B4-BE49-F238E27FC236}">
                <a16:creationId xmlns:a16="http://schemas.microsoft.com/office/drawing/2014/main" id="{1E668A91-27EC-A5B2-3E08-346B3DDFD92F}"/>
              </a:ext>
            </a:extLst>
          </p:cNvPr>
          <p:cNvSpPr/>
          <p:nvPr/>
        </p:nvSpPr>
        <p:spPr>
          <a:xfrm>
            <a:off x="4229793" y="4713731"/>
            <a:ext cx="305764" cy="200952"/>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Oval 95">
            <a:extLst>
              <a:ext uri="{FF2B5EF4-FFF2-40B4-BE49-F238E27FC236}">
                <a16:creationId xmlns:a16="http://schemas.microsoft.com/office/drawing/2014/main" id="{8373859A-D799-B971-C0EC-67F722FE9FFB}"/>
              </a:ext>
            </a:extLst>
          </p:cNvPr>
          <p:cNvSpPr/>
          <p:nvPr/>
        </p:nvSpPr>
        <p:spPr>
          <a:xfrm>
            <a:off x="10427142" y="766007"/>
            <a:ext cx="563020" cy="563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Parallelogram 30">
            <a:extLst>
              <a:ext uri="{FF2B5EF4-FFF2-40B4-BE49-F238E27FC236}">
                <a16:creationId xmlns:a16="http://schemas.microsoft.com/office/drawing/2014/main" id="{DCCA38B1-427F-E6BE-0258-4F1906A33D79}"/>
              </a:ext>
            </a:extLst>
          </p:cNvPr>
          <p:cNvSpPr/>
          <p:nvPr/>
        </p:nvSpPr>
        <p:spPr>
          <a:xfrm flipH="1">
            <a:off x="10571741" y="931939"/>
            <a:ext cx="273823" cy="2745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8" name="Group 37">
            <a:extLst>
              <a:ext uri="{FF2B5EF4-FFF2-40B4-BE49-F238E27FC236}">
                <a16:creationId xmlns:a16="http://schemas.microsoft.com/office/drawing/2014/main" id="{91872422-34DC-49CC-7A7F-A0B3F97ABE99}"/>
              </a:ext>
            </a:extLst>
          </p:cNvPr>
          <p:cNvGrpSpPr/>
          <p:nvPr/>
        </p:nvGrpSpPr>
        <p:grpSpPr>
          <a:xfrm>
            <a:off x="9922525" y="2493855"/>
            <a:ext cx="1957025" cy="1870289"/>
            <a:chOff x="6127601" y="487152"/>
            <a:chExt cx="999728" cy="994953"/>
          </a:xfrm>
        </p:grpSpPr>
        <p:sp>
          <p:nvSpPr>
            <p:cNvPr id="39" name="Oval 38">
              <a:extLst>
                <a:ext uri="{FF2B5EF4-FFF2-40B4-BE49-F238E27FC236}">
                  <a16:creationId xmlns:a16="http://schemas.microsoft.com/office/drawing/2014/main" id="{A68738B2-3F72-AB02-4ADF-A807518D1E63}"/>
                </a:ext>
              </a:extLst>
            </p:cNvPr>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 name="Oval 39">
              <a:extLst>
                <a:ext uri="{FF2B5EF4-FFF2-40B4-BE49-F238E27FC236}">
                  <a16:creationId xmlns:a16="http://schemas.microsoft.com/office/drawing/2014/main" id="{66222243-1A75-0CEB-6FDE-25A0E995E728}"/>
                </a:ext>
              </a:extLst>
            </p:cNvPr>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01B2B87A-BC43-DC50-952E-E6A6F3B35037}"/>
                </a:ext>
              </a:extLst>
            </p:cNvPr>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2" name="Google Shape;864;p49">
            <a:extLst>
              <a:ext uri="{FF2B5EF4-FFF2-40B4-BE49-F238E27FC236}">
                <a16:creationId xmlns:a16="http://schemas.microsoft.com/office/drawing/2014/main" id="{59C63BBF-FF6F-FD3C-9B5F-0494D711309A}"/>
              </a:ext>
            </a:extLst>
          </p:cNvPr>
          <p:cNvSpPr txBox="1">
            <a:spLocks/>
          </p:cNvSpPr>
          <p:nvPr/>
        </p:nvSpPr>
        <p:spPr>
          <a:xfrm>
            <a:off x="9841774" y="3041286"/>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04</a:t>
            </a:r>
          </a:p>
        </p:txBody>
      </p:sp>
      <p:pic>
        <p:nvPicPr>
          <p:cNvPr id="19" name="Google Shape;333;p1">
            <a:extLst>
              <a:ext uri="{FF2B5EF4-FFF2-40B4-BE49-F238E27FC236}">
                <a16:creationId xmlns:a16="http://schemas.microsoft.com/office/drawing/2014/main" id="{3B727182-C8D0-4A0D-B700-62E18ABCBEC0}"/>
              </a:ext>
            </a:extLst>
          </p:cNvPr>
          <p:cNvPicPr preferRelativeResize="0"/>
          <p:nvPr/>
        </p:nvPicPr>
        <p:blipFill rotWithShape="1">
          <a:blip r:embed="rId4">
            <a:alphaModFix/>
          </a:blip>
          <a:srcRect/>
          <a:stretch/>
        </p:blipFill>
        <p:spPr>
          <a:xfrm>
            <a:off x="10248409" y="6296290"/>
            <a:ext cx="1739048" cy="527479"/>
          </a:xfrm>
          <a:prstGeom prst="rect">
            <a:avLst/>
          </a:prstGeom>
          <a:noFill/>
          <a:ln>
            <a:noFill/>
          </a:ln>
        </p:spPr>
      </p:pic>
    </p:spTree>
    <p:extLst>
      <p:ext uri="{BB962C8B-B14F-4D97-AF65-F5344CB8AC3E}">
        <p14:creationId xmlns:p14="http://schemas.microsoft.com/office/powerpoint/2010/main" val="373214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0D9946-8E40-926C-296D-4EA21B8F3427}"/>
              </a:ext>
            </a:extLst>
          </p:cNvPr>
          <p:cNvPicPr>
            <a:picLocks noChangeAspect="1"/>
          </p:cNvPicPr>
          <p:nvPr/>
        </p:nvPicPr>
        <p:blipFill>
          <a:blip r:embed="rId2"/>
          <a:stretch>
            <a:fillRect/>
          </a:stretch>
        </p:blipFill>
        <p:spPr>
          <a:xfrm>
            <a:off x="146413" y="3339050"/>
            <a:ext cx="5139169" cy="1348857"/>
          </a:xfrm>
          <a:prstGeom prst="rect">
            <a:avLst/>
          </a:prstGeom>
        </p:spPr>
      </p:pic>
      <p:sp>
        <p:nvSpPr>
          <p:cNvPr id="3" name="TextBox 2">
            <a:extLst>
              <a:ext uri="{FF2B5EF4-FFF2-40B4-BE49-F238E27FC236}">
                <a16:creationId xmlns:a16="http://schemas.microsoft.com/office/drawing/2014/main" id="{14A475A0-F151-43A9-B94B-1559A420C5E5}"/>
              </a:ext>
            </a:extLst>
          </p:cNvPr>
          <p:cNvSpPr txBox="1"/>
          <p:nvPr/>
        </p:nvSpPr>
        <p:spPr>
          <a:xfrm flipH="1">
            <a:off x="-1" y="1954055"/>
            <a:ext cx="9648825" cy="646331"/>
          </a:xfrm>
          <a:prstGeom prst="rect">
            <a:avLst/>
          </a:prstGeom>
          <a:noFill/>
        </p:spPr>
        <p:txBody>
          <a:bodyPr wrap="square" rtlCol="0">
            <a:spAutoFit/>
          </a:bodyPr>
          <a:lstStyle/>
          <a:p>
            <a:r>
              <a:rPr lang="en-US" altLang="ko-KR" sz="3600" b="1" dirty="0">
                <a:solidFill>
                  <a:schemeClr val="bg1"/>
                </a:solidFill>
                <a:latin typeface="+mj-lt"/>
                <a:cs typeface="Arial" pitchFamily="34" charset="0"/>
              </a:rPr>
              <a:t>What is Weight of Evidence (WOE)?</a:t>
            </a:r>
          </a:p>
        </p:txBody>
      </p:sp>
      <p:sp>
        <p:nvSpPr>
          <p:cNvPr id="4" name="TextBox 3">
            <a:extLst>
              <a:ext uri="{FF2B5EF4-FFF2-40B4-BE49-F238E27FC236}">
                <a16:creationId xmlns:a16="http://schemas.microsoft.com/office/drawing/2014/main" id="{E4E4E32F-1803-4751-ADD5-F512F95F1A49}"/>
              </a:ext>
            </a:extLst>
          </p:cNvPr>
          <p:cNvSpPr txBox="1"/>
          <p:nvPr/>
        </p:nvSpPr>
        <p:spPr>
          <a:xfrm>
            <a:off x="5285582" y="2480652"/>
            <a:ext cx="6696868" cy="4185761"/>
          </a:xfrm>
          <a:prstGeom prst="rect">
            <a:avLst/>
          </a:prstGeom>
          <a:noFill/>
        </p:spPr>
        <p:txBody>
          <a:bodyPr wrap="square" rtlCol="0">
            <a:spAutoFit/>
          </a:bodyPr>
          <a:lstStyle/>
          <a:p>
            <a:r>
              <a:rPr lang="en-US" altLang="ko-KR" sz="1400" b="1" dirty="0">
                <a:solidFill>
                  <a:schemeClr val="bg1"/>
                </a:solidFill>
                <a:cs typeface="Arial" pitchFamily="34" charset="0"/>
              </a:rPr>
              <a:t>The weight of evidence tells the predictive power of an independent variable in relation to the dependent </a:t>
            </a:r>
            <a:r>
              <a:rPr lang="en-US" altLang="ko-KR" sz="1400" b="1" dirty="0" err="1">
                <a:solidFill>
                  <a:schemeClr val="bg1"/>
                </a:solidFill>
                <a:cs typeface="Arial" pitchFamily="34" charset="0"/>
              </a:rPr>
              <a:t>variable.The</a:t>
            </a:r>
            <a:r>
              <a:rPr lang="en-US" altLang="ko-KR" sz="1400" b="1" dirty="0">
                <a:solidFill>
                  <a:schemeClr val="bg1"/>
                </a:solidFill>
                <a:cs typeface="Arial" pitchFamily="34" charset="0"/>
              </a:rPr>
              <a:t> weight of evidence tells the predictive power of a single feature concerning its independent feature. If any of the categories/bins of a feature has a large proportion of events compared to the proportion of non-events, we will get a high value of </a:t>
            </a:r>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which in turn says that that class of the feature separates the events from non-events.</a:t>
            </a:r>
          </a:p>
          <a:p>
            <a:endParaRPr lang="en-US" altLang="ko-KR" sz="1400" b="1" dirty="0">
              <a:solidFill>
                <a:schemeClr val="bg1"/>
              </a:solidFill>
              <a:cs typeface="Arial" pitchFamily="34" charset="0"/>
            </a:endParaRPr>
          </a:p>
          <a:p>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values for the various categories of a categorical variable can be used to impute a categorical feature and convert it into a numerical feature.</a:t>
            </a:r>
          </a:p>
          <a:p>
            <a:r>
              <a:rPr lang="en-US" altLang="ko-KR" sz="1400" b="1" dirty="0">
                <a:solidFill>
                  <a:schemeClr val="bg1"/>
                </a:solidFill>
                <a:cs typeface="Arial" pitchFamily="34" charset="0"/>
              </a:rPr>
              <a:t>if a continuous feature does not have a linear relationship with the log odds, the feature can be binned into groups and a new feature created by replaced each bin with its </a:t>
            </a:r>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value can be used instead of the original feature.</a:t>
            </a:r>
          </a:p>
          <a:p>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is better than one-hot encoding as one-hot encoding will need you to create h-1 new features to accommodate one categorical feature with h categories. This implies that the model will not have to predict h-1 coefficients (bi) instead of 1. However, in </a:t>
            </a:r>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variable transformation, we will need to calculate a single coefficient for the feature in consideration.</a:t>
            </a:r>
          </a:p>
          <a:p>
            <a:r>
              <a:rPr lang="en-US" altLang="ko-KR" sz="1400" b="1" dirty="0">
                <a:solidFill>
                  <a:schemeClr val="bg1"/>
                </a:solidFill>
                <a:cs typeface="Arial" pitchFamily="34" charset="0"/>
              </a:rPr>
              <a:t>The formula to calculate the weight of evidence for any feature is given by</a:t>
            </a:r>
          </a:p>
        </p:txBody>
      </p:sp>
      <p:sp>
        <p:nvSpPr>
          <p:cNvPr id="5" name="TextBox 4">
            <a:extLst>
              <a:ext uri="{FF2B5EF4-FFF2-40B4-BE49-F238E27FC236}">
                <a16:creationId xmlns:a16="http://schemas.microsoft.com/office/drawing/2014/main" id="{B71D24F1-0026-4928-BED1-46C3BB9498FD}"/>
              </a:ext>
            </a:extLst>
          </p:cNvPr>
          <p:cNvSpPr txBox="1"/>
          <p:nvPr/>
        </p:nvSpPr>
        <p:spPr>
          <a:xfrm>
            <a:off x="146413" y="1215391"/>
            <a:ext cx="11764240" cy="738664"/>
          </a:xfrm>
          <a:prstGeom prst="rect">
            <a:avLst/>
          </a:prstGeom>
          <a:noFill/>
        </p:spPr>
        <p:txBody>
          <a:bodyPr wrap="square" rtlCol="0">
            <a:spAutoFit/>
          </a:bodyPr>
          <a:lstStyle/>
          <a:p>
            <a:r>
              <a:rPr lang="en-US" altLang="ko-KR" sz="1400" b="1" dirty="0">
                <a:solidFill>
                  <a:schemeClr val="bg1"/>
                </a:solidFill>
                <a:cs typeface="Arial" pitchFamily="34" charset="0"/>
              </a:rPr>
              <a:t>In this digital era, we are equipped with a humongous amount of data. However, not all features available to us are useful in every model prediction. Choosing the right features for our model is of utmost importance. Features are selected based on the predictive strength of the feature. We can quantify the predictive power of a feature using the concept of information value.</a:t>
            </a:r>
            <a:endParaRPr lang="ko-KR" altLang="en-US" sz="1400" b="1" dirty="0">
              <a:solidFill>
                <a:schemeClr val="bg1"/>
              </a:solidFill>
              <a:cs typeface="Arial" pitchFamily="34" charset="0"/>
            </a:endParaRPr>
          </a:p>
        </p:txBody>
      </p:sp>
      <p:sp>
        <p:nvSpPr>
          <p:cNvPr id="6" name="Text Placeholder 2">
            <a:extLst>
              <a:ext uri="{FF2B5EF4-FFF2-40B4-BE49-F238E27FC236}">
                <a16:creationId xmlns:a16="http://schemas.microsoft.com/office/drawing/2014/main" id="{468D13E1-A274-4BC9-B6C6-F28B0226B85D}"/>
              </a:ext>
            </a:extLst>
          </p:cNvPr>
          <p:cNvSpPr txBox="1">
            <a:spLocks/>
          </p:cNvSpPr>
          <p:nvPr/>
        </p:nvSpPr>
        <p:spPr>
          <a:xfrm>
            <a:off x="146413" y="867301"/>
            <a:ext cx="5139169"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Importance of Feature Selection</a:t>
            </a:r>
          </a:p>
        </p:txBody>
      </p:sp>
      <p:sp>
        <p:nvSpPr>
          <p:cNvPr id="8" name="Text Placeholder 15">
            <a:extLst>
              <a:ext uri="{FF2B5EF4-FFF2-40B4-BE49-F238E27FC236}">
                <a16:creationId xmlns:a16="http://schemas.microsoft.com/office/drawing/2014/main" id="{6BB61B66-B796-4EF9-B37A-4AAD293B7711}"/>
              </a:ext>
            </a:extLst>
          </p:cNvPr>
          <p:cNvSpPr txBox="1">
            <a:spLocks/>
          </p:cNvSpPr>
          <p:nvPr/>
        </p:nvSpPr>
        <p:spPr>
          <a:xfrm>
            <a:off x="289639" y="198739"/>
            <a:ext cx="11607086" cy="591835"/>
          </a:xfrm>
          <a:prstGeom prst="rect">
            <a:avLst/>
          </a:prstGeom>
          <a:solidFill>
            <a:schemeClr val="accent1"/>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200" b="1" dirty="0">
                <a:solidFill>
                  <a:schemeClr val="bg1"/>
                </a:solidFill>
                <a:cs typeface="Arial" pitchFamily="34" charset="0"/>
              </a:rPr>
              <a:t>WEIGHT OF EVIDENCE (WOE) AND INFORMATION VALUE (IV)</a:t>
            </a:r>
          </a:p>
        </p:txBody>
      </p:sp>
    </p:spTree>
    <p:extLst>
      <p:ext uri="{BB962C8B-B14F-4D97-AF65-F5344CB8AC3E}">
        <p14:creationId xmlns:p14="http://schemas.microsoft.com/office/powerpoint/2010/main" val="388336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Picture 12">
            <a:extLst>
              <a:ext uri="{FF2B5EF4-FFF2-40B4-BE49-F238E27FC236}">
                <a16:creationId xmlns:a16="http://schemas.microsoft.com/office/drawing/2014/main" id="{1DEAFCA7-A04E-7533-267A-0670A8182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87" y="161365"/>
            <a:ext cx="8029575" cy="6364941"/>
          </a:xfrm>
          <a:prstGeom prst="rect">
            <a:avLst/>
          </a:prstGeom>
        </p:spPr>
      </p:pic>
      <p:sp>
        <p:nvSpPr>
          <p:cNvPr id="86" name="Google Shape;86;p17"/>
          <p:cNvSpPr txBox="1">
            <a:spLocks noGrp="1"/>
          </p:cNvSpPr>
          <p:nvPr>
            <p:ph type="ctrTitle"/>
          </p:nvPr>
        </p:nvSpPr>
        <p:spPr>
          <a:xfrm>
            <a:off x="815788" y="4025784"/>
            <a:ext cx="6831106" cy="1658403"/>
          </a:xfrm>
          <a:prstGeom prst="rect">
            <a:avLst/>
          </a:prstGeom>
        </p:spPr>
        <p:txBody>
          <a:bodyPr spcFirstLastPara="1" wrap="square" lIns="0" tIns="0" rIns="0" bIns="0" anchor="b" anchorCtr="0">
            <a:noAutofit/>
          </a:bodyPr>
          <a:lstStyle/>
          <a:p>
            <a:pPr>
              <a:lnSpc>
                <a:spcPct val="100000"/>
              </a:lnSpc>
              <a:buClr>
                <a:schemeClr val="dk2"/>
              </a:buClr>
            </a:pPr>
            <a:r>
              <a:rPr lang="en-US" sz="4800" b="1" dirty="0">
                <a:solidFill>
                  <a:schemeClr val="accent2">
                    <a:lumMod val="60000"/>
                    <a:lumOff val="40000"/>
                  </a:schemeClr>
                </a:solidFill>
                <a:latin typeface="Poppins"/>
                <a:cs typeface="Poppins"/>
                <a:sym typeface="Poppins"/>
              </a:rPr>
              <a:t>Fraudulent Transaction &amp; Business Understanding</a:t>
            </a:r>
          </a:p>
        </p:txBody>
      </p:sp>
      <p:pic>
        <p:nvPicPr>
          <p:cNvPr id="5" name="Picture 4">
            <a:extLst>
              <a:ext uri="{FF2B5EF4-FFF2-40B4-BE49-F238E27FC236}">
                <a16:creationId xmlns:a16="http://schemas.microsoft.com/office/drawing/2014/main" id="{9CEA6DA9-46FB-B8F7-80F6-2B44BC798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056" y="1288676"/>
            <a:ext cx="4762500" cy="4800600"/>
          </a:xfrm>
          <a:prstGeom prst="rect">
            <a:avLst/>
          </a:prstGeom>
        </p:spPr>
      </p:pic>
      <p:grpSp>
        <p:nvGrpSpPr>
          <p:cNvPr id="8" name="Group 7">
            <a:extLst>
              <a:ext uri="{FF2B5EF4-FFF2-40B4-BE49-F238E27FC236}">
                <a16:creationId xmlns:a16="http://schemas.microsoft.com/office/drawing/2014/main" id="{9F93075C-8FAB-5E61-4AA1-FF1980367E2A}"/>
              </a:ext>
            </a:extLst>
          </p:cNvPr>
          <p:cNvGrpSpPr/>
          <p:nvPr/>
        </p:nvGrpSpPr>
        <p:grpSpPr>
          <a:xfrm>
            <a:off x="896539" y="626382"/>
            <a:ext cx="1957025" cy="1870289"/>
            <a:chOff x="6127601" y="487152"/>
            <a:chExt cx="999728" cy="994953"/>
          </a:xfrm>
          <a:solidFill>
            <a:srgbClr val="FFC000"/>
          </a:solidFill>
        </p:grpSpPr>
        <p:sp>
          <p:nvSpPr>
            <p:cNvPr id="9" name="Oval 8">
              <a:extLst>
                <a:ext uri="{FF2B5EF4-FFF2-40B4-BE49-F238E27FC236}">
                  <a16:creationId xmlns:a16="http://schemas.microsoft.com/office/drawing/2014/main" id="{BA5961E6-BA57-2679-8369-AA1F9FDD7EA7}"/>
                </a:ext>
              </a:extLst>
            </p:cNvPr>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Oval 9">
              <a:extLst>
                <a:ext uri="{FF2B5EF4-FFF2-40B4-BE49-F238E27FC236}">
                  <a16:creationId xmlns:a16="http://schemas.microsoft.com/office/drawing/2014/main" id="{B95FE63F-3B03-977D-CA7F-CE8C5C05DDDA}"/>
                </a:ext>
              </a:extLst>
            </p:cNvPr>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0A61C131-9640-D4DD-A94E-EAE545198CE8}"/>
                </a:ext>
              </a:extLst>
            </p:cNvPr>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2" name="Google Shape;864;p49">
            <a:extLst>
              <a:ext uri="{FF2B5EF4-FFF2-40B4-BE49-F238E27FC236}">
                <a16:creationId xmlns:a16="http://schemas.microsoft.com/office/drawing/2014/main" id="{A2EB8E09-8827-DCFE-98CE-FCE6D5464FB8}"/>
              </a:ext>
            </a:extLst>
          </p:cNvPr>
          <p:cNvSpPr txBox="1">
            <a:spLocks/>
          </p:cNvSpPr>
          <p:nvPr/>
        </p:nvSpPr>
        <p:spPr>
          <a:xfrm>
            <a:off x="815788" y="1173813"/>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475A0-F151-43A9-B94B-1559A420C5E5}"/>
              </a:ext>
            </a:extLst>
          </p:cNvPr>
          <p:cNvSpPr txBox="1"/>
          <p:nvPr/>
        </p:nvSpPr>
        <p:spPr>
          <a:xfrm flipH="1">
            <a:off x="146413" y="883249"/>
            <a:ext cx="9648825" cy="646331"/>
          </a:xfrm>
          <a:prstGeom prst="rect">
            <a:avLst/>
          </a:prstGeom>
          <a:noFill/>
        </p:spPr>
        <p:txBody>
          <a:bodyPr wrap="square" rtlCol="0">
            <a:spAutoFit/>
          </a:bodyPr>
          <a:lstStyle/>
          <a:p>
            <a:r>
              <a:rPr lang="en-US" altLang="ko-KR" sz="3600" b="1" dirty="0">
                <a:solidFill>
                  <a:schemeClr val="bg1"/>
                </a:solidFill>
                <a:latin typeface="+mj-lt"/>
                <a:cs typeface="Arial" pitchFamily="34" charset="0"/>
              </a:rPr>
              <a:t>What is Information Value (IV)?</a:t>
            </a:r>
          </a:p>
        </p:txBody>
      </p:sp>
      <p:sp>
        <p:nvSpPr>
          <p:cNvPr id="4" name="TextBox 3">
            <a:extLst>
              <a:ext uri="{FF2B5EF4-FFF2-40B4-BE49-F238E27FC236}">
                <a16:creationId xmlns:a16="http://schemas.microsoft.com/office/drawing/2014/main" id="{E4E4E32F-1803-4751-ADD5-F512F95F1A49}"/>
              </a:ext>
            </a:extLst>
          </p:cNvPr>
          <p:cNvSpPr txBox="1"/>
          <p:nvPr/>
        </p:nvSpPr>
        <p:spPr>
          <a:xfrm>
            <a:off x="5285582" y="1529580"/>
            <a:ext cx="6696868" cy="4093428"/>
          </a:xfrm>
          <a:prstGeom prst="rect">
            <a:avLst/>
          </a:prstGeom>
          <a:noFill/>
        </p:spPr>
        <p:txBody>
          <a:bodyPr wrap="square" rtlCol="0">
            <a:spAutoFit/>
          </a:bodyPr>
          <a:lstStyle/>
          <a:p>
            <a:r>
              <a:rPr lang="en-US" altLang="ko-KR" sz="1400" b="1" dirty="0">
                <a:solidFill>
                  <a:schemeClr val="bg1"/>
                </a:solidFill>
                <a:cs typeface="Arial" pitchFamily="34" charset="0"/>
              </a:rPr>
              <a:t>The </a:t>
            </a:r>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value, the </a:t>
            </a:r>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value tells us the predictive power of each bin of a feature. However, a single value representing the entire feature’s predictive power will be useful in feature selection. Note that the term (percentage of events – the percentage of non-events) follows the same sign as </a:t>
            </a:r>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hence ensuring that the IV is always a positive number. The equation for IV is.</a:t>
            </a:r>
          </a:p>
          <a:p>
            <a:endParaRPr lang="en-US" altLang="ko-KR" sz="1400" b="1" dirty="0">
              <a:solidFill>
                <a:schemeClr val="bg1"/>
              </a:solidFill>
              <a:cs typeface="Arial" pitchFamily="34" charset="0"/>
            </a:endParaRPr>
          </a:p>
          <a:p>
            <a:r>
              <a:rPr lang="en-US" altLang="ko-KR" b="1" dirty="0">
                <a:solidFill>
                  <a:schemeClr val="bg1"/>
                </a:solidFill>
                <a:cs typeface="Arial" pitchFamily="34" charset="0"/>
              </a:rPr>
              <a:t>Conclusion:</a:t>
            </a:r>
          </a:p>
          <a:p>
            <a:endParaRPr lang="en-US" altLang="ko-KR" b="1" dirty="0">
              <a:solidFill>
                <a:schemeClr val="bg1"/>
              </a:solidFill>
              <a:cs typeface="Arial" pitchFamily="34" charset="0"/>
            </a:endParaRPr>
          </a:p>
          <a:p>
            <a:pPr marL="342900" indent="-342900">
              <a:buFont typeface="+mj-lt"/>
              <a:buAutoNum type="arabicPeriod"/>
            </a:pPr>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helps check the linear relationship of a feature with its dependent feature to be used in the model.</a:t>
            </a:r>
          </a:p>
          <a:p>
            <a:pPr marL="342900" indent="-342900">
              <a:buFont typeface="+mj-lt"/>
              <a:buAutoNum type="arabicPeriod"/>
            </a:pPr>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is a good variable transformation method for both continuous and categorical features.</a:t>
            </a:r>
          </a:p>
          <a:p>
            <a:pPr marL="342900" indent="-342900">
              <a:buFont typeface="+mj-lt"/>
              <a:buAutoNum type="arabicPeriod"/>
            </a:pPr>
            <a:r>
              <a:rPr lang="en-US" altLang="ko-KR" sz="1400" b="1" dirty="0" err="1">
                <a:solidFill>
                  <a:schemeClr val="bg1"/>
                </a:solidFill>
                <a:cs typeface="Arial" pitchFamily="34" charset="0"/>
              </a:rPr>
              <a:t>WoE</a:t>
            </a:r>
            <a:r>
              <a:rPr lang="en-US" altLang="ko-KR" sz="1400" b="1" dirty="0">
                <a:solidFill>
                  <a:schemeClr val="bg1"/>
                </a:solidFill>
                <a:cs typeface="Arial" pitchFamily="34" charset="0"/>
              </a:rPr>
              <a:t> is better than on-hot encoding as this method of variable transformation does not increase the complexity of the model.</a:t>
            </a:r>
          </a:p>
          <a:p>
            <a:pPr marL="342900" indent="-342900">
              <a:buFont typeface="+mj-lt"/>
              <a:buAutoNum type="arabicPeriod"/>
            </a:pPr>
            <a:r>
              <a:rPr lang="en-US" altLang="ko-KR" sz="1400" b="1" dirty="0">
                <a:solidFill>
                  <a:schemeClr val="bg1"/>
                </a:solidFill>
                <a:cs typeface="Arial" pitchFamily="34" charset="0"/>
              </a:rPr>
              <a:t>IV is a good measure of the predictive power of a feature and it also helps point out the suspicious feature.</a:t>
            </a:r>
          </a:p>
          <a:p>
            <a:endParaRPr lang="en-US" altLang="ko-KR" sz="1400" b="1" dirty="0">
              <a:solidFill>
                <a:schemeClr val="bg1"/>
              </a:solidFill>
              <a:cs typeface="Arial" pitchFamily="34" charset="0"/>
            </a:endParaRPr>
          </a:p>
          <a:p>
            <a:endParaRPr lang="en-US" altLang="ko-KR" sz="1400" b="1" dirty="0">
              <a:solidFill>
                <a:schemeClr val="bg1"/>
              </a:solidFill>
              <a:cs typeface="Arial" pitchFamily="34" charset="0"/>
            </a:endParaRPr>
          </a:p>
        </p:txBody>
      </p:sp>
      <p:sp>
        <p:nvSpPr>
          <p:cNvPr id="8" name="Text Placeholder 15">
            <a:extLst>
              <a:ext uri="{FF2B5EF4-FFF2-40B4-BE49-F238E27FC236}">
                <a16:creationId xmlns:a16="http://schemas.microsoft.com/office/drawing/2014/main" id="{6BB61B66-B796-4EF9-B37A-4AAD293B7711}"/>
              </a:ext>
            </a:extLst>
          </p:cNvPr>
          <p:cNvSpPr txBox="1">
            <a:spLocks/>
          </p:cNvSpPr>
          <p:nvPr/>
        </p:nvSpPr>
        <p:spPr>
          <a:xfrm>
            <a:off x="289639" y="198739"/>
            <a:ext cx="11607086" cy="591835"/>
          </a:xfrm>
          <a:prstGeom prst="rect">
            <a:avLst/>
          </a:prstGeom>
          <a:solidFill>
            <a:schemeClr val="accent1"/>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200" b="1" dirty="0">
                <a:solidFill>
                  <a:schemeClr val="bg1"/>
                </a:solidFill>
                <a:cs typeface="Arial" pitchFamily="34" charset="0"/>
              </a:rPr>
              <a:t>WEIGHT OF EVIDENCE (WOE) AND INFORMATION VALUE (IV)</a:t>
            </a:r>
          </a:p>
        </p:txBody>
      </p:sp>
      <p:pic>
        <p:nvPicPr>
          <p:cNvPr id="9" name="Picture 8">
            <a:extLst>
              <a:ext uri="{FF2B5EF4-FFF2-40B4-BE49-F238E27FC236}">
                <a16:creationId xmlns:a16="http://schemas.microsoft.com/office/drawing/2014/main" id="{69356B52-ADCF-20A5-652F-0CACF12AA511}"/>
              </a:ext>
            </a:extLst>
          </p:cNvPr>
          <p:cNvPicPr>
            <a:picLocks noChangeAspect="1"/>
          </p:cNvPicPr>
          <p:nvPr/>
        </p:nvPicPr>
        <p:blipFill>
          <a:blip r:embed="rId2"/>
          <a:stretch>
            <a:fillRect/>
          </a:stretch>
        </p:blipFill>
        <p:spPr>
          <a:xfrm>
            <a:off x="363644" y="1622255"/>
            <a:ext cx="4854361" cy="3756986"/>
          </a:xfrm>
          <a:prstGeom prst="rect">
            <a:avLst/>
          </a:prstGeom>
        </p:spPr>
      </p:pic>
    </p:spTree>
    <p:extLst>
      <p:ext uri="{BB962C8B-B14F-4D97-AF65-F5344CB8AC3E}">
        <p14:creationId xmlns:p14="http://schemas.microsoft.com/office/powerpoint/2010/main" val="1275880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475A0-F151-43A9-B94B-1559A420C5E5}"/>
              </a:ext>
            </a:extLst>
          </p:cNvPr>
          <p:cNvSpPr txBox="1"/>
          <p:nvPr/>
        </p:nvSpPr>
        <p:spPr>
          <a:xfrm flipH="1">
            <a:off x="146413" y="883249"/>
            <a:ext cx="9648825" cy="646331"/>
          </a:xfrm>
          <a:prstGeom prst="rect">
            <a:avLst/>
          </a:prstGeom>
          <a:noFill/>
        </p:spPr>
        <p:txBody>
          <a:bodyPr wrap="square" rtlCol="0">
            <a:spAutoFit/>
          </a:bodyPr>
          <a:lstStyle/>
          <a:p>
            <a:r>
              <a:rPr lang="en-US" altLang="ko-KR" sz="3600" b="1" dirty="0">
                <a:solidFill>
                  <a:schemeClr val="bg1"/>
                </a:solidFill>
                <a:latin typeface="+mj-lt"/>
                <a:cs typeface="Arial" pitchFamily="34" charset="0"/>
              </a:rPr>
              <a:t>Information Value (IV) Of Each Variable</a:t>
            </a:r>
          </a:p>
        </p:txBody>
      </p:sp>
      <p:sp>
        <p:nvSpPr>
          <p:cNvPr id="4" name="TextBox 3">
            <a:extLst>
              <a:ext uri="{FF2B5EF4-FFF2-40B4-BE49-F238E27FC236}">
                <a16:creationId xmlns:a16="http://schemas.microsoft.com/office/drawing/2014/main" id="{E4E4E32F-1803-4751-ADD5-F512F95F1A49}"/>
              </a:ext>
            </a:extLst>
          </p:cNvPr>
          <p:cNvSpPr txBox="1"/>
          <p:nvPr/>
        </p:nvSpPr>
        <p:spPr>
          <a:xfrm>
            <a:off x="5285582" y="1529580"/>
            <a:ext cx="6696868" cy="3554819"/>
          </a:xfrm>
          <a:prstGeom prst="rect">
            <a:avLst/>
          </a:prstGeom>
          <a:noFill/>
        </p:spPr>
        <p:txBody>
          <a:bodyPr wrap="square" rtlCol="0">
            <a:spAutoFit/>
          </a:bodyPr>
          <a:lstStyle/>
          <a:p>
            <a:r>
              <a:rPr lang="en-US" altLang="ko-KR" sz="2500" b="1" dirty="0">
                <a:solidFill>
                  <a:schemeClr val="bg1"/>
                </a:solidFill>
                <a:cs typeface="Arial" pitchFamily="34" charset="0"/>
              </a:rPr>
              <a:t>Inference:</a:t>
            </a:r>
          </a:p>
          <a:p>
            <a:endParaRPr lang="en-US" altLang="ko-KR" sz="2500" b="1" dirty="0">
              <a:solidFill>
                <a:schemeClr val="bg1"/>
              </a:solidFill>
              <a:cs typeface="Arial" pitchFamily="34" charset="0"/>
            </a:endParaRPr>
          </a:p>
          <a:p>
            <a:pPr marL="285750" indent="-285750">
              <a:buFont typeface="Arial" panose="020B0604020202020204" pitchFamily="34" charset="0"/>
              <a:buChar char="•"/>
            </a:pPr>
            <a:r>
              <a:rPr lang="en-US" altLang="ko-KR" sz="2500" b="1" dirty="0">
                <a:solidFill>
                  <a:schemeClr val="bg1"/>
                </a:solidFill>
                <a:cs typeface="Arial" pitchFamily="34" charset="0"/>
              </a:rPr>
              <a:t>Information Value (IV) is calculated for all features in the extended dataset in order to estimate their potential contribution to detectability</a:t>
            </a:r>
          </a:p>
          <a:p>
            <a:pPr marL="285750" indent="-285750">
              <a:buFont typeface="Arial" panose="020B0604020202020204" pitchFamily="34" charset="0"/>
              <a:buChar char="•"/>
            </a:pPr>
            <a:r>
              <a:rPr lang="en-US" altLang="ko-KR" sz="2500" b="1" dirty="0">
                <a:solidFill>
                  <a:schemeClr val="bg1"/>
                </a:solidFill>
                <a:cs typeface="Arial" pitchFamily="34" charset="0"/>
              </a:rPr>
              <a:t>This is an indicator of feature quality and reasoning for feature selection</a:t>
            </a:r>
          </a:p>
          <a:p>
            <a:endParaRPr lang="en-US" altLang="ko-KR" sz="2500" b="1" dirty="0">
              <a:solidFill>
                <a:schemeClr val="bg1"/>
              </a:solidFill>
              <a:cs typeface="Arial" pitchFamily="34" charset="0"/>
            </a:endParaRPr>
          </a:p>
        </p:txBody>
      </p:sp>
      <p:sp>
        <p:nvSpPr>
          <p:cNvPr id="8" name="Text Placeholder 15">
            <a:extLst>
              <a:ext uri="{FF2B5EF4-FFF2-40B4-BE49-F238E27FC236}">
                <a16:creationId xmlns:a16="http://schemas.microsoft.com/office/drawing/2014/main" id="{6BB61B66-B796-4EF9-B37A-4AAD293B7711}"/>
              </a:ext>
            </a:extLst>
          </p:cNvPr>
          <p:cNvSpPr txBox="1">
            <a:spLocks/>
          </p:cNvSpPr>
          <p:nvPr/>
        </p:nvSpPr>
        <p:spPr>
          <a:xfrm>
            <a:off x="289639" y="198739"/>
            <a:ext cx="11607086" cy="591835"/>
          </a:xfrm>
          <a:prstGeom prst="rect">
            <a:avLst/>
          </a:prstGeom>
          <a:solidFill>
            <a:schemeClr val="accent1"/>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200" b="1" dirty="0">
                <a:solidFill>
                  <a:schemeClr val="bg1"/>
                </a:solidFill>
                <a:cs typeface="Arial" pitchFamily="34" charset="0"/>
              </a:rPr>
              <a:t>INFORMATION VALUE (IV)</a:t>
            </a:r>
          </a:p>
        </p:txBody>
      </p:sp>
      <p:pic>
        <p:nvPicPr>
          <p:cNvPr id="5" name="Picture 4">
            <a:extLst>
              <a:ext uri="{FF2B5EF4-FFF2-40B4-BE49-F238E27FC236}">
                <a16:creationId xmlns:a16="http://schemas.microsoft.com/office/drawing/2014/main" id="{4B9B80BA-569E-A283-A429-571115BDFAFC}"/>
              </a:ext>
            </a:extLst>
          </p:cNvPr>
          <p:cNvPicPr>
            <a:picLocks noChangeAspect="1"/>
          </p:cNvPicPr>
          <p:nvPr/>
        </p:nvPicPr>
        <p:blipFill>
          <a:blip r:embed="rId2"/>
          <a:stretch>
            <a:fillRect/>
          </a:stretch>
        </p:blipFill>
        <p:spPr>
          <a:xfrm>
            <a:off x="323942" y="1529580"/>
            <a:ext cx="4800508" cy="5042670"/>
          </a:xfrm>
          <a:prstGeom prst="rect">
            <a:avLst/>
          </a:prstGeom>
        </p:spPr>
      </p:pic>
    </p:spTree>
    <p:extLst>
      <p:ext uri="{BB962C8B-B14F-4D97-AF65-F5344CB8AC3E}">
        <p14:creationId xmlns:p14="http://schemas.microsoft.com/office/powerpoint/2010/main" val="3692688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548350-6A23-451B-8407-ACFF8A1309E2}"/>
              </a:ext>
            </a:extLst>
          </p:cNvPr>
          <p:cNvSpPr txBox="1"/>
          <p:nvPr/>
        </p:nvSpPr>
        <p:spPr>
          <a:xfrm>
            <a:off x="380300" y="6025106"/>
            <a:ext cx="11431400" cy="630942"/>
          </a:xfrm>
          <a:prstGeom prst="rect">
            <a:avLst/>
          </a:prstGeom>
          <a:noFill/>
        </p:spPr>
        <p:txBody>
          <a:bodyPr wrap="square" rtlCol="0" anchor="ctr">
            <a:spAutoFit/>
          </a:bodyPr>
          <a:lstStyle/>
          <a:p>
            <a:pPr algn="ctr"/>
            <a:r>
              <a:rPr lang="en-US" altLang="ko-KR" sz="3500" b="1" dirty="0">
                <a:solidFill>
                  <a:schemeClr val="bg1"/>
                </a:solidFill>
                <a:latin typeface="+mj-lt"/>
                <a:cs typeface="Arial" pitchFamily="34" charset="0"/>
              </a:rPr>
              <a:t>MIN MAX SCALING &amp; BOX COX TRANSFORMATION</a:t>
            </a:r>
            <a:endParaRPr lang="ko-KR" altLang="en-US" sz="3500" b="1" dirty="0">
              <a:solidFill>
                <a:schemeClr val="bg1"/>
              </a:solidFill>
              <a:latin typeface="+mj-lt"/>
              <a:cs typeface="Arial" pitchFamily="34" charset="0"/>
            </a:endParaRPr>
          </a:p>
        </p:txBody>
      </p:sp>
      <p:grpSp>
        <p:nvGrpSpPr>
          <p:cNvPr id="15" name="그룹 9">
            <a:extLst>
              <a:ext uri="{FF2B5EF4-FFF2-40B4-BE49-F238E27FC236}">
                <a16:creationId xmlns:a16="http://schemas.microsoft.com/office/drawing/2014/main" id="{63695AFA-D373-45B9-8171-FD5C83435DB1}"/>
              </a:ext>
            </a:extLst>
          </p:cNvPr>
          <p:cNvGrpSpPr/>
          <p:nvPr/>
        </p:nvGrpSpPr>
        <p:grpSpPr>
          <a:xfrm>
            <a:off x="133099" y="154823"/>
            <a:ext cx="4324601" cy="3568131"/>
            <a:chOff x="4932040" y="2183693"/>
            <a:chExt cx="4001699" cy="4880601"/>
          </a:xfrm>
        </p:grpSpPr>
        <p:sp>
          <p:nvSpPr>
            <p:cNvPr id="16" name="TextBox 15">
              <a:extLst>
                <a:ext uri="{FF2B5EF4-FFF2-40B4-BE49-F238E27FC236}">
                  <a16:creationId xmlns:a16="http://schemas.microsoft.com/office/drawing/2014/main" id="{D12A6D92-13C8-4BA9-B7C0-2780BB7FA772}"/>
                </a:ext>
              </a:extLst>
            </p:cNvPr>
            <p:cNvSpPr txBox="1"/>
            <p:nvPr/>
          </p:nvSpPr>
          <p:spPr>
            <a:xfrm>
              <a:off x="4932040" y="2183693"/>
              <a:ext cx="4001699" cy="523220"/>
            </a:xfrm>
            <a:prstGeom prst="rect">
              <a:avLst/>
            </a:prstGeom>
            <a:noFill/>
          </p:spPr>
          <p:txBody>
            <a:bodyPr wrap="square" rtlCol="0" anchor="ctr">
              <a:spAutoFit/>
            </a:bodyPr>
            <a:lstStyle/>
            <a:p>
              <a:r>
                <a:rPr lang="en-US" altLang="ko-KR" sz="2800" b="1" dirty="0">
                  <a:solidFill>
                    <a:schemeClr val="bg1"/>
                  </a:solidFill>
                </a:rPr>
                <a:t>Min-Max Scaler</a:t>
              </a:r>
              <a:endParaRPr lang="ko-KR" altLang="en-US" sz="2800" b="1" dirty="0">
                <a:solidFill>
                  <a:schemeClr val="bg1"/>
                </a:solidFill>
              </a:endParaRPr>
            </a:p>
          </p:txBody>
        </p:sp>
        <p:sp>
          <p:nvSpPr>
            <p:cNvPr id="17" name="TextBox 16">
              <a:extLst>
                <a:ext uri="{FF2B5EF4-FFF2-40B4-BE49-F238E27FC236}">
                  <a16:creationId xmlns:a16="http://schemas.microsoft.com/office/drawing/2014/main" id="{FACD5E01-6396-49AB-A45D-7DF3A78F93D8}"/>
                </a:ext>
              </a:extLst>
            </p:cNvPr>
            <p:cNvSpPr txBox="1"/>
            <p:nvPr/>
          </p:nvSpPr>
          <p:spPr>
            <a:xfrm>
              <a:off x="4932040" y="2643937"/>
              <a:ext cx="4001699" cy="4420357"/>
            </a:xfrm>
            <a:prstGeom prst="rect">
              <a:avLst/>
            </a:prstGeom>
            <a:noFill/>
          </p:spPr>
          <p:txBody>
            <a:bodyPr wrap="square" rtlCol="0">
              <a:spAutoFit/>
            </a:bodyPr>
            <a:lstStyle/>
            <a:p>
              <a:r>
                <a:rPr lang="en-US" altLang="ko-KR" sz="1200" dirty="0" err="1">
                  <a:solidFill>
                    <a:schemeClr val="bg1"/>
                  </a:solidFill>
                </a:rPr>
                <a:t>MinMax</a:t>
              </a:r>
              <a:r>
                <a:rPr lang="en-US" altLang="ko-KR" sz="1200" dirty="0">
                  <a:solidFill>
                    <a:schemeClr val="bg1"/>
                  </a:solidFill>
                </a:rPr>
                <a:t> Scaler shrinks the data within the given range, usually of 0 to 1. It transforms data by scaling features to a given range. It scales the values to a specific value range without changing the shape of the original distribution.</a:t>
              </a:r>
            </a:p>
            <a:p>
              <a:endParaRPr lang="en-US" altLang="ko-KR" sz="1200" dirty="0">
                <a:solidFill>
                  <a:schemeClr val="bg1"/>
                </a:solidFill>
              </a:endParaRPr>
            </a:p>
            <a:p>
              <a:r>
                <a:rPr lang="en-US" altLang="ko-KR" sz="1200" dirty="0">
                  <a:solidFill>
                    <a:schemeClr val="bg1"/>
                  </a:solidFill>
                </a:rPr>
                <a:t>We have used this scaling technique as it help us to remove the negative values as well as shrink the large matrices. A way to normalize the input features/variables is the Min-Max scaler. By doing so, all features will be transformed into the range [0,1] meaning that the minimum and maximum value of a feature/variable is going to be 0 and 1, respectively.</a:t>
              </a:r>
            </a:p>
            <a:p>
              <a:endParaRPr lang="en-US" altLang="ko-KR" sz="1200" dirty="0">
                <a:solidFill>
                  <a:schemeClr val="bg1"/>
                </a:solidFill>
              </a:endParaRPr>
            </a:p>
            <a:p>
              <a:r>
                <a:rPr lang="en-US" altLang="ko-KR" sz="1200" dirty="0">
                  <a:solidFill>
                    <a:schemeClr val="bg1"/>
                  </a:solidFill>
                </a:rPr>
                <a:t>Why to normalize prior to model fitting?</a:t>
              </a:r>
            </a:p>
            <a:p>
              <a:endParaRPr lang="en-US" altLang="ko-KR" sz="1200" dirty="0">
                <a:solidFill>
                  <a:schemeClr val="bg1"/>
                </a:solidFill>
              </a:endParaRPr>
            </a:p>
            <a:p>
              <a:r>
                <a:rPr lang="en-US" altLang="ko-KR" sz="1200" dirty="0">
                  <a:solidFill>
                    <a:schemeClr val="bg1"/>
                  </a:solidFill>
                </a:rPr>
                <a:t>The main idea behind normalization/standardization is always the same. Variables that are measured at different scales do not contribute equally to the model fitting &amp; model learned function and might end up creating a bias. Thus, to deal with this potential problem feature-wise normalization such as </a:t>
              </a:r>
              <a:r>
                <a:rPr lang="en-US" altLang="ko-KR" sz="1200" dirty="0" err="1">
                  <a:solidFill>
                    <a:schemeClr val="bg1"/>
                  </a:solidFill>
                </a:rPr>
                <a:t>MinMax</a:t>
              </a:r>
              <a:r>
                <a:rPr lang="en-US" altLang="ko-KR" sz="1200" dirty="0">
                  <a:solidFill>
                    <a:schemeClr val="bg1"/>
                  </a:solidFill>
                </a:rPr>
                <a:t> Scaling is usually used prior to model fitting.</a:t>
              </a:r>
            </a:p>
          </p:txBody>
        </p:sp>
      </p:grpSp>
      <p:grpSp>
        <p:nvGrpSpPr>
          <p:cNvPr id="21" name="그룹 5">
            <a:extLst>
              <a:ext uri="{FF2B5EF4-FFF2-40B4-BE49-F238E27FC236}">
                <a16:creationId xmlns:a16="http://schemas.microsoft.com/office/drawing/2014/main" id="{9DBAF9BC-7EC3-4F3E-9A48-FB9E86D5DB80}"/>
              </a:ext>
            </a:extLst>
          </p:cNvPr>
          <p:cNvGrpSpPr/>
          <p:nvPr/>
        </p:nvGrpSpPr>
        <p:grpSpPr>
          <a:xfrm>
            <a:off x="4457700" y="154823"/>
            <a:ext cx="7601201" cy="4426702"/>
            <a:chOff x="4962789" y="4703973"/>
            <a:chExt cx="3984606" cy="7813534"/>
          </a:xfrm>
        </p:grpSpPr>
        <p:sp>
          <p:nvSpPr>
            <p:cNvPr id="22" name="TextBox 21">
              <a:extLst>
                <a:ext uri="{FF2B5EF4-FFF2-40B4-BE49-F238E27FC236}">
                  <a16:creationId xmlns:a16="http://schemas.microsoft.com/office/drawing/2014/main" id="{68EDAC18-7C78-479C-A00F-4402890BC04F}"/>
                </a:ext>
              </a:extLst>
            </p:cNvPr>
            <p:cNvSpPr txBox="1"/>
            <p:nvPr/>
          </p:nvSpPr>
          <p:spPr>
            <a:xfrm>
              <a:off x="4962790" y="4703973"/>
              <a:ext cx="3984605" cy="523220"/>
            </a:xfrm>
            <a:prstGeom prst="rect">
              <a:avLst/>
            </a:prstGeom>
            <a:noFill/>
          </p:spPr>
          <p:txBody>
            <a:bodyPr wrap="square" rtlCol="0" anchor="ctr">
              <a:spAutoFit/>
            </a:bodyPr>
            <a:lstStyle/>
            <a:p>
              <a:r>
                <a:rPr lang="en-US" altLang="ko-KR" sz="2800" b="1" dirty="0">
                  <a:solidFill>
                    <a:schemeClr val="bg1"/>
                  </a:solidFill>
                </a:rPr>
                <a:t>Box-Cox Transformation</a:t>
              </a:r>
              <a:endParaRPr lang="ko-KR" altLang="en-US" sz="2800" b="1" dirty="0">
                <a:solidFill>
                  <a:schemeClr val="bg1"/>
                </a:solidFill>
              </a:endParaRPr>
            </a:p>
          </p:txBody>
        </p:sp>
        <p:sp>
          <p:nvSpPr>
            <p:cNvPr id="23" name="TextBox 22">
              <a:extLst>
                <a:ext uri="{FF2B5EF4-FFF2-40B4-BE49-F238E27FC236}">
                  <a16:creationId xmlns:a16="http://schemas.microsoft.com/office/drawing/2014/main" id="{7568B2B9-6310-4E57-AB9E-663F0784808B}"/>
                </a:ext>
              </a:extLst>
            </p:cNvPr>
            <p:cNvSpPr txBox="1"/>
            <p:nvPr/>
          </p:nvSpPr>
          <p:spPr>
            <a:xfrm>
              <a:off x="4962789" y="5164217"/>
              <a:ext cx="3984605" cy="7353290"/>
            </a:xfrm>
            <a:prstGeom prst="rect">
              <a:avLst/>
            </a:prstGeom>
            <a:noFill/>
          </p:spPr>
          <p:txBody>
            <a:bodyPr wrap="square" rtlCol="0">
              <a:spAutoFit/>
            </a:bodyPr>
            <a:lstStyle/>
            <a:p>
              <a:r>
                <a:rPr lang="en-US" altLang="ko-KR" sz="1200" dirty="0">
                  <a:solidFill>
                    <a:schemeClr val="bg1"/>
                  </a:solidFill>
                </a:rPr>
                <a:t>The Cox Box transformation is to transform the data so that its distribution is as close to a normal distribution as possible, that is, the histogram looks like a bell.</a:t>
              </a:r>
            </a:p>
            <a:p>
              <a:r>
                <a:rPr lang="en-US" altLang="ko-KR" sz="1200" dirty="0">
                  <a:solidFill>
                    <a:schemeClr val="bg1"/>
                  </a:solidFill>
                </a:rPr>
                <a:t>This technique has its place in feature engineering because not all species of predictive models are robust to skewed data, so it is worth using when experimenting. It probably won’t provide a spectacular improvement, although at the fine-tuning stage it can serve its purpose by improving our evaluation metric.</a:t>
              </a:r>
            </a:p>
            <a:p>
              <a:r>
                <a:rPr lang="en-US" altLang="ko-KR" sz="1200" dirty="0" err="1">
                  <a:solidFill>
                    <a:schemeClr val="bg1"/>
                  </a:solidFill>
                </a:rPr>
                <a:t>boxcox</a:t>
              </a:r>
              <a:r>
                <a:rPr lang="en-US" altLang="ko-KR" sz="1200" dirty="0">
                  <a:solidFill>
                    <a:schemeClr val="bg1"/>
                  </a:solidFill>
                </a:rPr>
                <a:t> requires the input data to be positive. Sometimes a Box-Cox transformation provides a shift parameter to achieve this; </a:t>
              </a:r>
              <a:r>
                <a:rPr lang="en-US" altLang="ko-KR" sz="1200" dirty="0" err="1">
                  <a:solidFill>
                    <a:schemeClr val="bg1"/>
                  </a:solidFill>
                </a:rPr>
                <a:t>boxcox</a:t>
              </a:r>
              <a:r>
                <a:rPr lang="en-US" altLang="ko-KR" sz="1200" dirty="0">
                  <a:solidFill>
                    <a:schemeClr val="bg1"/>
                  </a:solidFill>
                </a:rPr>
                <a:t> does not. Such a shift parameter is equivalent to adding a positive constant to x before calling </a:t>
              </a:r>
              <a:r>
                <a:rPr lang="en-US" altLang="ko-KR" sz="1200" dirty="0" err="1">
                  <a:solidFill>
                    <a:schemeClr val="bg1"/>
                  </a:solidFill>
                </a:rPr>
                <a:t>boxcox</a:t>
              </a:r>
              <a:r>
                <a:rPr lang="en-US" altLang="ko-KR" sz="1200" dirty="0">
                  <a:solidFill>
                    <a:schemeClr val="bg1"/>
                  </a:solidFill>
                </a:rPr>
                <a:t>.</a:t>
              </a:r>
            </a:p>
            <a:p>
              <a:r>
                <a:rPr lang="en-US" altLang="ko-KR" sz="1200" dirty="0">
                  <a:solidFill>
                    <a:schemeClr val="bg1"/>
                  </a:solidFill>
                </a:rPr>
                <a:t>A box-cox transformation is a commonly used method for transforming a non-normally distributed dataset into a more normally distributed one.</a:t>
              </a:r>
            </a:p>
            <a:p>
              <a:r>
                <a:rPr lang="en-US" altLang="ko-KR" sz="1200" dirty="0">
                  <a:solidFill>
                    <a:schemeClr val="bg1"/>
                  </a:solidFill>
                </a:rPr>
                <a:t>The basic idea behind this method is to find some value for λ such that the transformed data is as close to normally distributed as possible, using the following formula:</a:t>
              </a:r>
            </a:p>
            <a:p>
              <a:r>
                <a:rPr lang="en-US" altLang="ko-KR" sz="1200" dirty="0">
                  <a:solidFill>
                    <a:schemeClr val="bg1"/>
                  </a:solidFill>
                </a:rPr>
                <a:t>y(λ) = (</a:t>
              </a:r>
              <a:r>
                <a:rPr lang="en-US" altLang="ko-KR" sz="1200" dirty="0" err="1">
                  <a:solidFill>
                    <a:schemeClr val="bg1"/>
                  </a:solidFill>
                </a:rPr>
                <a:t>yλ</a:t>
              </a:r>
              <a:r>
                <a:rPr lang="en-US" altLang="ko-KR" sz="1200" dirty="0">
                  <a:solidFill>
                    <a:schemeClr val="bg1"/>
                  </a:solidFill>
                </a:rPr>
                <a:t> – 1) / λ if y ≠ 0 y(λ) = log(y) if y = 0</a:t>
              </a:r>
            </a:p>
            <a:p>
              <a:r>
                <a:rPr lang="en-US" altLang="ko-KR" sz="1200" dirty="0">
                  <a:solidFill>
                    <a:schemeClr val="bg1"/>
                  </a:solidFill>
                </a:rPr>
                <a:t>We can also find the exact lambda value used to perform the Box-Cox transformation.</a:t>
              </a:r>
            </a:p>
            <a:p>
              <a:r>
                <a:rPr lang="en-US" altLang="ko-KR" sz="1200" dirty="0">
                  <a:solidFill>
                    <a:schemeClr val="bg1"/>
                  </a:solidFill>
                </a:rPr>
                <a:t>As based on the box plots of Part1 EDA it can also be concluded that none of the features is symmetrically distributed.</a:t>
              </a:r>
            </a:p>
            <a:p>
              <a:r>
                <a:rPr lang="en-US" altLang="ko-KR" sz="1200" dirty="0">
                  <a:solidFill>
                    <a:schemeClr val="bg1"/>
                  </a:solidFill>
                </a:rPr>
                <a:t>Additionally, box plots indicate that features amount, </a:t>
              </a:r>
              <a:r>
                <a:rPr lang="en-US" altLang="ko-KR" sz="1200" dirty="0" err="1">
                  <a:solidFill>
                    <a:schemeClr val="bg1"/>
                  </a:solidFill>
                </a:rPr>
                <a:t>oldbalanceOrg</a:t>
              </a:r>
              <a:r>
                <a:rPr lang="en-US" altLang="ko-KR" sz="1200" dirty="0">
                  <a:solidFill>
                    <a:schemeClr val="bg1"/>
                  </a:solidFill>
                </a:rPr>
                <a:t>, </a:t>
              </a:r>
              <a:r>
                <a:rPr lang="en-US" altLang="ko-KR" sz="1200" dirty="0" err="1">
                  <a:solidFill>
                    <a:schemeClr val="bg1"/>
                  </a:solidFill>
                </a:rPr>
                <a:t>newbalanceOrig</a:t>
              </a:r>
              <a:r>
                <a:rPr lang="en-US" altLang="ko-KR" sz="1200" dirty="0">
                  <a:solidFill>
                    <a:schemeClr val="bg1"/>
                  </a:solidFill>
                </a:rPr>
                <a:t>, </a:t>
              </a:r>
              <a:r>
                <a:rPr lang="en-US" altLang="ko-KR" sz="1200" dirty="0" err="1">
                  <a:solidFill>
                    <a:schemeClr val="bg1"/>
                  </a:solidFill>
                </a:rPr>
                <a:t>oldbalanceDest</a:t>
              </a:r>
              <a:r>
                <a:rPr lang="en-US" altLang="ko-KR" sz="1200" dirty="0">
                  <a:solidFill>
                    <a:schemeClr val="bg1"/>
                  </a:solidFill>
                </a:rPr>
                <a:t> and </a:t>
              </a:r>
              <a:r>
                <a:rPr lang="en-US" altLang="ko-KR" sz="1200" dirty="0" err="1">
                  <a:solidFill>
                    <a:schemeClr val="bg1"/>
                  </a:solidFill>
                </a:rPr>
                <a:t>newbalanceDest</a:t>
              </a:r>
              <a:r>
                <a:rPr lang="en-US" altLang="ko-KR" sz="1200" dirty="0">
                  <a:solidFill>
                    <a:schemeClr val="bg1"/>
                  </a:solidFill>
                </a:rPr>
                <a:t> are highly skewed, and they should be further processed before training machine learning models. The Box–Cox transformation of the SciPy package is applied to transform these features closer to a normal distribution.</a:t>
              </a:r>
            </a:p>
            <a:p>
              <a:r>
                <a:rPr lang="en-US" altLang="ko-KR" sz="1200" dirty="0">
                  <a:solidFill>
                    <a:schemeClr val="bg1"/>
                  </a:solidFill>
                </a:rPr>
                <a:t>**We will perform Box Cox Transformation on amount, </a:t>
              </a:r>
              <a:r>
                <a:rPr lang="en-US" altLang="ko-KR" sz="1200" dirty="0" err="1">
                  <a:solidFill>
                    <a:schemeClr val="bg1"/>
                  </a:solidFill>
                </a:rPr>
                <a:t>oldbalanceOrg</a:t>
              </a:r>
              <a:r>
                <a:rPr lang="en-US" altLang="ko-KR" sz="1200" dirty="0">
                  <a:solidFill>
                    <a:schemeClr val="bg1"/>
                  </a:solidFill>
                </a:rPr>
                <a:t>, </a:t>
              </a:r>
              <a:r>
                <a:rPr lang="en-US" altLang="ko-KR" sz="1200" dirty="0" err="1">
                  <a:solidFill>
                    <a:schemeClr val="bg1"/>
                  </a:solidFill>
                </a:rPr>
                <a:t>newbalanceOrig</a:t>
              </a:r>
              <a:r>
                <a:rPr lang="en-US" altLang="ko-KR" sz="1200" dirty="0">
                  <a:solidFill>
                    <a:schemeClr val="bg1"/>
                  </a:solidFill>
                </a:rPr>
                <a:t>, </a:t>
              </a:r>
              <a:r>
                <a:rPr lang="en-US" altLang="ko-KR" sz="1200" dirty="0" err="1">
                  <a:solidFill>
                    <a:schemeClr val="bg1"/>
                  </a:solidFill>
                </a:rPr>
                <a:t>oldbalanceDest</a:t>
              </a:r>
              <a:r>
                <a:rPr lang="en-US" altLang="ko-KR" sz="1200" dirty="0">
                  <a:solidFill>
                    <a:schemeClr val="bg1"/>
                  </a:solidFill>
                </a:rPr>
                <a:t> and </a:t>
              </a:r>
              <a:r>
                <a:rPr lang="en-US" altLang="ko-KR" sz="1200" dirty="0" err="1">
                  <a:solidFill>
                    <a:schemeClr val="bg1"/>
                  </a:solidFill>
                </a:rPr>
                <a:t>newbalanceDest</a:t>
              </a:r>
              <a:r>
                <a:rPr lang="en-US" altLang="ko-KR" sz="1200" dirty="0">
                  <a:solidFill>
                    <a:schemeClr val="bg1"/>
                  </a:solidFill>
                </a:rPr>
                <a:t> as these are important variables and are not normally distributed.</a:t>
              </a:r>
            </a:p>
          </p:txBody>
        </p:sp>
      </p:grpSp>
    </p:spTree>
    <p:extLst>
      <p:ext uri="{BB962C8B-B14F-4D97-AF65-F5344CB8AC3E}">
        <p14:creationId xmlns:p14="http://schemas.microsoft.com/office/powerpoint/2010/main" val="277452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14975" y="174954"/>
            <a:ext cx="11573197" cy="724247"/>
          </a:xfrm>
        </p:spPr>
        <p:txBody>
          <a:bodyPr/>
          <a:lstStyle/>
          <a:p>
            <a:r>
              <a:rPr lang="en-US" sz="4000" dirty="0"/>
              <a:t>CHECKING SKEWNESS OF THE VARIABLES</a:t>
            </a:r>
          </a:p>
        </p:txBody>
      </p:sp>
      <p:grpSp>
        <p:nvGrpSpPr>
          <p:cNvPr id="15" name="Group 14">
            <a:extLst>
              <a:ext uri="{FF2B5EF4-FFF2-40B4-BE49-F238E27FC236}">
                <a16:creationId xmlns:a16="http://schemas.microsoft.com/office/drawing/2014/main" id="{D5E375B0-0E9F-49B1-9E7F-B700354C9D0B}"/>
              </a:ext>
            </a:extLst>
          </p:cNvPr>
          <p:cNvGrpSpPr/>
          <p:nvPr/>
        </p:nvGrpSpPr>
        <p:grpSpPr>
          <a:xfrm>
            <a:off x="775895" y="3627228"/>
            <a:ext cx="4094830" cy="2888686"/>
            <a:chOff x="720000" y="1114639"/>
            <a:chExt cx="3059912" cy="2888686"/>
          </a:xfrm>
        </p:grpSpPr>
        <p:sp>
          <p:nvSpPr>
            <p:cNvPr id="16" name="TextBox 15">
              <a:extLst>
                <a:ext uri="{FF2B5EF4-FFF2-40B4-BE49-F238E27FC236}">
                  <a16:creationId xmlns:a16="http://schemas.microsoft.com/office/drawing/2014/main" id="{72768324-A956-47E3-882F-49F08E10DBC5}"/>
                </a:ext>
              </a:extLst>
            </p:cNvPr>
            <p:cNvSpPr txBox="1"/>
            <p:nvPr/>
          </p:nvSpPr>
          <p:spPr>
            <a:xfrm>
              <a:off x="720000" y="1325669"/>
              <a:ext cx="3059911" cy="267765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As rule of thumb, skewness can be interpreted like this.</a:t>
              </a: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r>
                <a:rPr lang="en-US" sz="1200" b="0" i="0" dirty="0">
                  <a:solidFill>
                    <a:srgbClr val="000000"/>
                  </a:solidFill>
                  <a:effectLst/>
                  <a:latin typeface="Helvetica Neue"/>
                </a:rPr>
                <a:t>So, as per above our </a:t>
              </a:r>
              <a:r>
                <a:rPr lang="en-US" sz="1200" b="0" i="0" dirty="0" err="1">
                  <a:solidFill>
                    <a:srgbClr val="000000"/>
                  </a:solidFill>
                  <a:effectLst/>
                  <a:latin typeface="Helvetica Neue"/>
                </a:rPr>
                <a:t>oldbalanceOrg_tr</a:t>
              </a:r>
              <a:r>
                <a:rPr lang="en-US" sz="1200" b="0" i="0" dirty="0">
                  <a:solidFill>
                    <a:srgbClr val="000000"/>
                  </a:solidFill>
                  <a:effectLst/>
                  <a:latin typeface="Helvetica Neue"/>
                </a:rPr>
                <a:t>, </a:t>
              </a:r>
              <a:r>
                <a:rPr lang="en-US" sz="1200" b="0" i="0" dirty="0" err="1">
                  <a:solidFill>
                    <a:srgbClr val="000000"/>
                  </a:solidFill>
                  <a:effectLst/>
                  <a:latin typeface="Helvetica Neue"/>
                </a:rPr>
                <a:t>newbalanceOrig_tr</a:t>
              </a:r>
              <a:r>
                <a:rPr lang="en-US" sz="1200" b="0" i="0" dirty="0">
                  <a:solidFill>
                    <a:srgbClr val="000000"/>
                  </a:solidFill>
                  <a:effectLst/>
                  <a:latin typeface="Helvetica Neue"/>
                </a:rPr>
                <a:t> &amp; </a:t>
              </a:r>
              <a:r>
                <a:rPr lang="en-US" sz="1200" b="0" i="0" dirty="0" err="1">
                  <a:solidFill>
                    <a:srgbClr val="000000"/>
                  </a:solidFill>
                  <a:effectLst/>
                  <a:latin typeface="Helvetica Neue"/>
                </a:rPr>
                <a:t>oldbalanceDest_tr</a:t>
              </a:r>
              <a:r>
                <a:rPr lang="en-US" sz="1200" b="0" i="0" dirty="0">
                  <a:solidFill>
                    <a:srgbClr val="000000"/>
                  </a:solidFill>
                  <a:effectLst/>
                  <a:latin typeface="Helvetica Neue"/>
                </a:rPr>
                <a:t> are Highly Skewed. After working with </a:t>
              </a:r>
              <a:r>
                <a:rPr lang="en-US" sz="1200" b="0" i="0" dirty="0" err="1">
                  <a:solidFill>
                    <a:srgbClr val="000000"/>
                  </a:solidFill>
                  <a:effectLst/>
                  <a:latin typeface="Helvetica Neue"/>
                </a:rPr>
                <a:t>alot</a:t>
              </a:r>
              <a:r>
                <a:rPr lang="en-US" sz="1200" b="0" i="0" dirty="0">
                  <a:solidFill>
                    <a:srgbClr val="000000"/>
                  </a:solidFill>
                  <a:effectLst/>
                  <a:latin typeface="Helvetica Neue"/>
                </a:rPr>
                <a:t> of normalization technique Box-Cox transformation give us good result.</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5FEAF744-463C-49CC-ACD0-A9BEDDFBA15D}"/>
                </a:ext>
              </a:extLst>
            </p:cNvPr>
            <p:cNvSpPr txBox="1"/>
            <p:nvPr/>
          </p:nvSpPr>
          <p:spPr>
            <a:xfrm>
              <a:off x="720001" y="1114639"/>
              <a:ext cx="3059911"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Inference</a:t>
              </a:r>
              <a:endParaRPr lang="ko-KR" altLang="en-US" sz="1200" b="1"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2AB69FB9-E1C5-4636-A58C-0C8BE5728421}"/>
              </a:ext>
            </a:extLst>
          </p:cNvPr>
          <p:cNvGrpSpPr/>
          <p:nvPr/>
        </p:nvGrpSpPr>
        <p:grpSpPr>
          <a:xfrm>
            <a:off x="8703792" y="1335369"/>
            <a:ext cx="3075627" cy="3877985"/>
            <a:chOff x="717617" y="2431958"/>
            <a:chExt cx="3062295" cy="3877985"/>
          </a:xfrm>
        </p:grpSpPr>
        <p:sp>
          <p:nvSpPr>
            <p:cNvPr id="19" name="TextBox 18">
              <a:extLst>
                <a:ext uri="{FF2B5EF4-FFF2-40B4-BE49-F238E27FC236}">
                  <a16:creationId xmlns:a16="http://schemas.microsoft.com/office/drawing/2014/main" id="{194D51EF-720B-4306-BCF3-5B5D956F88BE}"/>
                </a:ext>
              </a:extLst>
            </p:cNvPr>
            <p:cNvSpPr txBox="1"/>
            <p:nvPr/>
          </p:nvSpPr>
          <p:spPr>
            <a:xfrm>
              <a:off x="717617" y="3262955"/>
              <a:ext cx="3059911" cy="3046988"/>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As our objective is to find the variables which are contributing towards the more fraud transaction prediction as well as '</a:t>
              </a:r>
              <a:r>
                <a:rPr lang="en-US" altLang="ko-KR" sz="1200" dirty="0" err="1">
                  <a:solidFill>
                    <a:schemeClr val="tx1">
                      <a:lumMod val="75000"/>
                      <a:lumOff val="25000"/>
                    </a:schemeClr>
                  </a:solidFill>
                  <a:cs typeface="Arial" pitchFamily="34" charset="0"/>
                </a:rPr>
                <a:t>bal_diff_orig</a:t>
              </a:r>
              <a:r>
                <a:rPr lang="en-US" altLang="ko-KR" sz="1200" dirty="0">
                  <a:solidFill>
                    <a:schemeClr val="tx1">
                      <a:lumMod val="75000"/>
                      <a:lumOff val="25000"/>
                    </a:schemeClr>
                  </a:solidFill>
                  <a:cs typeface="Arial" pitchFamily="34" charset="0"/>
                </a:rPr>
                <a:t>' or '</a:t>
              </a:r>
              <a:r>
                <a:rPr lang="en-US" altLang="ko-KR" sz="1200" dirty="0" err="1">
                  <a:solidFill>
                    <a:schemeClr val="tx1">
                      <a:lumMod val="75000"/>
                      <a:lumOff val="25000"/>
                    </a:schemeClr>
                  </a:solidFill>
                  <a:cs typeface="Arial" pitchFamily="34" charset="0"/>
                </a:rPr>
                <a:t>diff_category</a:t>
              </a:r>
              <a:r>
                <a:rPr lang="en-US" altLang="ko-KR" sz="1200" dirty="0">
                  <a:solidFill>
                    <a:schemeClr val="tx1">
                      <a:lumMod val="75000"/>
                      <a:lumOff val="25000"/>
                    </a:schemeClr>
                  </a:solidFill>
                  <a:cs typeface="Arial" pitchFamily="34" charset="0"/>
                </a:rPr>
                <a:t>' which is important. We </a:t>
              </a:r>
              <a:r>
                <a:rPr lang="en-US" altLang="ko-KR" sz="1200" dirty="0" err="1">
                  <a:solidFill>
                    <a:schemeClr val="tx1">
                      <a:lumMod val="75000"/>
                      <a:lumOff val="25000"/>
                    </a:schemeClr>
                  </a:solidFill>
                  <a:cs typeface="Arial" pitchFamily="34" charset="0"/>
                </a:rPr>
                <a:t>dont</a:t>
              </a:r>
              <a:r>
                <a:rPr lang="en-US" altLang="ko-KR" sz="1200" dirty="0">
                  <a:solidFill>
                    <a:schemeClr val="tx1">
                      <a:lumMod val="75000"/>
                      <a:lumOff val="25000"/>
                    </a:schemeClr>
                  </a:solidFill>
                  <a:cs typeface="Arial" pitchFamily="34" charset="0"/>
                </a:rPr>
                <a:t> required </a:t>
              </a:r>
              <a:r>
                <a:rPr lang="en-US" altLang="ko-KR" sz="1200" dirty="0" err="1">
                  <a:solidFill>
                    <a:schemeClr val="tx1">
                      <a:lumMod val="75000"/>
                      <a:lumOff val="25000"/>
                    </a:schemeClr>
                  </a:solidFill>
                  <a:cs typeface="Arial" pitchFamily="34" charset="0"/>
                </a:rPr>
                <a:t>isFlaggedFraud</a:t>
              </a:r>
              <a:r>
                <a:rPr lang="en-US" altLang="ko-KR" sz="1200" dirty="0">
                  <a:solidFill>
                    <a:schemeClr val="tx1">
                      <a:lumMod val="75000"/>
                      <a:lumOff val="25000"/>
                    </a:schemeClr>
                  </a:solidFill>
                  <a:cs typeface="Arial" pitchFamily="34" charset="0"/>
                </a:rPr>
                <a:t> as it is just an outcome of current algorithm. Here, we will take:-</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X= ['step', 'type', 'amount', '</a:t>
              </a:r>
              <a:r>
                <a:rPr lang="en-US" altLang="ko-KR" sz="1200" dirty="0" err="1">
                  <a:solidFill>
                    <a:schemeClr val="tx1">
                      <a:lumMod val="75000"/>
                      <a:lumOff val="25000"/>
                    </a:schemeClr>
                  </a:solidFill>
                  <a:cs typeface="Arial" pitchFamily="34" charset="0"/>
                </a:rPr>
                <a:t>oldbalanceOrg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newbalanceOrig</a:t>
              </a:r>
              <a:r>
                <a:rPr lang="en-US" altLang="ko-KR" sz="1200" dirty="0">
                  <a:solidFill>
                    <a:schemeClr val="tx1">
                      <a:lumMod val="75000"/>
                      <a:lumOff val="25000"/>
                    </a:schemeClr>
                  </a:solidFill>
                  <a:cs typeface="Arial" pitchFamily="34" charset="0"/>
                </a:rPr>
                <a:t>','</a:t>
              </a:r>
              <a:r>
                <a:rPr lang="en-US" altLang="ko-KR" sz="1200" dirty="0" err="1">
                  <a:solidFill>
                    <a:schemeClr val="tx1">
                      <a:lumMod val="75000"/>
                      <a:lumOff val="25000"/>
                    </a:schemeClr>
                  </a:solidFill>
                  <a:cs typeface="Arial" pitchFamily="34" charset="0"/>
                </a:rPr>
                <a:t>oldbalanceDest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newbalanceDest</a:t>
              </a:r>
              <a:r>
                <a:rPr lang="en-US" altLang="ko-KR" sz="1200" dirty="0">
                  <a:solidFill>
                    <a:schemeClr val="tx1">
                      <a:lumMod val="75000"/>
                      <a:lumOff val="25000"/>
                    </a:schemeClr>
                  </a:solidFill>
                  <a:cs typeface="Arial" pitchFamily="34" charset="0"/>
                </a:rPr>
                <a:t>','</a:t>
              </a:r>
              <a:r>
                <a:rPr lang="en-US" altLang="ko-KR" sz="1200" dirty="0" err="1">
                  <a:solidFill>
                    <a:schemeClr val="tx1">
                      <a:lumMod val="75000"/>
                      <a:lumOff val="25000"/>
                    </a:schemeClr>
                  </a:solidFill>
                  <a:cs typeface="Arial" pitchFamily="34" charset="0"/>
                </a:rPr>
                <a:t>dest_account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bal_diff_orig</a:t>
              </a:r>
              <a:r>
                <a:rPr lang="en-US" altLang="ko-KR" sz="1200" dirty="0">
                  <a:solidFill>
                    <a:schemeClr val="tx1">
                      <a:lumMod val="75000"/>
                      <a:lumOff val="25000"/>
                    </a:schemeClr>
                  </a:solidFill>
                  <a:cs typeface="Arial" pitchFamily="34" charset="0"/>
                </a:rPr>
                <a:t>', 'bal_diff_</a:t>
              </a:r>
              <a:r>
                <a:rPr lang="en-US" altLang="ko-KR" sz="1200" dirty="0" err="1">
                  <a:solidFill>
                    <a:schemeClr val="tx1">
                      <a:lumMod val="75000"/>
                      <a:lumOff val="25000"/>
                    </a:schemeClr>
                  </a:solidFill>
                  <a:cs typeface="Arial" pitchFamily="34" charset="0"/>
                </a:rPr>
                <a:t>dest</a:t>
              </a:r>
              <a:r>
                <a:rPr lang="en-US" altLang="ko-KR" sz="1200" dirty="0">
                  <a:solidFill>
                    <a:schemeClr val="tx1">
                      <a:lumMod val="75000"/>
                      <a:lumOff val="25000"/>
                    </a:schemeClr>
                  </a:solidFill>
                  <a:cs typeface="Arial" pitchFamily="34" charset="0"/>
                </a:rPr>
                <a:t>','</a:t>
              </a:r>
              <a:r>
                <a:rPr lang="en-US" altLang="ko-KR" sz="1200" dirty="0" err="1">
                  <a:solidFill>
                    <a:schemeClr val="tx1">
                      <a:lumMod val="75000"/>
                      <a:lumOff val="25000"/>
                    </a:schemeClr>
                  </a:solidFill>
                  <a:cs typeface="Arial" pitchFamily="34" charset="0"/>
                </a:rPr>
                <a:t>diff_category</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typeId</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errorBalanceOrig</a:t>
              </a:r>
              <a:r>
                <a:rPr lang="en-US" altLang="ko-KR" sz="1200" dirty="0">
                  <a:solidFill>
                    <a:schemeClr val="tx1">
                      <a:lumMod val="75000"/>
                      <a:lumOff val="25000"/>
                    </a:schemeClr>
                  </a:solidFill>
                  <a:cs typeface="Arial" pitchFamily="34" charset="0"/>
                </a:rPr>
                <a:t>','</a:t>
              </a:r>
              <a:r>
                <a:rPr lang="en-US" altLang="ko-KR" sz="1200" dirty="0" err="1">
                  <a:solidFill>
                    <a:schemeClr val="tx1">
                      <a:lumMod val="75000"/>
                      <a:lumOff val="25000"/>
                    </a:schemeClr>
                  </a:solidFill>
                  <a:cs typeface="Arial" pitchFamily="34" charset="0"/>
                </a:rPr>
                <a:t>errorBalanceDest</a:t>
              </a:r>
              <a:r>
                <a:rPr lang="en-US" altLang="ko-KR" sz="1200" dirty="0">
                  <a:solidFill>
                    <a:schemeClr val="tx1">
                      <a:lumMod val="75000"/>
                      <a:lumOff val="25000"/>
                    </a:schemeClr>
                  </a:solidFill>
                  <a:cs typeface="Arial" pitchFamily="34" charset="0"/>
                </a:rPr>
                <a:t>']</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 ['</a:t>
              </a:r>
              <a:r>
                <a:rPr lang="en-US" altLang="ko-KR" sz="1200" dirty="0" err="1">
                  <a:solidFill>
                    <a:schemeClr val="tx1">
                      <a:lumMod val="75000"/>
                      <a:lumOff val="25000"/>
                    </a:schemeClr>
                  </a:solidFill>
                  <a:cs typeface="Arial" pitchFamily="34" charset="0"/>
                </a:rPr>
                <a:t>isFraud</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CB5C0AB6-5D22-42DD-9364-8B88F2721D8A}"/>
                </a:ext>
              </a:extLst>
            </p:cNvPr>
            <p:cNvSpPr txBox="1"/>
            <p:nvPr/>
          </p:nvSpPr>
          <p:spPr>
            <a:xfrm>
              <a:off x="720001" y="2431958"/>
              <a:ext cx="3059911" cy="830997"/>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Data Splitting</a:t>
              </a:r>
            </a:p>
            <a:p>
              <a:r>
                <a:rPr lang="en-US" altLang="ko-KR" sz="1200" b="1" dirty="0">
                  <a:solidFill>
                    <a:schemeClr val="tx1">
                      <a:lumMod val="75000"/>
                      <a:lumOff val="25000"/>
                    </a:schemeClr>
                  </a:solidFill>
                  <a:cs typeface="Arial" pitchFamily="34" charset="0"/>
                </a:rPr>
                <a:t>Train | Test Split and Scaling</a:t>
              </a:r>
            </a:p>
            <a:p>
              <a:r>
                <a:rPr lang="en-US" altLang="ko-KR" sz="1200" b="1" dirty="0">
                  <a:solidFill>
                    <a:schemeClr val="tx1">
                      <a:lumMod val="75000"/>
                      <a:lumOff val="25000"/>
                    </a:schemeClr>
                  </a:solidFill>
                  <a:cs typeface="Arial" pitchFamily="34" charset="0"/>
                </a:rPr>
                <a:t>TASK: Separate the features from the labels into 2 objects, X and y.</a:t>
              </a:r>
              <a:endParaRPr lang="ko-KR" altLang="en-US" sz="1200" b="1" dirty="0">
                <a:solidFill>
                  <a:schemeClr val="tx1">
                    <a:lumMod val="75000"/>
                    <a:lumOff val="25000"/>
                  </a:schemeClr>
                </a:solidFill>
                <a:cs typeface="Arial" pitchFamily="34" charset="0"/>
              </a:endParaRPr>
            </a:p>
          </p:txBody>
        </p:sp>
      </p:grpSp>
      <p:sp>
        <p:nvSpPr>
          <p:cNvPr id="47" name="Text Placeholder 2">
            <a:extLst>
              <a:ext uri="{FF2B5EF4-FFF2-40B4-BE49-F238E27FC236}">
                <a16:creationId xmlns:a16="http://schemas.microsoft.com/office/drawing/2014/main" id="{93B2F11E-DDFB-26EB-CB2A-0DF5E8CB244A}"/>
              </a:ext>
            </a:extLst>
          </p:cNvPr>
          <p:cNvSpPr txBox="1">
            <a:spLocks/>
          </p:cNvSpPr>
          <p:nvPr/>
        </p:nvSpPr>
        <p:spPr>
          <a:xfrm>
            <a:off x="775895" y="771502"/>
            <a:ext cx="10615648"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cs typeface="Arial" pitchFamily="34" charset="0"/>
              </a:rPr>
              <a:t>Checking Skewness Of The Dataset After Minx Max Scaling And Box Cox Transformation</a:t>
            </a:r>
          </a:p>
        </p:txBody>
      </p:sp>
      <p:pic>
        <p:nvPicPr>
          <p:cNvPr id="4098" name="Picture 2">
            <a:extLst>
              <a:ext uri="{FF2B5EF4-FFF2-40B4-BE49-F238E27FC236}">
                <a16:creationId xmlns:a16="http://schemas.microsoft.com/office/drawing/2014/main" id="{2D4F8160-495C-3DF8-DA11-E3E5568BD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975" y="1076325"/>
            <a:ext cx="37528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E5265625-9BAF-613E-1CB8-D37F54728FB0}"/>
              </a:ext>
            </a:extLst>
          </p:cNvPr>
          <p:cNvPicPr>
            <a:picLocks noChangeAspect="1"/>
          </p:cNvPicPr>
          <p:nvPr/>
        </p:nvPicPr>
        <p:blipFill>
          <a:blip r:embed="rId3"/>
          <a:stretch>
            <a:fillRect/>
          </a:stretch>
        </p:blipFill>
        <p:spPr>
          <a:xfrm>
            <a:off x="4167825" y="1097429"/>
            <a:ext cx="2598645" cy="2352674"/>
          </a:xfrm>
          <a:prstGeom prst="rect">
            <a:avLst/>
          </a:prstGeom>
        </p:spPr>
      </p:pic>
      <p:pic>
        <p:nvPicPr>
          <p:cNvPr id="51" name="Picture 50">
            <a:extLst>
              <a:ext uri="{FF2B5EF4-FFF2-40B4-BE49-F238E27FC236}">
                <a16:creationId xmlns:a16="http://schemas.microsoft.com/office/drawing/2014/main" id="{ED3C5268-0525-4DA1-59B1-D0FC5E0FA8C1}"/>
              </a:ext>
            </a:extLst>
          </p:cNvPr>
          <p:cNvPicPr>
            <a:picLocks noChangeAspect="1"/>
          </p:cNvPicPr>
          <p:nvPr/>
        </p:nvPicPr>
        <p:blipFill>
          <a:blip r:embed="rId4"/>
          <a:stretch>
            <a:fillRect/>
          </a:stretch>
        </p:blipFill>
        <p:spPr>
          <a:xfrm>
            <a:off x="775894" y="4115257"/>
            <a:ext cx="2773920" cy="960203"/>
          </a:xfrm>
          <a:prstGeom prst="rect">
            <a:avLst/>
          </a:prstGeom>
        </p:spPr>
      </p:pic>
      <p:pic>
        <p:nvPicPr>
          <p:cNvPr id="53" name="Picture 52">
            <a:extLst>
              <a:ext uri="{FF2B5EF4-FFF2-40B4-BE49-F238E27FC236}">
                <a16:creationId xmlns:a16="http://schemas.microsoft.com/office/drawing/2014/main" id="{9D156945-0F0A-69B2-022C-331DAA651B32}"/>
              </a:ext>
            </a:extLst>
          </p:cNvPr>
          <p:cNvPicPr>
            <a:picLocks noChangeAspect="1"/>
          </p:cNvPicPr>
          <p:nvPr/>
        </p:nvPicPr>
        <p:blipFill>
          <a:blip r:embed="rId5"/>
          <a:stretch>
            <a:fillRect/>
          </a:stretch>
        </p:blipFill>
        <p:spPr>
          <a:xfrm>
            <a:off x="6625745" y="1097429"/>
            <a:ext cx="2080440" cy="5449838"/>
          </a:xfrm>
          <a:prstGeom prst="rect">
            <a:avLst/>
          </a:prstGeom>
        </p:spPr>
      </p:pic>
    </p:spTree>
    <p:extLst>
      <p:ext uri="{BB962C8B-B14F-4D97-AF65-F5344CB8AC3E}">
        <p14:creationId xmlns:p14="http://schemas.microsoft.com/office/powerpoint/2010/main" val="3827296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9204" y="143270"/>
            <a:ext cx="11573197" cy="724247"/>
          </a:xfrm>
        </p:spPr>
        <p:txBody>
          <a:bodyPr/>
          <a:lstStyle/>
          <a:p>
            <a:r>
              <a:rPr lang="en-US" sz="4500" dirty="0"/>
              <a:t>Different </a:t>
            </a:r>
            <a:r>
              <a:rPr lang="en-US" sz="4500" dirty="0">
                <a:solidFill>
                  <a:srgbClr val="FFC000"/>
                </a:solidFill>
              </a:rPr>
              <a:t>Model </a:t>
            </a:r>
            <a:r>
              <a:rPr lang="en-US" sz="4500" dirty="0"/>
              <a:t>For Data </a:t>
            </a:r>
            <a:r>
              <a:rPr lang="en-US" sz="4500" dirty="0">
                <a:solidFill>
                  <a:srgbClr val="FFC000"/>
                </a:solidFill>
              </a:rPr>
              <a:t>Classification</a:t>
            </a:r>
          </a:p>
        </p:txBody>
      </p:sp>
      <p:sp>
        <p:nvSpPr>
          <p:cNvPr id="3" name="Rounded Rectangle 2">
            <a:extLst>
              <a:ext uri="{FF2B5EF4-FFF2-40B4-BE49-F238E27FC236}">
                <a16:creationId xmlns:a16="http://schemas.microsoft.com/office/drawing/2014/main" id="{6EC19A04-28B4-4D0B-8025-F4143F9948D0}"/>
              </a:ext>
            </a:extLst>
          </p:cNvPr>
          <p:cNvSpPr/>
          <p:nvPr/>
        </p:nvSpPr>
        <p:spPr>
          <a:xfrm>
            <a:off x="2009775" y="1057131"/>
            <a:ext cx="8808507" cy="589663"/>
          </a:xfrm>
          <a:prstGeom prst="roundRect">
            <a:avLst>
              <a:gd name="adj" fmla="val 50000"/>
            </a:avLst>
          </a:prstGeom>
          <a:solidFill>
            <a:schemeClr val="bg1"/>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65000"/>
                  <a:lumOff val="35000"/>
                </a:schemeClr>
              </a:solidFill>
            </a:endParaRPr>
          </a:p>
        </p:txBody>
      </p:sp>
      <p:sp>
        <p:nvSpPr>
          <p:cNvPr id="8" name="Rounded Rectangle 7">
            <a:extLst>
              <a:ext uri="{FF2B5EF4-FFF2-40B4-BE49-F238E27FC236}">
                <a16:creationId xmlns:a16="http://schemas.microsoft.com/office/drawing/2014/main" id="{1118010C-2FBD-4B9F-8A7D-F3B02D5BF763}"/>
              </a:ext>
            </a:extLst>
          </p:cNvPr>
          <p:cNvSpPr/>
          <p:nvPr/>
        </p:nvSpPr>
        <p:spPr>
          <a:xfrm rot="10800000">
            <a:off x="2483328" y="1971889"/>
            <a:ext cx="3312000" cy="444529"/>
          </a:xfrm>
          <a:prstGeom prst="roundRect">
            <a:avLst>
              <a:gd name="adj" fmla="val 50000"/>
            </a:avLst>
          </a:prstGeom>
          <a:solidFill>
            <a:schemeClr val="bg1"/>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solidFill>
                <a:schemeClr val="tx1">
                  <a:lumMod val="65000"/>
                  <a:lumOff val="35000"/>
                </a:schemeClr>
              </a:solidFill>
            </a:endParaRPr>
          </a:p>
        </p:txBody>
      </p:sp>
      <p:sp>
        <p:nvSpPr>
          <p:cNvPr id="10" name="Rounded Rectangle 10">
            <a:extLst>
              <a:ext uri="{FF2B5EF4-FFF2-40B4-BE49-F238E27FC236}">
                <a16:creationId xmlns:a16="http://schemas.microsoft.com/office/drawing/2014/main" id="{EC09DA69-3F9C-4D37-9C49-2A803AD65058}"/>
              </a:ext>
            </a:extLst>
          </p:cNvPr>
          <p:cNvSpPr/>
          <p:nvPr/>
        </p:nvSpPr>
        <p:spPr>
          <a:xfrm>
            <a:off x="857251" y="4532287"/>
            <a:ext cx="6934200" cy="1333477"/>
          </a:xfrm>
          <a:prstGeom prst="roundRect">
            <a:avLst>
              <a:gd name="adj" fmla="val 50000"/>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11" name="Rounded Rectangle 11">
            <a:extLst>
              <a:ext uri="{FF2B5EF4-FFF2-40B4-BE49-F238E27FC236}">
                <a16:creationId xmlns:a16="http://schemas.microsoft.com/office/drawing/2014/main" id="{C46FBE9B-713A-42F6-AE94-69FBFF4D16DD}"/>
              </a:ext>
            </a:extLst>
          </p:cNvPr>
          <p:cNvSpPr/>
          <p:nvPr/>
        </p:nvSpPr>
        <p:spPr>
          <a:xfrm rot="10800000">
            <a:off x="2482152" y="2736906"/>
            <a:ext cx="3312000" cy="444529"/>
          </a:xfrm>
          <a:prstGeom prst="roundRect">
            <a:avLst>
              <a:gd name="adj" fmla="val 50000"/>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grpSp>
        <p:nvGrpSpPr>
          <p:cNvPr id="17" name="Group 16">
            <a:extLst>
              <a:ext uri="{FF2B5EF4-FFF2-40B4-BE49-F238E27FC236}">
                <a16:creationId xmlns:a16="http://schemas.microsoft.com/office/drawing/2014/main" id="{6A5ECA9A-5283-44B1-BC6B-66BB18E4003D}"/>
              </a:ext>
            </a:extLst>
          </p:cNvPr>
          <p:cNvGrpSpPr/>
          <p:nvPr/>
        </p:nvGrpSpPr>
        <p:grpSpPr>
          <a:xfrm rot="16200000">
            <a:off x="8697688" y="2588870"/>
            <a:ext cx="990152" cy="729604"/>
            <a:chOff x="3352620" y="2401127"/>
            <a:chExt cx="1954451" cy="1440160"/>
          </a:xfrm>
          <a:solidFill>
            <a:schemeClr val="bg1"/>
          </a:solidFill>
        </p:grpSpPr>
        <p:sp>
          <p:nvSpPr>
            <p:cNvPr id="18" name="Rounded Rectangle 19">
              <a:extLst>
                <a:ext uri="{FF2B5EF4-FFF2-40B4-BE49-F238E27FC236}">
                  <a16:creationId xmlns:a16="http://schemas.microsoft.com/office/drawing/2014/main" id="{260F0037-B8D2-45C1-832F-B7BA952326DE}"/>
                </a:ext>
              </a:extLst>
            </p:cNvPr>
            <p:cNvSpPr/>
            <p:nvPr/>
          </p:nvSpPr>
          <p:spPr>
            <a:xfrm rot="18900000">
              <a:off x="3866911" y="2401127"/>
              <a:ext cx="1440160" cy="1440160"/>
            </a:xfrm>
            <a:prstGeom prst="roundRect">
              <a:avLst>
                <a:gd name="adj" fmla="val 10715"/>
              </a:avLst>
            </a:prstGeom>
            <a:grp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sp>
          <p:nvSpPr>
            <p:cNvPr id="19" name="Rectangle 18">
              <a:extLst>
                <a:ext uri="{FF2B5EF4-FFF2-40B4-BE49-F238E27FC236}">
                  <a16:creationId xmlns:a16="http://schemas.microsoft.com/office/drawing/2014/main" id="{34B9C58B-3E2B-4183-8F75-6FE2A4E3893C}"/>
                </a:ext>
              </a:extLst>
            </p:cNvPr>
            <p:cNvSpPr/>
            <p:nvPr/>
          </p:nvSpPr>
          <p:spPr>
            <a:xfrm rot="18900000">
              <a:off x="3352620" y="2905183"/>
              <a:ext cx="432049" cy="4320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grpSp>
        <p:nvGrpSpPr>
          <p:cNvPr id="20" name="Group 19">
            <a:extLst>
              <a:ext uri="{FF2B5EF4-FFF2-40B4-BE49-F238E27FC236}">
                <a16:creationId xmlns:a16="http://schemas.microsoft.com/office/drawing/2014/main" id="{DE23C5CA-F0BA-49FA-A136-5022BFED5AAA}"/>
              </a:ext>
            </a:extLst>
          </p:cNvPr>
          <p:cNvGrpSpPr/>
          <p:nvPr/>
        </p:nvGrpSpPr>
        <p:grpSpPr>
          <a:xfrm rot="19800000">
            <a:off x="9354163" y="3002403"/>
            <a:ext cx="990151" cy="729605"/>
            <a:chOff x="3352621" y="2401127"/>
            <a:chExt cx="1954450" cy="1440160"/>
          </a:xfrm>
          <a:solidFill>
            <a:schemeClr val="bg1"/>
          </a:solidFill>
        </p:grpSpPr>
        <p:sp>
          <p:nvSpPr>
            <p:cNvPr id="21" name="Rounded Rectangle 22">
              <a:extLst>
                <a:ext uri="{FF2B5EF4-FFF2-40B4-BE49-F238E27FC236}">
                  <a16:creationId xmlns:a16="http://schemas.microsoft.com/office/drawing/2014/main" id="{F245A54A-07CA-4067-9013-74C4F16CBF18}"/>
                </a:ext>
              </a:extLst>
            </p:cNvPr>
            <p:cNvSpPr/>
            <p:nvPr/>
          </p:nvSpPr>
          <p:spPr>
            <a:xfrm rot="18900000">
              <a:off x="3866911" y="2401127"/>
              <a:ext cx="1440160" cy="1440160"/>
            </a:xfrm>
            <a:prstGeom prst="roundRect">
              <a:avLst>
                <a:gd name="adj" fmla="val 10715"/>
              </a:avLst>
            </a:prstGeom>
            <a:grp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sp>
          <p:nvSpPr>
            <p:cNvPr id="22" name="Rectangle 21">
              <a:extLst>
                <a:ext uri="{FF2B5EF4-FFF2-40B4-BE49-F238E27FC236}">
                  <a16:creationId xmlns:a16="http://schemas.microsoft.com/office/drawing/2014/main" id="{EE8980DE-3E9C-40C7-B99A-8DE3943C69F0}"/>
                </a:ext>
              </a:extLst>
            </p:cNvPr>
            <p:cNvSpPr/>
            <p:nvPr/>
          </p:nvSpPr>
          <p:spPr>
            <a:xfrm rot="18900000">
              <a:off x="3352621" y="2905182"/>
              <a:ext cx="432049" cy="4320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grpSp>
        <p:nvGrpSpPr>
          <p:cNvPr id="23" name="Group 22">
            <a:extLst>
              <a:ext uri="{FF2B5EF4-FFF2-40B4-BE49-F238E27FC236}">
                <a16:creationId xmlns:a16="http://schemas.microsoft.com/office/drawing/2014/main" id="{53275BC4-6D5E-454F-855B-B480878C75B7}"/>
              </a:ext>
            </a:extLst>
          </p:cNvPr>
          <p:cNvGrpSpPr/>
          <p:nvPr/>
        </p:nvGrpSpPr>
        <p:grpSpPr>
          <a:xfrm rot="12600000">
            <a:off x="8048493" y="3002403"/>
            <a:ext cx="990152" cy="729605"/>
            <a:chOff x="3352622" y="2401122"/>
            <a:chExt cx="1954454" cy="1440160"/>
          </a:xfrm>
          <a:solidFill>
            <a:schemeClr val="bg1"/>
          </a:solidFill>
        </p:grpSpPr>
        <p:sp>
          <p:nvSpPr>
            <p:cNvPr id="24" name="Rounded Rectangle 25">
              <a:extLst>
                <a:ext uri="{FF2B5EF4-FFF2-40B4-BE49-F238E27FC236}">
                  <a16:creationId xmlns:a16="http://schemas.microsoft.com/office/drawing/2014/main" id="{8461A222-0304-4107-A1FB-4D0500AB3083}"/>
                </a:ext>
              </a:extLst>
            </p:cNvPr>
            <p:cNvSpPr/>
            <p:nvPr/>
          </p:nvSpPr>
          <p:spPr>
            <a:xfrm rot="18900000">
              <a:off x="3866916" y="2401122"/>
              <a:ext cx="1440160" cy="1440160"/>
            </a:xfrm>
            <a:prstGeom prst="roundRect">
              <a:avLst>
                <a:gd name="adj" fmla="val 10715"/>
              </a:avLst>
            </a:prstGeom>
            <a:grp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p>
          </p:txBody>
        </p:sp>
        <p:sp>
          <p:nvSpPr>
            <p:cNvPr id="25" name="Rectangle 24">
              <a:extLst>
                <a:ext uri="{FF2B5EF4-FFF2-40B4-BE49-F238E27FC236}">
                  <a16:creationId xmlns:a16="http://schemas.microsoft.com/office/drawing/2014/main" id="{DF25ECF1-F4AC-4F3F-8DCF-FF70C6C59AFA}"/>
                </a:ext>
              </a:extLst>
            </p:cNvPr>
            <p:cNvSpPr/>
            <p:nvPr/>
          </p:nvSpPr>
          <p:spPr>
            <a:xfrm rot="18900000">
              <a:off x="3352622" y="2905184"/>
              <a:ext cx="432049" cy="4320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sp>
        <p:nvSpPr>
          <p:cNvPr id="26" name="Block Arc 25">
            <a:extLst>
              <a:ext uri="{FF2B5EF4-FFF2-40B4-BE49-F238E27FC236}">
                <a16:creationId xmlns:a16="http://schemas.microsoft.com/office/drawing/2014/main" id="{19DD76C1-DB6C-43B9-B9B1-4E81B5B4AE96}"/>
              </a:ext>
            </a:extLst>
          </p:cNvPr>
          <p:cNvSpPr/>
          <p:nvPr/>
        </p:nvSpPr>
        <p:spPr>
          <a:xfrm>
            <a:off x="7543257" y="2118767"/>
            <a:ext cx="3275024" cy="3275024"/>
          </a:xfrm>
          <a:prstGeom prst="blockArc">
            <a:avLst>
              <a:gd name="adj1" fmla="val 11470999"/>
              <a:gd name="adj2" fmla="val 20797308"/>
              <a:gd name="adj3" fmla="val 50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solidFill>
            </a:endParaRPr>
          </a:p>
        </p:txBody>
      </p:sp>
      <p:sp>
        <p:nvSpPr>
          <p:cNvPr id="27" name="Block Arc 26">
            <a:extLst>
              <a:ext uri="{FF2B5EF4-FFF2-40B4-BE49-F238E27FC236}">
                <a16:creationId xmlns:a16="http://schemas.microsoft.com/office/drawing/2014/main" id="{4E94853E-B80F-4B76-99C5-97CCDB562F85}"/>
              </a:ext>
            </a:extLst>
          </p:cNvPr>
          <p:cNvSpPr/>
          <p:nvPr/>
        </p:nvSpPr>
        <p:spPr>
          <a:xfrm rot="10800000">
            <a:off x="7543258" y="2118767"/>
            <a:ext cx="3275024" cy="3275024"/>
          </a:xfrm>
          <a:prstGeom prst="blockArc">
            <a:avLst>
              <a:gd name="adj1" fmla="val 11470999"/>
              <a:gd name="adj2" fmla="val 20797308"/>
              <a:gd name="adj3" fmla="val 50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solidFill>
            </a:endParaRPr>
          </a:p>
        </p:txBody>
      </p:sp>
      <p:grpSp>
        <p:nvGrpSpPr>
          <p:cNvPr id="28" name="Group 27">
            <a:extLst>
              <a:ext uri="{FF2B5EF4-FFF2-40B4-BE49-F238E27FC236}">
                <a16:creationId xmlns:a16="http://schemas.microsoft.com/office/drawing/2014/main" id="{A7FF6380-D278-4F1F-994E-3FE91015DD39}"/>
              </a:ext>
            </a:extLst>
          </p:cNvPr>
          <p:cNvGrpSpPr/>
          <p:nvPr/>
        </p:nvGrpSpPr>
        <p:grpSpPr>
          <a:xfrm rot="5400000">
            <a:off x="8697688" y="4208733"/>
            <a:ext cx="990152" cy="729604"/>
            <a:chOff x="3352620" y="2401127"/>
            <a:chExt cx="1954451" cy="1440160"/>
          </a:xfrm>
        </p:grpSpPr>
        <p:sp>
          <p:nvSpPr>
            <p:cNvPr id="29" name="Rounded Rectangle 30">
              <a:extLst>
                <a:ext uri="{FF2B5EF4-FFF2-40B4-BE49-F238E27FC236}">
                  <a16:creationId xmlns:a16="http://schemas.microsoft.com/office/drawing/2014/main" id="{29C86D4A-7BB7-49AC-AEB0-93BAEE13AE94}"/>
                </a:ext>
              </a:extLst>
            </p:cNvPr>
            <p:cNvSpPr/>
            <p:nvPr/>
          </p:nvSpPr>
          <p:spPr>
            <a:xfrm rot="18900000">
              <a:off x="3866911" y="2401127"/>
              <a:ext cx="1440160" cy="1440160"/>
            </a:xfrm>
            <a:prstGeom prst="roundRect">
              <a:avLst>
                <a:gd name="adj" fmla="val 10715"/>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p>
          </p:txBody>
        </p:sp>
        <p:sp>
          <p:nvSpPr>
            <p:cNvPr id="30" name="Rectangle 29">
              <a:extLst>
                <a:ext uri="{FF2B5EF4-FFF2-40B4-BE49-F238E27FC236}">
                  <a16:creationId xmlns:a16="http://schemas.microsoft.com/office/drawing/2014/main" id="{81C80A80-973C-4488-AE7A-F1D2F3C8EBCF}"/>
                </a:ext>
              </a:extLst>
            </p:cNvPr>
            <p:cNvSpPr/>
            <p:nvPr/>
          </p:nvSpPr>
          <p:spPr>
            <a:xfrm rot="18900000">
              <a:off x="3352620" y="2905183"/>
              <a:ext cx="432049" cy="432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grpSp>
        <p:nvGrpSpPr>
          <p:cNvPr id="31" name="Group 30">
            <a:extLst>
              <a:ext uri="{FF2B5EF4-FFF2-40B4-BE49-F238E27FC236}">
                <a16:creationId xmlns:a16="http://schemas.microsoft.com/office/drawing/2014/main" id="{3400356C-FD24-4390-B41C-9DA9D5583C7C}"/>
              </a:ext>
            </a:extLst>
          </p:cNvPr>
          <p:cNvGrpSpPr/>
          <p:nvPr/>
        </p:nvGrpSpPr>
        <p:grpSpPr>
          <a:xfrm rot="9000000">
            <a:off x="8038969" y="3785678"/>
            <a:ext cx="990151" cy="729605"/>
            <a:chOff x="3352621" y="2401127"/>
            <a:chExt cx="1954450" cy="1440160"/>
          </a:xfrm>
        </p:grpSpPr>
        <p:sp>
          <p:nvSpPr>
            <p:cNvPr id="32" name="Rounded Rectangle 33">
              <a:extLst>
                <a:ext uri="{FF2B5EF4-FFF2-40B4-BE49-F238E27FC236}">
                  <a16:creationId xmlns:a16="http://schemas.microsoft.com/office/drawing/2014/main" id="{EF92389C-5B26-4994-9047-0D5B1EF2DCDA}"/>
                </a:ext>
              </a:extLst>
            </p:cNvPr>
            <p:cNvSpPr/>
            <p:nvPr/>
          </p:nvSpPr>
          <p:spPr>
            <a:xfrm rot="18900000">
              <a:off x="3866911" y="2401127"/>
              <a:ext cx="1440160" cy="1440160"/>
            </a:xfrm>
            <a:prstGeom prst="roundRect">
              <a:avLst>
                <a:gd name="adj" fmla="val 10715"/>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sp>
          <p:nvSpPr>
            <p:cNvPr id="33" name="Rectangle 32">
              <a:extLst>
                <a:ext uri="{FF2B5EF4-FFF2-40B4-BE49-F238E27FC236}">
                  <a16:creationId xmlns:a16="http://schemas.microsoft.com/office/drawing/2014/main" id="{7AC7A1D0-E303-48CC-9AAB-B0DAAC3B5830}"/>
                </a:ext>
              </a:extLst>
            </p:cNvPr>
            <p:cNvSpPr/>
            <p:nvPr/>
          </p:nvSpPr>
          <p:spPr>
            <a:xfrm rot="18900000">
              <a:off x="3352621" y="2905182"/>
              <a:ext cx="432049" cy="432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grpSp>
        <p:nvGrpSpPr>
          <p:cNvPr id="34" name="Group 33">
            <a:extLst>
              <a:ext uri="{FF2B5EF4-FFF2-40B4-BE49-F238E27FC236}">
                <a16:creationId xmlns:a16="http://schemas.microsoft.com/office/drawing/2014/main" id="{7A03E8B7-8647-48DD-B353-22A2F3DFFEAC}"/>
              </a:ext>
            </a:extLst>
          </p:cNvPr>
          <p:cNvGrpSpPr/>
          <p:nvPr/>
        </p:nvGrpSpPr>
        <p:grpSpPr>
          <a:xfrm rot="1800000">
            <a:off x="9344638" y="3785678"/>
            <a:ext cx="990153" cy="729605"/>
            <a:chOff x="3352621" y="2401122"/>
            <a:chExt cx="1954455" cy="1440160"/>
          </a:xfrm>
        </p:grpSpPr>
        <p:sp>
          <p:nvSpPr>
            <p:cNvPr id="35" name="Rounded Rectangle 36">
              <a:extLst>
                <a:ext uri="{FF2B5EF4-FFF2-40B4-BE49-F238E27FC236}">
                  <a16:creationId xmlns:a16="http://schemas.microsoft.com/office/drawing/2014/main" id="{38F13BFB-6C8F-4234-A7D6-1FD897FAF24F}"/>
                </a:ext>
              </a:extLst>
            </p:cNvPr>
            <p:cNvSpPr/>
            <p:nvPr/>
          </p:nvSpPr>
          <p:spPr>
            <a:xfrm rot="18900000">
              <a:off x="3866916" y="2401122"/>
              <a:ext cx="1440160" cy="1440160"/>
            </a:xfrm>
            <a:prstGeom prst="roundRect">
              <a:avLst>
                <a:gd name="adj" fmla="val 10715"/>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sp>
          <p:nvSpPr>
            <p:cNvPr id="36" name="Rectangle 35">
              <a:extLst>
                <a:ext uri="{FF2B5EF4-FFF2-40B4-BE49-F238E27FC236}">
                  <a16:creationId xmlns:a16="http://schemas.microsoft.com/office/drawing/2014/main" id="{88C67C98-E690-44E0-8EF6-5060D1D8230E}"/>
                </a:ext>
              </a:extLst>
            </p:cNvPr>
            <p:cNvSpPr/>
            <p:nvPr/>
          </p:nvSpPr>
          <p:spPr>
            <a:xfrm rot="18900000">
              <a:off x="3352621" y="2905182"/>
              <a:ext cx="432049" cy="432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p>
          </p:txBody>
        </p:sp>
      </p:grpSp>
      <p:sp>
        <p:nvSpPr>
          <p:cNvPr id="37" name="TextBox 36">
            <a:extLst>
              <a:ext uri="{FF2B5EF4-FFF2-40B4-BE49-F238E27FC236}">
                <a16:creationId xmlns:a16="http://schemas.microsoft.com/office/drawing/2014/main" id="{CF8C611F-3C02-421B-8678-F815F1186610}"/>
              </a:ext>
            </a:extLst>
          </p:cNvPr>
          <p:cNvSpPr txBox="1"/>
          <p:nvPr/>
        </p:nvSpPr>
        <p:spPr>
          <a:xfrm>
            <a:off x="2306272" y="1119235"/>
            <a:ext cx="7975998" cy="446276"/>
          </a:xfrm>
          <a:prstGeom prst="rect">
            <a:avLst/>
          </a:prstGeom>
          <a:noFill/>
        </p:spPr>
        <p:txBody>
          <a:bodyPr wrap="square" rtlCol="0">
            <a:spAutoFit/>
          </a:bodyPr>
          <a:lstStyle/>
          <a:p>
            <a:pPr algn="ctr"/>
            <a:r>
              <a:rPr lang="en-US" altLang="ko-KR" sz="2300" b="1" dirty="0">
                <a:solidFill>
                  <a:schemeClr val="tx1">
                    <a:lumMod val="65000"/>
                    <a:lumOff val="35000"/>
                  </a:schemeClr>
                </a:solidFill>
                <a:cs typeface="Arial" pitchFamily="34" charset="0"/>
              </a:rPr>
              <a:t>ML Models For Data Classification</a:t>
            </a:r>
            <a:endParaRPr lang="ko-KR" altLang="en-US" sz="2300" b="1" dirty="0">
              <a:solidFill>
                <a:schemeClr val="tx1">
                  <a:lumMod val="65000"/>
                  <a:lumOff val="35000"/>
                </a:schemeClr>
              </a:solidFill>
              <a:cs typeface="Arial" pitchFamily="34" charset="0"/>
            </a:endParaRPr>
          </a:p>
        </p:txBody>
      </p:sp>
      <p:sp>
        <p:nvSpPr>
          <p:cNvPr id="42" name="TextBox 41">
            <a:extLst>
              <a:ext uri="{FF2B5EF4-FFF2-40B4-BE49-F238E27FC236}">
                <a16:creationId xmlns:a16="http://schemas.microsoft.com/office/drawing/2014/main" id="{DC7D3474-F905-43A1-A65B-DE404B76DAE0}"/>
              </a:ext>
            </a:extLst>
          </p:cNvPr>
          <p:cNvSpPr txBox="1"/>
          <p:nvPr/>
        </p:nvSpPr>
        <p:spPr>
          <a:xfrm>
            <a:off x="2512521" y="2066589"/>
            <a:ext cx="3281631" cy="369332"/>
          </a:xfrm>
          <a:prstGeom prst="rect">
            <a:avLst/>
          </a:prstGeom>
          <a:noFill/>
        </p:spPr>
        <p:txBody>
          <a:bodyPr wrap="square" rtlCol="0">
            <a:spAutoFit/>
          </a:bodyPr>
          <a:lstStyle/>
          <a:p>
            <a:pPr algn="ctr"/>
            <a:r>
              <a:rPr lang="en-US" altLang="ko-KR" b="1" dirty="0">
                <a:solidFill>
                  <a:schemeClr val="tx1">
                    <a:lumMod val="65000"/>
                    <a:lumOff val="35000"/>
                  </a:schemeClr>
                </a:solidFill>
                <a:cs typeface="Arial" pitchFamily="34" charset="0"/>
              </a:rPr>
              <a:t>1. Random Forest Classifier</a:t>
            </a:r>
            <a:endParaRPr lang="ko-KR" altLang="en-US" b="1" dirty="0">
              <a:solidFill>
                <a:schemeClr val="tx1">
                  <a:lumMod val="65000"/>
                  <a:lumOff val="35000"/>
                </a:schemeClr>
              </a:solidFill>
              <a:cs typeface="Arial" pitchFamily="34" charset="0"/>
            </a:endParaRPr>
          </a:p>
        </p:txBody>
      </p:sp>
      <p:sp>
        <p:nvSpPr>
          <p:cNvPr id="44" name="TextBox 43">
            <a:extLst>
              <a:ext uri="{FF2B5EF4-FFF2-40B4-BE49-F238E27FC236}">
                <a16:creationId xmlns:a16="http://schemas.microsoft.com/office/drawing/2014/main" id="{C54650D7-400F-4348-9096-B2933B2C60B4}"/>
              </a:ext>
            </a:extLst>
          </p:cNvPr>
          <p:cNvSpPr txBox="1"/>
          <p:nvPr/>
        </p:nvSpPr>
        <p:spPr>
          <a:xfrm>
            <a:off x="1259770" y="4880973"/>
            <a:ext cx="5936611" cy="707886"/>
          </a:xfrm>
          <a:prstGeom prst="rect">
            <a:avLst/>
          </a:prstGeom>
          <a:noFill/>
        </p:spPr>
        <p:txBody>
          <a:bodyPr wrap="square" rtlCol="0">
            <a:spAutoFit/>
          </a:bodyPr>
          <a:lstStyle/>
          <a:p>
            <a:r>
              <a:rPr lang="en-US" altLang="ko-KR" sz="2000" b="1" dirty="0">
                <a:solidFill>
                  <a:schemeClr val="tx1">
                    <a:lumMod val="65000"/>
                    <a:lumOff val="35000"/>
                  </a:schemeClr>
                </a:solidFill>
                <a:cs typeface="Arial" pitchFamily="34" charset="0"/>
              </a:rPr>
              <a:t>After splitting &amp; standard scaling the data we will use these ML models for Classification.</a:t>
            </a:r>
            <a:endParaRPr lang="ko-KR" altLang="en-US" sz="2000" b="1" dirty="0">
              <a:solidFill>
                <a:schemeClr val="tx1">
                  <a:lumMod val="65000"/>
                  <a:lumOff val="35000"/>
                </a:schemeClr>
              </a:solidFill>
              <a:cs typeface="Arial" pitchFamily="34" charset="0"/>
            </a:endParaRPr>
          </a:p>
        </p:txBody>
      </p:sp>
      <p:sp>
        <p:nvSpPr>
          <p:cNvPr id="45" name="TextBox 44">
            <a:extLst>
              <a:ext uri="{FF2B5EF4-FFF2-40B4-BE49-F238E27FC236}">
                <a16:creationId xmlns:a16="http://schemas.microsoft.com/office/drawing/2014/main" id="{78E7E197-41D5-4152-8BE5-7F34F7FF38AB}"/>
              </a:ext>
            </a:extLst>
          </p:cNvPr>
          <p:cNvSpPr txBox="1"/>
          <p:nvPr/>
        </p:nvSpPr>
        <p:spPr>
          <a:xfrm>
            <a:off x="2639049" y="2820671"/>
            <a:ext cx="3040266" cy="369332"/>
          </a:xfrm>
          <a:prstGeom prst="rect">
            <a:avLst/>
          </a:prstGeom>
          <a:noFill/>
        </p:spPr>
        <p:txBody>
          <a:bodyPr wrap="square" rtlCol="0">
            <a:spAutoFit/>
          </a:bodyPr>
          <a:lstStyle/>
          <a:p>
            <a:pPr algn="ctr"/>
            <a:r>
              <a:rPr lang="en-US" altLang="ko-KR" b="1" dirty="0">
                <a:solidFill>
                  <a:schemeClr val="tx1">
                    <a:lumMod val="65000"/>
                    <a:lumOff val="35000"/>
                  </a:schemeClr>
                </a:solidFill>
                <a:cs typeface="Arial" pitchFamily="34" charset="0"/>
              </a:rPr>
              <a:t>2. XGB Classifier</a:t>
            </a:r>
            <a:endParaRPr lang="ko-KR" altLang="en-US" b="1" dirty="0">
              <a:solidFill>
                <a:schemeClr val="tx1">
                  <a:lumMod val="65000"/>
                  <a:lumOff val="35000"/>
                </a:schemeClr>
              </a:solidFill>
              <a:cs typeface="Arial" pitchFamily="34" charset="0"/>
            </a:endParaRPr>
          </a:p>
        </p:txBody>
      </p:sp>
      <p:sp>
        <p:nvSpPr>
          <p:cNvPr id="51" name="Parallelogram 15">
            <a:extLst>
              <a:ext uri="{FF2B5EF4-FFF2-40B4-BE49-F238E27FC236}">
                <a16:creationId xmlns:a16="http://schemas.microsoft.com/office/drawing/2014/main" id="{7ADAE8C3-7C11-4A00-8A56-3547C256BAB5}"/>
              </a:ext>
            </a:extLst>
          </p:cNvPr>
          <p:cNvSpPr/>
          <p:nvPr/>
        </p:nvSpPr>
        <p:spPr>
          <a:xfrm flipH="1">
            <a:off x="9004124" y="4532287"/>
            <a:ext cx="357672" cy="357672"/>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2" name="Rectangle 30">
            <a:extLst>
              <a:ext uri="{FF2B5EF4-FFF2-40B4-BE49-F238E27FC236}">
                <a16:creationId xmlns:a16="http://schemas.microsoft.com/office/drawing/2014/main" id="{5142A023-BCFF-4429-84EC-BAEB1A45FFA2}"/>
              </a:ext>
            </a:extLst>
          </p:cNvPr>
          <p:cNvSpPr/>
          <p:nvPr/>
        </p:nvSpPr>
        <p:spPr>
          <a:xfrm>
            <a:off x="9822422" y="4056070"/>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3" name="Rounded Rectangle 10">
            <a:extLst>
              <a:ext uri="{FF2B5EF4-FFF2-40B4-BE49-F238E27FC236}">
                <a16:creationId xmlns:a16="http://schemas.microsoft.com/office/drawing/2014/main" id="{12A03457-0863-4ADC-8FCA-AD3F3E6AC1D4}"/>
              </a:ext>
            </a:extLst>
          </p:cNvPr>
          <p:cNvSpPr/>
          <p:nvPr/>
        </p:nvSpPr>
        <p:spPr>
          <a:xfrm>
            <a:off x="8302260" y="3157728"/>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4" name="Rounded Rectangle 6">
            <a:extLst>
              <a:ext uri="{FF2B5EF4-FFF2-40B4-BE49-F238E27FC236}">
                <a16:creationId xmlns:a16="http://schemas.microsoft.com/office/drawing/2014/main" id="{2A934E91-946D-4B3A-9928-05D5128056D1}"/>
              </a:ext>
            </a:extLst>
          </p:cNvPr>
          <p:cNvSpPr/>
          <p:nvPr/>
        </p:nvSpPr>
        <p:spPr>
          <a:xfrm>
            <a:off x="9032016" y="2644242"/>
            <a:ext cx="345998" cy="351772"/>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5" name="Rectangle 16">
            <a:extLst>
              <a:ext uri="{FF2B5EF4-FFF2-40B4-BE49-F238E27FC236}">
                <a16:creationId xmlns:a16="http://schemas.microsoft.com/office/drawing/2014/main" id="{9912D258-9DEB-474C-8D2B-6F3176A6CF44}"/>
              </a:ext>
            </a:extLst>
          </p:cNvPr>
          <p:cNvSpPr/>
          <p:nvPr/>
        </p:nvSpPr>
        <p:spPr>
          <a:xfrm rot="2700000">
            <a:off x="8277327" y="397583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6" name="Rounded Rectangle 5">
            <a:extLst>
              <a:ext uri="{FF2B5EF4-FFF2-40B4-BE49-F238E27FC236}">
                <a16:creationId xmlns:a16="http://schemas.microsoft.com/office/drawing/2014/main" id="{36A6EC76-11C1-4666-9247-B42EE783D3C9}"/>
              </a:ext>
            </a:extLst>
          </p:cNvPr>
          <p:cNvSpPr/>
          <p:nvPr/>
        </p:nvSpPr>
        <p:spPr>
          <a:xfrm flipH="1">
            <a:off x="9767388" y="3160538"/>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b="1" dirty="0"/>
          </a:p>
        </p:txBody>
      </p:sp>
      <p:sp>
        <p:nvSpPr>
          <p:cNvPr id="57" name="Rectangle 56">
            <a:extLst>
              <a:ext uri="{FF2B5EF4-FFF2-40B4-BE49-F238E27FC236}">
                <a16:creationId xmlns:a16="http://schemas.microsoft.com/office/drawing/2014/main" id="{1C638D2F-F32B-8F87-445B-A3CFB227E493}"/>
              </a:ext>
            </a:extLst>
          </p:cNvPr>
          <p:cNvSpPr/>
          <p:nvPr/>
        </p:nvSpPr>
        <p:spPr>
          <a:xfrm>
            <a:off x="448500" y="787676"/>
            <a:ext cx="11463498" cy="60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14">
            <a:extLst>
              <a:ext uri="{FF2B5EF4-FFF2-40B4-BE49-F238E27FC236}">
                <a16:creationId xmlns:a16="http://schemas.microsoft.com/office/drawing/2014/main" id="{57FCF2D5-FAD3-38DB-7AEC-8C0181BF6314}"/>
              </a:ext>
            </a:extLst>
          </p:cNvPr>
          <p:cNvSpPr/>
          <p:nvPr/>
        </p:nvSpPr>
        <p:spPr>
          <a:xfrm>
            <a:off x="2447944" y="3559044"/>
            <a:ext cx="3376503" cy="482471"/>
          </a:xfrm>
          <a:prstGeom prst="roundRect">
            <a:avLst>
              <a:gd name="adj" fmla="val 50000"/>
            </a:avLst>
          </a:pr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lumMod val="65000"/>
                  <a:lumOff val="35000"/>
                </a:schemeClr>
              </a:solidFill>
            </a:endParaRPr>
          </a:p>
        </p:txBody>
      </p:sp>
      <p:sp>
        <p:nvSpPr>
          <p:cNvPr id="65" name="TextBox 64">
            <a:extLst>
              <a:ext uri="{FF2B5EF4-FFF2-40B4-BE49-F238E27FC236}">
                <a16:creationId xmlns:a16="http://schemas.microsoft.com/office/drawing/2014/main" id="{9C282E0B-497E-2EF4-CA31-66422F8599E9}"/>
              </a:ext>
            </a:extLst>
          </p:cNvPr>
          <p:cNvSpPr txBox="1"/>
          <p:nvPr/>
        </p:nvSpPr>
        <p:spPr>
          <a:xfrm>
            <a:off x="2447944" y="3661779"/>
            <a:ext cx="3331713" cy="369332"/>
          </a:xfrm>
          <a:prstGeom prst="rect">
            <a:avLst/>
          </a:prstGeom>
          <a:noFill/>
        </p:spPr>
        <p:txBody>
          <a:bodyPr wrap="square" rtlCol="0">
            <a:spAutoFit/>
          </a:bodyPr>
          <a:lstStyle/>
          <a:p>
            <a:pPr algn="ctr"/>
            <a:r>
              <a:rPr lang="en-US" altLang="ko-KR" b="1" dirty="0">
                <a:solidFill>
                  <a:schemeClr val="tx1">
                    <a:lumMod val="65000"/>
                    <a:lumOff val="35000"/>
                  </a:schemeClr>
                </a:solidFill>
                <a:cs typeface="Arial" pitchFamily="34" charset="0"/>
              </a:rPr>
              <a:t>3. Ada Boost Classifier</a:t>
            </a:r>
            <a:endParaRPr lang="ko-KR" altLang="en-US" b="1" dirty="0">
              <a:solidFill>
                <a:schemeClr val="tx1">
                  <a:lumMod val="65000"/>
                  <a:lumOff val="35000"/>
                </a:schemeClr>
              </a:solidFill>
              <a:cs typeface="Arial" pitchFamily="34" charset="0"/>
            </a:endParaRPr>
          </a:p>
        </p:txBody>
      </p:sp>
      <p:pic>
        <p:nvPicPr>
          <p:cNvPr id="61" name="Google Shape;333;p1">
            <a:extLst>
              <a:ext uri="{FF2B5EF4-FFF2-40B4-BE49-F238E27FC236}">
                <a16:creationId xmlns:a16="http://schemas.microsoft.com/office/drawing/2014/main" id="{A31B4359-6CC5-64AC-E91D-25577B33C045}"/>
              </a:ext>
            </a:extLst>
          </p:cNvPr>
          <p:cNvPicPr preferRelativeResize="0"/>
          <p:nvPr/>
        </p:nvPicPr>
        <p:blipFill rotWithShape="1">
          <a:blip r:embed="rId2">
            <a:alphaModFix/>
          </a:blip>
          <a:srcRect/>
          <a:stretch/>
        </p:blipFill>
        <p:spPr>
          <a:xfrm>
            <a:off x="10282270" y="6299129"/>
            <a:ext cx="1739048" cy="527479"/>
          </a:xfrm>
          <a:prstGeom prst="rect">
            <a:avLst/>
          </a:prstGeom>
          <a:noFill/>
          <a:ln>
            <a:noFill/>
          </a:ln>
        </p:spPr>
      </p:pic>
    </p:spTree>
    <p:extLst>
      <p:ext uri="{BB962C8B-B14F-4D97-AF65-F5344CB8AC3E}">
        <p14:creationId xmlns:p14="http://schemas.microsoft.com/office/powerpoint/2010/main" val="2356540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159A40-AAA2-45C0-98EA-69A6819C7955}"/>
              </a:ext>
            </a:extLst>
          </p:cNvPr>
          <p:cNvGrpSpPr/>
          <p:nvPr/>
        </p:nvGrpSpPr>
        <p:grpSpPr>
          <a:xfrm>
            <a:off x="3859088" y="1754146"/>
            <a:ext cx="4473826" cy="4320480"/>
            <a:chOff x="3771580" y="1268760"/>
            <a:chExt cx="4473826" cy="4320480"/>
          </a:xfrm>
        </p:grpSpPr>
        <p:cxnSp>
          <p:nvCxnSpPr>
            <p:cNvPr id="4" name="Straight Connector 3">
              <a:extLst>
                <a:ext uri="{FF2B5EF4-FFF2-40B4-BE49-F238E27FC236}">
                  <a16:creationId xmlns:a16="http://schemas.microsoft.com/office/drawing/2014/main" id="{7D73DC72-DC12-46F5-8E13-8EC63B4DE6FE}"/>
                </a:ext>
              </a:extLst>
            </p:cNvPr>
            <p:cNvCxnSpPr/>
            <p:nvPr/>
          </p:nvCxnSpPr>
          <p:spPr>
            <a:xfrm>
              <a:off x="4239632" y="2742917"/>
              <a:ext cx="1052448" cy="470059"/>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24DD4C5-ED1F-4EFC-9112-62BA41193486}"/>
                </a:ext>
              </a:extLst>
            </p:cNvPr>
            <p:cNvCxnSpPr/>
            <p:nvPr/>
          </p:nvCxnSpPr>
          <p:spPr>
            <a:xfrm flipH="1">
              <a:off x="6004731" y="2024844"/>
              <a:ext cx="1" cy="684076"/>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C565AAF-B152-4A6B-AE0E-D333FF2A350E}"/>
                </a:ext>
              </a:extLst>
            </p:cNvPr>
            <p:cNvCxnSpPr/>
            <p:nvPr/>
          </p:nvCxnSpPr>
          <p:spPr>
            <a:xfrm flipH="1">
              <a:off x="6660233" y="2742917"/>
              <a:ext cx="1117121" cy="470059"/>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02D880-7012-44B2-80DF-FAC727220CBB}"/>
                </a:ext>
              </a:extLst>
            </p:cNvPr>
            <p:cNvCxnSpPr/>
            <p:nvPr/>
          </p:nvCxnSpPr>
          <p:spPr>
            <a:xfrm flipH="1" flipV="1">
              <a:off x="6660233" y="3775230"/>
              <a:ext cx="1117121" cy="409854"/>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631460-E6BE-4D37-BE41-271893464792}"/>
                </a:ext>
              </a:extLst>
            </p:cNvPr>
            <p:cNvCxnSpPr/>
            <p:nvPr/>
          </p:nvCxnSpPr>
          <p:spPr>
            <a:xfrm flipV="1">
              <a:off x="6004732" y="4185084"/>
              <a:ext cx="0" cy="936105"/>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B545EC-07A7-42BD-888D-08E985C08C71}"/>
                </a:ext>
              </a:extLst>
            </p:cNvPr>
            <p:cNvCxnSpPr/>
            <p:nvPr/>
          </p:nvCxnSpPr>
          <p:spPr>
            <a:xfrm flipV="1">
              <a:off x="4239632" y="3810000"/>
              <a:ext cx="1103893" cy="375084"/>
            </a:xfrm>
            <a:prstGeom prst="line">
              <a:avLst/>
            </a:prstGeom>
            <a:ln w="15875">
              <a:solidFill>
                <a:schemeClr val="bg1">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B9CB84C-1AFC-4049-AC9E-2DB81C816502}"/>
                </a:ext>
              </a:extLst>
            </p:cNvPr>
            <p:cNvSpPr/>
            <p:nvPr/>
          </p:nvSpPr>
          <p:spPr>
            <a:xfrm>
              <a:off x="5406355" y="2833886"/>
              <a:ext cx="1173614" cy="117361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a:extLst>
                <a:ext uri="{FF2B5EF4-FFF2-40B4-BE49-F238E27FC236}">
                  <a16:creationId xmlns:a16="http://schemas.microsoft.com/office/drawing/2014/main" id="{85303A61-32D3-4B0A-9E60-9D5DA944A6D9}"/>
                </a:ext>
              </a:extLst>
            </p:cNvPr>
            <p:cNvSpPr/>
            <p:nvPr/>
          </p:nvSpPr>
          <p:spPr>
            <a:xfrm>
              <a:off x="3771580" y="2204864"/>
              <a:ext cx="936104" cy="9361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2" name="Oval 11">
              <a:extLst>
                <a:ext uri="{FF2B5EF4-FFF2-40B4-BE49-F238E27FC236}">
                  <a16:creationId xmlns:a16="http://schemas.microsoft.com/office/drawing/2014/main" id="{F343ED89-CAD5-45F2-8A1D-CCEE3E5AD3AE}"/>
                </a:ext>
              </a:extLst>
            </p:cNvPr>
            <p:cNvSpPr/>
            <p:nvPr/>
          </p:nvSpPr>
          <p:spPr>
            <a:xfrm>
              <a:off x="7309302" y="2238861"/>
              <a:ext cx="936104" cy="936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3" name="Oval 12">
              <a:extLst>
                <a:ext uri="{FF2B5EF4-FFF2-40B4-BE49-F238E27FC236}">
                  <a16:creationId xmlns:a16="http://schemas.microsoft.com/office/drawing/2014/main" id="{974C24FF-E542-43C6-9F87-B3355DD810CC}"/>
                </a:ext>
              </a:extLst>
            </p:cNvPr>
            <p:cNvSpPr/>
            <p:nvPr/>
          </p:nvSpPr>
          <p:spPr>
            <a:xfrm>
              <a:off x="5530180" y="1268760"/>
              <a:ext cx="936104" cy="9361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4" name="Oval 13">
              <a:extLst>
                <a:ext uri="{FF2B5EF4-FFF2-40B4-BE49-F238E27FC236}">
                  <a16:creationId xmlns:a16="http://schemas.microsoft.com/office/drawing/2014/main" id="{7E91BD22-1A2A-4D4E-A520-3F3A9D00EA39}"/>
                </a:ext>
              </a:extLst>
            </p:cNvPr>
            <p:cNvSpPr/>
            <p:nvPr/>
          </p:nvSpPr>
          <p:spPr>
            <a:xfrm>
              <a:off x="3771580" y="3717032"/>
              <a:ext cx="936104" cy="9361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5" name="Oval 14">
              <a:extLst>
                <a:ext uri="{FF2B5EF4-FFF2-40B4-BE49-F238E27FC236}">
                  <a16:creationId xmlns:a16="http://schemas.microsoft.com/office/drawing/2014/main" id="{F17FAB26-13D8-4BD7-B88F-FE117006E529}"/>
                </a:ext>
              </a:extLst>
            </p:cNvPr>
            <p:cNvSpPr/>
            <p:nvPr/>
          </p:nvSpPr>
          <p:spPr>
            <a:xfrm>
              <a:off x="7309302" y="3712966"/>
              <a:ext cx="936104" cy="9361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6" name="Oval 15">
              <a:extLst>
                <a:ext uri="{FF2B5EF4-FFF2-40B4-BE49-F238E27FC236}">
                  <a16:creationId xmlns:a16="http://schemas.microsoft.com/office/drawing/2014/main" id="{73736EBB-94B5-47AF-99A4-AA6BE3678D82}"/>
                </a:ext>
              </a:extLst>
            </p:cNvPr>
            <p:cNvSpPr/>
            <p:nvPr/>
          </p:nvSpPr>
          <p:spPr>
            <a:xfrm>
              <a:off x="5529889" y="4653136"/>
              <a:ext cx="936104" cy="9361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grpSp>
        <p:nvGrpSpPr>
          <p:cNvPr id="17" name="Group 16">
            <a:extLst>
              <a:ext uri="{FF2B5EF4-FFF2-40B4-BE49-F238E27FC236}">
                <a16:creationId xmlns:a16="http://schemas.microsoft.com/office/drawing/2014/main" id="{F3B0B3DA-D672-4ED2-8DD5-3694048F3081}"/>
              </a:ext>
            </a:extLst>
          </p:cNvPr>
          <p:cNvGrpSpPr/>
          <p:nvPr/>
        </p:nvGrpSpPr>
        <p:grpSpPr>
          <a:xfrm>
            <a:off x="6896641" y="1106494"/>
            <a:ext cx="2840552" cy="743758"/>
            <a:chOff x="5210294" y="837292"/>
            <a:chExt cx="1750034" cy="535906"/>
          </a:xfrm>
        </p:grpSpPr>
        <p:sp>
          <p:nvSpPr>
            <p:cNvPr id="18" name="TextBox 17">
              <a:extLst>
                <a:ext uri="{FF2B5EF4-FFF2-40B4-BE49-F238E27FC236}">
                  <a16:creationId xmlns:a16="http://schemas.microsoft.com/office/drawing/2014/main" id="{DF56FDC0-75AA-4D07-9DC2-D46AE90DA4E7}"/>
                </a:ext>
              </a:extLst>
            </p:cNvPr>
            <p:cNvSpPr txBox="1"/>
            <p:nvPr/>
          </p:nvSpPr>
          <p:spPr>
            <a:xfrm>
              <a:off x="5210294" y="1007287"/>
              <a:ext cx="1750034" cy="365911"/>
            </a:xfrm>
            <a:prstGeom prst="rect">
              <a:avLst/>
            </a:prstGeom>
            <a:noFill/>
          </p:spPr>
          <p:txBody>
            <a:bodyPr wrap="square" lIns="0" tIns="0" rIns="0" bIns="0" rtlCol="0">
              <a:spAutoFit/>
            </a:bodyPr>
            <a:lstStyle/>
            <a:p>
              <a:r>
                <a:rPr lang="en-US" altLang="ko-KR" sz="1100" dirty="0">
                  <a:solidFill>
                    <a:schemeClr val="tx1">
                      <a:lumMod val="65000"/>
                      <a:lumOff val="35000"/>
                    </a:schemeClr>
                  </a:solidFill>
                  <a:cs typeface="Arial" pitchFamily="34" charset="0"/>
                </a:rPr>
                <a:t>The confusion matrix provides a base to define and develop any of the evaluation metrics. </a:t>
              </a:r>
              <a:endParaRPr lang="ko-KR" altLang="en-US" sz="1100" dirty="0">
                <a:solidFill>
                  <a:schemeClr val="tx1">
                    <a:lumMod val="65000"/>
                    <a:lumOff val="35000"/>
                  </a:schemeClr>
                </a:solidFill>
                <a:cs typeface="Arial" pitchFamily="34" charset="0"/>
              </a:endParaRPr>
            </a:p>
          </p:txBody>
        </p:sp>
        <p:sp>
          <p:nvSpPr>
            <p:cNvPr id="19" name="TextBox 18">
              <a:extLst>
                <a:ext uri="{FF2B5EF4-FFF2-40B4-BE49-F238E27FC236}">
                  <a16:creationId xmlns:a16="http://schemas.microsoft.com/office/drawing/2014/main" id="{77B4FA4C-7EF6-489C-B0B6-719A9526AC44}"/>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CONFUSION MATRIX</a:t>
              </a:r>
            </a:p>
          </p:txBody>
        </p:sp>
      </p:grpSp>
      <p:grpSp>
        <p:nvGrpSpPr>
          <p:cNvPr id="20" name="Group 19">
            <a:extLst>
              <a:ext uri="{FF2B5EF4-FFF2-40B4-BE49-F238E27FC236}">
                <a16:creationId xmlns:a16="http://schemas.microsoft.com/office/drawing/2014/main" id="{BEBF594A-6EEB-4F36-847C-5788F10D9C5E}"/>
              </a:ext>
            </a:extLst>
          </p:cNvPr>
          <p:cNvGrpSpPr/>
          <p:nvPr/>
        </p:nvGrpSpPr>
        <p:grpSpPr>
          <a:xfrm>
            <a:off x="6896641" y="5440988"/>
            <a:ext cx="2693262" cy="1082314"/>
            <a:chOff x="5210294" y="837292"/>
            <a:chExt cx="1750034" cy="779849"/>
          </a:xfrm>
        </p:grpSpPr>
        <p:sp>
          <p:nvSpPr>
            <p:cNvPr id="21" name="TextBox 20">
              <a:extLst>
                <a:ext uri="{FF2B5EF4-FFF2-40B4-BE49-F238E27FC236}">
                  <a16:creationId xmlns:a16="http://schemas.microsoft.com/office/drawing/2014/main" id="{31EF0C50-7F6B-4C88-B8AC-F7E22CDC3193}"/>
                </a:ext>
              </a:extLst>
            </p:cNvPr>
            <p:cNvSpPr txBox="1"/>
            <p:nvPr/>
          </p:nvSpPr>
          <p:spPr>
            <a:xfrm>
              <a:off x="5210294" y="1007287"/>
              <a:ext cx="1750034" cy="609854"/>
            </a:xfrm>
            <a:prstGeom prst="rect">
              <a:avLst/>
            </a:prstGeom>
            <a:noFill/>
          </p:spPr>
          <p:txBody>
            <a:bodyPr wrap="square" lIns="0" tIns="0" rIns="0" bIns="0" rtlCol="0">
              <a:spAutoFit/>
            </a:bodyPr>
            <a:lstStyle/>
            <a:p>
              <a:r>
                <a:rPr lang="en-US" altLang="ko-KR" sz="1100" dirty="0">
                  <a:solidFill>
                    <a:schemeClr val="tx1">
                      <a:lumMod val="65000"/>
                      <a:lumOff val="35000"/>
                    </a:schemeClr>
                  </a:solidFill>
                  <a:cs typeface="Arial" pitchFamily="34" charset="0"/>
                </a:rPr>
                <a:t>The ROC curve is a graph with: The x-axis showing 1 – specificity (= false positive fraction = FP/(FP+TN)) The y-axis showing sensitivity (= true positive fraction = TP/(TP+FN)).</a:t>
              </a:r>
              <a:endParaRPr lang="ko-KR" altLang="en-US" sz="1100" dirty="0">
                <a:solidFill>
                  <a:schemeClr val="tx1">
                    <a:lumMod val="65000"/>
                    <a:lumOff val="35000"/>
                  </a:schemeClr>
                </a:solidFill>
                <a:cs typeface="Arial" pitchFamily="34" charset="0"/>
              </a:endParaRPr>
            </a:p>
          </p:txBody>
        </p:sp>
        <p:sp>
          <p:nvSpPr>
            <p:cNvPr id="22" name="TextBox 21">
              <a:extLst>
                <a:ext uri="{FF2B5EF4-FFF2-40B4-BE49-F238E27FC236}">
                  <a16:creationId xmlns:a16="http://schemas.microsoft.com/office/drawing/2014/main" id="{9A902355-DF05-4BAE-9FC5-9105BD7EC67B}"/>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ROC curve </a:t>
              </a:r>
            </a:p>
          </p:txBody>
        </p:sp>
      </p:grpSp>
      <p:grpSp>
        <p:nvGrpSpPr>
          <p:cNvPr id="23" name="Group 22">
            <a:extLst>
              <a:ext uri="{FF2B5EF4-FFF2-40B4-BE49-F238E27FC236}">
                <a16:creationId xmlns:a16="http://schemas.microsoft.com/office/drawing/2014/main" id="{462C12F9-F887-4067-A9C8-231BCD6F896F}"/>
              </a:ext>
            </a:extLst>
          </p:cNvPr>
          <p:cNvGrpSpPr/>
          <p:nvPr/>
        </p:nvGrpSpPr>
        <p:grpSpPr>
          <a:xfrm>
            <a:off x="8621306" y="4333217"/>
            <a:ext cx="2703186" cy="743758"/>
            <a:chOff x="5210294" y="837292"/>
            <a:chExt cx="1750034" cy="535907"/>
          </a:xfrm>
        </p:grpSpPr>
        <p:sp>
          <p:nvSpPr>
            <p:cNvPr id="24" name="TextBox 23">
              <a:extLst>
                <a:ext uri="{FF2B5EF4-FFF2-40B4-BE49-F238E27FC236}">
                  <a16:creationId xmlns:a16="http://schemas.microsoft.com/office/drawing/2014/main" id="{212CF974-249C-4E9B-AE6D-9BED140ACEAF}"/>
                </a:ext>
              </a:extLst>
            </p:cNvPr>
            <p:cNvSpPr txBox="1"/>
            <p:nvPr/>
          </p:nvSpPr>
          <p:spPr>
            <a:xfrm>
              <a:off x="5210294" y="1007287"/>
              <a:ext cx="1750034" cy="365912"/>
            </a:xfrm>
            <a:prstGeom prst="rect">
              <a:avLst/>
            </a:prstGeom>
            <a:noFill/>
          </p:spPr>
          <p:txBody>
            <a:bodyPr wrap="square" lIns="0" tIns="0" rIns="0" bIns="0" rtlCol="0">
              <a:spAutoFit/>
            </a:bodyPr>
            <a:lstStyle/>
            <a:p>
              <a:r>
                <a:rPr lang="en-US" altLang="ko-KR" sz="1100" dirty="0">
                  <a:solidFill>
                    <a:schemeClr val="tx1">
                      <a:lumMod val="65000"/>
                      <a:lumOff val="35000"/>
                    </a:schemeClr>
                  </a:solidFill>
                  <a:cs typeface="Arial" pitchFamily="34" charset="0"/>
                </a:rPr>
                <a:t>Hamming loss is the fraction of targets that are misclassified. The best value of the hamming loss is 0 and the worst value is 1.</a:t>
              </a:r>
              <a:endParaRPr lang="ko-KR" altLang="en-US" sz="1100" dirty="0">
                <a:solidFill>
                  <a:schemeClr val="tx1">
                    <a:lumMod val="65000"/>
                    <a:lumOff val="35000"/>
                  </a:schemeClr>
                </a:solidFill>
                <a:cs typeface="Arial" pitchFamily="34" charset="0"/>
              </a:endParaRPr>
            </a:p>
          </p:txBody>
        </p:sp>
        <p:sp>
          <p:nvSpPr>
            <p:cNvPr id="25" name="TextBox 24">
              <a:extLst>
                <a:ext uri="{FF2B5EF4-FFF2-40B4-BE49-F238E27FC236}">
                  <a16:creationId xmlns:a16="http://schemas.microsoft.com/office/drawing/2014/main" id="{E42015F2-E59A-46DB-BAF3-CE6FED635D4F}"/>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HAMMING LOSS</a:t>
              </a:r>
            </a:p>
          </p:txBody>
        </p:sp>
      </p:grpSp>
      <p:grpSp>
        <p:nvGrpSpPr>
          <p:cNvPr id="26" name="Group 25">
            <a:extLst>
              <a:ext uri="{FF2B5EF4-FFF2-40B4-BE49-F238E27FC236}">
                <a16:creationId xmlns:a16="http://schemas.microsoft.com/office/drawing/2014/main" id="{C76355FB-EDEA-498F-9DEB-0BE8A3DD79F9}"/>
              </a:ext>
            </a:extLst>
          </p:cNvPr>
          <p:cNvGrpSpPr/>
          <p:nvPr/>
        </p:nvGrpSpPr>
        <p:grpSpPr>
          <a:xfrm>
            <a:off x="965349" y="2886979"/>
            <a:ext cx="2704691" cy="1251590"/>
            <a:chOff x="5210294" y="837292"/>
            <a:chExt cx="1750034" cy="901820"/>
          </a:xfrm>
        </p:grpSpPr>
        <p:sp>
          <p:nvSpPr>
            <p:cNvPr id="27" name="TextBox 26">
              <a:extLst>
                <a:ext uri="{FF2B5EF4-FFF2-40B4-BE49-F238E27FC236}">
                  <a16:creationId xmlns:a16="http://schemas.microsoft.com/office/drawing/2014/main" id="{FBB18C7C-E2B3-4A25-8AE6-38E1699FD362}"/>
                </a:ext>
              </a:extLst>
            </p:cNvPr>
            <p:cNvSpPr txBox="1"/>
            <p:nvPr/>
          </p:nvSpPr>
          <p:spPr>
            <a:xfrm>
              <a:off x="5210294" y="1007287"/>
              <a:ext cx="1750034" cy="731825"/>
            </a:xfrm>
            <a:prstGeom prst="rect">
              <a:avLst/>
            </a:prstGeom>
            <a:noFill/>
          </p:spPr>
          <p:txBody>
            <a:bodyPr wrap="square" lIns="0" tIns="0" rIns="0" bIns="0" rtlCol="0">
              <a:spAutoFit/>
            </a:bodyPr>
            <a:lstStyle/>
            <a:p>
              <a:pPr algn="r"/>
              <a:r>
                <a:rPr lang="en-US" altLang="ko-KR" sz="1100" dirty="0">
                  <a:solidFill>
                    <a:schemeClr val="tx1">
                      <a:lumMod val="65000"/>
                      <a:lumOff val="35000"/>
                    </a:schemeClr>
                  </a:solidFill>
                  <a:cs typeface="Arial" pitchFamily="34" charset="0"/>
                </a:rPr>
                <a:t>The precision-recall curve is used for evaluating the performance of binary classification algorithms. It is often used in situations where classes are heavily imbalanced.. Average precision is one way of calculating the area under the PR curve.</a:t>
              </a:r>
              <a:endParaRPr lang="ko-KR" altLang="en-US" sz="1100" dirty="0">
                <a:solidFill>
                  <a:schemeClr val="tx1">
                    <a:lumMod val="65000"/>
                    <a:lumOff val="35000"/>
                  </a:schemeClr>
                </a:solidFill>
                <a:cs typeface="Arial" pitchFamily="34" charset="0"/>
              </a:endParaRPr>
            </a:p>
          </p:txBody>
        </p:sp>
        <p:sp>
          <p:nvSpPr>
            <p:cNvPr id="28" name="TextBox 27">
              <a:extLst>
                <a:ext uri="{FF2B5EF4-FFF2-40B4-BE49-F238E27FC236}">
                  <a16:creationId xmlns:a16="http://schemas.microsoft.com/office/drawing/2014/main" id="{A27D705E-7199-4D49-9B08-25F8E266A767}"/>
                </a:ext>
              </a:extLst>
            </p:cNvPr>
            <p:cNvSpPr txBox="1"/>
            <p:nvPr/>
          </p:nvSpPr>
          <p:spPr>
            <a:xfrm>
              <a:off x="5218242" y="837292"/>
              <a:ext cx="1742086" cy="155236"/>
            </a:xfrm>
            <a:prstGeom prst="rect">
              <a:avLst/>
            </a:prstGeom>
            <a:noFill/>
          </p:spPr>
          <p:txBody>
            <a:bodyPr wrap="square" lIns="0" tIns="0" rIns="0" bIns="0" rtlCol="0">
              <a:spAutoFit/>
            </a:bodyPr>
            <a:lstStyle/>
            <a:p>
              <a:pPr algn="r"/>
              <a:r>
                <a:rPr lang="en-US" altLang="ko-KR" sz="1400" b="1" dirty="0">
                  <a:solidFill>
                    <a:schemeClr val="tx1">
                      <a:lumMod val="75000"/>
                      <a:lumOff val="25000"/>
                    </a:schemeClr>
                  </a:solidFill>
                </a:rPr>
                <a:t>PRECISION-RECALL CURVE</a:t>
              </a:r>
            </a:p>
          </p:txBody>
        </p:sp>
      </p:grpSp>
      <p:grpSp>
        <p:nvGrpSpPr>
          <p:cNvPr id="29" name="Group 28">
            <a:extLst>
              <a:ext uri="{FF2B5EF4-FFF2-40B4-BE49-F238E27FC236}">
                <a16:creationId xmlns:a16="http://schemas.microsoft.com/office/drawing/2014/main" id="{793F5D0A-DDFB-43C4-AEC5-D29446C2D346}"/>
              </a:ext>
            </a:extLst>
          </p:cNvPr>
          <p:cNvGrpSpPr/>
          <p:nvPr/>
        </p:nvGrpSpPr>
        <p:grpSpPr>
          <a:xfrm>
            <a:off x="1608427" y="1098548"/>
            <a:ext cx="2704691" cy="1420868"/>
            <a:chOff x="5210294" y="837292"/>
            <a:chExt cx="1750034" cy="1023791"/>
          </a:xfrm>
        </p:grpSpPr>
        <p:sp>
          <p:nvSpPr>
            <p:cNvPr id="30" name="TextBox 29">
              <a:extLst>
                <a:ext uri="{FF2B5EF4-FFF2-40B4-BE49-F238E27FC236}">
                  <a16:creationId xmlns:a16="http://schemas.microsoft.com/office/drawing/2014/main" id="{A20E6CE8-685C-4F28-B91D-E839408A489D}"/>
                </a:ext>
              </a:extLst>
            </p:cNvPr>
            <p:cNvSpPr txBox="1"/>
            <p:nvPr/>
          </p:nvSpPr>
          <p:spPr>
            <a:xfrm>
              <a:off x="5210294" y="1007287"/>
              <a:ext cx="1750034" cy="853796"/>
            </a:xfrm>
            <a:prstGeom prst="rect">
              <a:avLst/>
            </a:prstGeom>
            <a:noFill/>
          </p:spPr>
          <p:txBody>
            <a:bodyPr wrap="square" lIns="0" tIns="0" rIns="0" bIns="0" rtlCol="0">
              <a:spAutoFit/>
            </a:bodyPr>
            <a:lstStyle/>
            <a:p>
              <a:pPr algn="r"/>
              <a:r>
                <a:rPr lang="en-US" altLang="ko-KR" sz="1100" dirty="0">
                  <a:solidFill>
                    <a:schemeClr val="tx1">
                      <a:lumMod val="65000"/>
                      <a:lumOff val="35000"/>
                    </a:schemeClr>
                  </a:solidFill>
                  <a:cs typeface="Arial" pitchFamily="34" charset="0"/>
                </a:rPr>
                <a:t>Log-loss is indicative of how close the prediction probability is to the corresponding actual/true value (0 or 1 in case of binary classification). The more the predicted probability diverges from the actual value, the higher is the log-loss value. </a:t>
              </a:r>
              <a:endParaRPr lang="ko-KR" altLang="en-US" sz="1100" dirty="0">
                <a:solidFill>
                  <a:schemeClr val="tx1">
                    <a:lumMod val="65000"/>
                    <a:lumOff val="35000"/>
                  </a:schemeClr>
                </a:solidFill>
                <a:cs typeface="Arial" pitchFamily="34" charset="0"/>
              </a:endParaRPr>
            </a:p>
          </p:txBody>
        </p:sp>
        <p:sp>
          <p:nvSpPr>
            <p:cNvPr id="31" name="TextBox 30">
              <a:extLst>
                <a:ext uri="{FF2B5EF4-FFF2-40B4-BE49-F238E27FC236}">
                  <a16:creationId xmlns:a16="http://schemas.microsoft.com/office/drawing/2014/main" id="{67F71BDA-E030-4C37-BF3F-7E6D8872A3A2}"/>
                </a:ext>
              </a:extLst>
            </p:cNvPr>
            <p:cNvSpPr txBox="1"/>
            <p:nvPr/>
          </p:nvSpPr>
          <p:spPr>
            <a:xfrm>
              <a:off x="5218242" y="837292"/>
              <a:ext cx="1742086" cy="155236"/>
            </a:xfrm>
            <a:prstGeom prst="rect">
              <a:avLst/>
            </a:prstGeom>
            <a:noFill/>
          </p:spPr>
          <p:txBody>
            <a:bodyPr wrap="square" lIns="0" tIns="0" rIns="0" bIns="0" rtlCol="0">
              <a:spAutoFit/>
            </a:bodyPr>
            <a:lstStyle/>
            <a:p>
              <a:pPr algn="r"/>
              <a:r>
                <a:rPr lang="en-US" altLang="ko-KR" sz="1400" b="1" dirty="0">
                  <a:solidFill>
                    <a:schemeClr val="tx1">
                      <a:lumMod val="75000"/>
                      <a:lumOff val="25000"/>
                    </a:schemeClr>
                  </a:solidFill>
                </a:rPr>
                <a:t>LOG-LOSS</a:t>
              </a:r>
            </a:p>
          </p:txBody>
        </p:sp>
      </p:grpSp>
      <p:grpSp>
        <p:nvGrpSpPr>
          <p:cNvPr id="32" name="Group 31">
            <a:extLst>
              <a:ext uri="{FF2B5EF4-FFF2-40B4-BE49-F238E27FC236}">
                <a16:creationId xmlns:a16="http://schemas.microsoft.com/office/drawing/2014/main" id="{B96B144A-D26C-434A-BE77-A138C7CE414C}"/>
              </a:ext>
            </a:extLst>
          </p:cNvPr>
          <p:cNvGrpSpPr/>
          <p:nvPr/>
        </p:nvGrpSpPr>
        <p:grpSpPr>
          <a:xfrm>
            <a:off x="8621306" y="2804006"/>
            <a:ext cx="2703186" cy="1082313"/>
            <a:chOff x="5210294" y="837292"/>
            <a:chExt cx="1750034" cy="779849"/>
          </a:xfrm>
        </p:grpSpPr>
        <p:sp>
          <p:nvSpPr>
            <p:cNvPr id="33" name="TextBox 32">
              <a:extLst>
                <a:ext uri="{FF2B5EF4-FFF2-40B4-BE49-F238E27FC236}">
                  <a16:creationId xmlns:a16="http://schemas.microsoft.com/office/drawing/2014/main" id="{88D942F7-9EA7-4B77-A6DD-75E5CB4BB31D}"/>
                </a:ext>
              </a:extLst>
            </p:cNvPr>
            <p:cNvSpPr txBox="1"/>
            <p:nvPr/>
          </p:nvSpPr>
          <p:spPr>
            <a:xfrm>
              <a:off x="5210294" y="1007287"/>
              <a:ext cx="1750034" cy="609854"/>
            </a:xfrm>
            <a:prstGeom prst="rect">
              <a:avLst/>
            </a:prstGeom>
            <a:noFill/>
          </p:spPr>
          <p:txBody>
            <a:bodyPr wrap="square" lIns="0" tIns="0" rIns="0" bIns="0" rtlCol="0">
              <a:spAutoFit/>
            </a:bodyPr>
            <a:lstStyle/>
            <a:p>
              <a:r>
                <a:rPr lang="en-US" altLang="ko-KR" sz="1100" dirty="0">
                  <a:solidFill>
                    <a:schemeClr val="tx1">
                      <a:lumMod val="65000"/>
                      <a:lumOff val="35000"/>
                    </a:schemeClr>
                  </a:solidFill>
                  <a:cs typeface="Arial" pitchFamily="34" charset="0"/>
                </a:rPr>
                <a:t> Accuracy can also be defined as the ratio of the number of correctly classified cases to the total of cases under evaluation. The best value of accuracy is 1 and the worst value is 0.</a:t>
              </a:r>
              <a:endParaRPr lang="ko-KR" altLang="en-US" sz="1100" dirty="0">
                <a:solidFill>
                  <a:schemeClr val="tx1">
                    <a:lumMod val="65000"/>
                    <a:lumOff val="35000"/>
                  </a:schemeClr>
                </a:solidFill>
                <a:cs typeface="Arial" pitchFamily="34" charset="0"/>
              </a:endParaRPr>
            </a:p>
          </p:txBody>
        </p:sp>
        <p:sp>
          <p:nvSpPr>
            <p:cNvPr id="34" name="TextBox 33">
              <a:extLst>
                <a:ext uri="{FF2B5EF4-FFF2-40B4-BE49-F238E27FC236}">
                  <a16:creationId xmlns:a16="http://schemas.microsoft.com/office/drawing/2014/main" id="{6C8A8229-8E5A-41B8-AF50-8A677CE97790}"/>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ACCURACY</a:t>
              </a:r>
            </a:p>
          </p:txBody>
        </p:sp>
      </p:grpSp>
      <p:sp>
        <p:nvSpPr>
          <p:cNvPr id="35" name="TextBox 34">
            <a:extLst>
              <a:ext uri="{FF2B5EF4-FFF2-40B4-BE49-F238E27FC236}">
                <a16:creationId xmlns:a16="http://schemas.microsoft.com/office/drawing/2014/main" id="{91B3F285-4019-4DE2-95E0-1CA4E0F94F43}"/>
              </a:ext>
            </a:extLst>
          </p:cNvPr>
          <p:cNvSpPr txBox="1"/>
          <p:nvPr/>
        </p:nvSpPr>
        <p:spPr>
          <a:xfrm>
            <a:off x="5501992" y="3968000"/>
            <a:ext cx="1157742" cy="246221"/>
          </a:xfrm>
          <a:prstGeom prst="rect">
            <a:avLst/>
          </a:prstGeom>
          <a:noFill/>
        </p:spPr>
        <p:txBody>
          <a:bodyPr wrap="square" lIns="0" tIns="0" rIns="0" bIns="0" rtlCol="0">
            <a:spAutoFit/>
          </a:bodyPr>
          <a:lstStyle/>
          <a:p>
            <a:pPr algn="ctr"/>
            <a:r>
              <a:rPr lang="en-US" altLang="ko-KR" sz="1600" b="1" dirty="0">
                <a:solidFill>
                  <a:schemeClr val="bg1"/>
                </a:solidFill>
              </a:rPr>
              <a:t>Main</a:t>
            </a:r>
          </a:p>
        </p:txBody>
      </p:sp>
      <p:sp>
        <p:nvSpPr>
          <p:cNvPr id="36" name="Isosceles Triangle 51">
            <a:extLst>
              <a:ext uri="{FF2B5EF4-FFF2-40B4-BE49-F238E27FC236}">
                <a16:creationId xmlns:a16="http://schemas.microsoft.com/office/drawing/2014/main" id="{18CB4CA0-FB36-471C-BD65-5E628A8DDB5C}"/>
              </a:ext>
            </a:extLst>
          </p:cNvPr>
          <p:cNvSpPr/>
          <p:nvPr/>
        </p:nvSpPr>
        <p:spPr>
          <a:xfrm>
            <a:off x="4148590" y="3031918"/>
            <a:ext cx="333042" cy="24422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ectangle 30">
            <a:extLst>
              <a:ext uri="{FF2B5EF4-FFF2-40B4-BE49-F238E27FC236}">
                <a16:creationId xmlns:a16="http://schemas.microsoft.com/office/drawing/2014/main" id="{F7C14591-0389-405C-8FCF-5712458DBEFA}"/>
              </a:ext>
            </a:extLst>
          </p:cNvPr>
          <p:cNvSpPr/>
          <p:nvPr/>
        </p:nvSpPr>
        <p:spPr>
          <a:xfrm>
            <a:off x="5931718" y="5440988"/>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ectangle 16">
            <a:extLst>
              <a:ext uri="{FF2B5EF4-FFF2-40B4-BE49-F238E27FC236}">
                <a16:creationId xmlns:a16="http://schemas.microsoft.com/office/drawing/2014/main" id="{98F689AF-6D20-4666-8068-66029C103B75}"/>
              </a:ext>
            </a:extLst>
          </p:cNvPr>
          <p:cNvSpPr/>
          <p:nvPr/>
        </p:nvSpPr>
        <p:spPr>
          <a:xfrm rot="2700000">
            <a:off x="7732256" y="443209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9">
            <a:extLst>
              <a:ext uri="{FF2B5EF4-FFF2-40B4-BE49-F238E27FC236}">
                <a16:creationId xmlns:a16="http://schemas.microsoft.com/office/drawing/2014/main" id="{FDD99D1F-7907-49AD-957E-4373B4306D70}"/>
              </a:ext>
            </a:extLst>
          </p:cNvPr>
          <p:cNvSpPr/>
          <p:nvPr/>
        </p:nvSpPr>
        <p:spPr>
          <a:xfrm>
            <a:off x="4159105" y="4516267"/>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ed Rectangle 5">
            <a:extLst>
              <a:ext uri="{FF2B5EF4-FFF2-40B4-BE49-F238E27FC236}">
                <a16:creationId xmlns:a16="http://schemas.microsoft.com/office/drawing/2014/main" id="{24884517-F520-45A8-9612-2C9ED5662EFE}"/>
              </a:ext>
            </a:extLst>
          </p:cNvPr>
          <p:cNvSpPr/>
          <p:nvPr/>
        </p:nvSpPr>
        <p:spPr>
          <a:xfrm flipH="1">
            <a:off x="7662228" y="3070502"/>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ectangle 9">
            <a:extLst>
              <a:ext uri="{FF2B5EF4-FFF2-40B4-BE49-F238E27FC236}">
                <a16:creationId xmlns:a16="http://schemas.microsoft.com/office/drawing/2014/main" id="{33206C5E-FB9B-446C-81D7-C428B37CE28F}"/>
              </a:ext>
            </a:extLst>
          </p:cNvPr>
          <p:cNvSpPr/>
          <p:nvPr/>
        </p:nvSpPr>
        <p:spPr>
          <a:xfrm>
            <a:off x="5910110" y="3512774"/>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Block Arc 10">
            <a:extLst>
              <a:ext uri="{FF2B5EF4-FFF2-40B4-BE49-F238E27FC236}">
                <a16:creationId xmlns:a16="http://schemas.microsoft.com/office/drawing/2014/main" id="{EBE61B41-066A-4287-9DB5-77D429796504}"/>
              </a:ext>
            </a:extLst>
          </p:cNvPr>
          <p:cNvSpPr/>
          <p:nvPr/>
        </p:nvSpPr>
        <p:spPr>
          <a:xfrm>
            <a:off x="5848180" y="2104086"/>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5" name="Text Placeholder 1">
            <a:extLst>
              <a:ext uri="{FF2B5EF4-FFF2-40B4-BE49-F238E27FC236}">
                <a16:creationId xmlns:a16="http://schemas.microsoft.com/office/drawing/2014/main" id="{C8326D9E-CF5C-3EE3-526E-518472669809}"/>
              </a:ext>
            </a:extLst>
          </p:cNvPr>
          <p:cNvSpPr>
            <a:spLocks noGrp="1"/>
          </p:cNvSpPr>
          <p:nvPr>
            <p:ph type="body" sz="quarter" idx="10"/>
          </p:nvPr>
        </p:nvSpPr>
        <p:spPr>
          <a:xfrm>
            <a:off x="319204" y="143270"/>
            <a:ext cx="11573197" cy="724247"/>
          </a:xfrm>
        </p:spPr>
        <p:txBody>
          <a:bodyPr/>
          <a:lstStyle/>
          <a:p>
            <a:r>
              <a:rPr lang="en-US" sz="4500" dirty="0"/>
              <a:t>Checking </a:t>
            </a:r>
            <a:r>
              <a:rPr lang="en-US" sz="4500" dirty="0">
                <a:solidFill>
                  <a:srgbClr val="FFC000"/>
                </a:solidFill>
              </a:rPr>
              <a:t>Model </a:t>
            </a:r>
            <a:r>
              <a:rPr lang="en-US" sz="4500" dirty="0"/>
              <a:t>Accuracy</a:t>
            </a:r>
            <a:endParaRPr lang="en-US" sz="4500" dirty="0">
              <a:solidFill>
                <a:srgbClr val="FFC000"/>
              </a:solidFill>
            </a:endParaRPr>
          </a:p>
        </p:txBody>
      </p:sp>
      <p:sp>
        <p:nvSpPr>
          <p:cNvPr id="46" name="Rectangle 45">
            <a:extLst>
              <a:ext uri="{FF2B5EF4-FFF2-40B4-BE49-F238E27FC236}">
                <a16:creationId xmlns:a16="http://schemas.microsoft.com/office/drawing/2014/main" id="{5866C71B-790A-8B37-6710-BFE7667A7AB9}"/>
              </a:ext>
            </a:extLst>
          </p:cNvPr>
          <p:cNvSpPr/>
          <p:nvPr/>
        </p:nvSpPr>
        <p:spPr>
          <a:xfrm>
            <a:off x="2705444" y="787675"/>
            <a:ext cx="6833003" cy="79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22AF35B5-2B46-5F20-88F6-30FA7E8CC34E}"/>
              </a:ext>
            </a:extLst>
          </p:cNvPr>
          <p:cNvGrpSpPr/>
          <p:nvPr/>
        </p:nvGrpSpPr>
        <p:grpSpPr>
          <a:xfrm>
            <a:off x="1561222" y="5271712"/>
            <a:ext cx="2693262" cy="1251591"/>
            <a:chOff x="5210294" y="837292"/>
            <a:chExt cx="1750034" cy="901820"/>
          </a:xfrm>
        </p:grpSpPr>
        <p:sp>
          <p:nvSpPr>
            <p:cNvPr id="47" name="TextBox 46">
              <a:extLst>
                <a:ext uri="{FF2B5EF4-FFF2-40B4-BE49-F238E27FC236}">
                  <a16:creationId xmlns:a16="http://schemas.microsoft.com/office/drawing/2014/main" id="{D0A30784-C34F-D716-94ED-8BD1F05D4EBC}"/>
                </a:ext>
              </a:extLst>
            </p:cNvPr>
            <p:cNvSpPr txBox="1"/>
            <p:nvPr/>
          </p:nvSpPr>
          <p:spPr>
            <a:xfrm>
              <a:off x="5210294" y="1007287"/>
              <a:ext cx="1750034" cy="731825"/>
            </a:xfrm>
            <a:prstGeom prst="rect">
              <a:avLst/>
            </a:prstGeom>
            <a:noFill/>
          </p:spPr>
          <p:txBody>
            <a:bodyPr wrap="square" lIns="0" tIns="0" rIns="0" bIns="0" rtlCol="0">
              <a:spAutoFit/>
            </a:bodyPr>
            <a:lstStyle/>
            <a:p>
              <a:pPr algn="r"/>
              <a:r>
                <a:rPr lang="en-US" altLang="ko-KR" sz="1100" dirty="0">
                  <a:solidFill>
                    <a:schemeClr val="tx1">
                      <a:lumMod val="65000"/>
                      <a:lumOff val="35000"/>
                    </a:schemeClr>
                  </a:solidFill>
                  <a:cs typeface="Arial" pitchFamily="34" charset="0"/>
                </a:rPr>
                <a:t> F1-score is considered one of the best metrics for classification models regardless of class imbalance. F1-score is the weighted average of recall and precision of the respective class. Its best value is 1 and the worst value is 0.</a:t>
              </a:r>
              <a:endParaRPr lang="ko-KR" altLang="en-US" sz="1100"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EBB6B291-F076-464B-BE52-69BAD4863A00}"/>
                </a:ext>
              </a:extLst>
            </p:cNvPr>
            <p:cNvSpPr txBox="1"/>
            <p:nvPr/>
          </p:nvSpPr>
          <p:spPr>
            <a:xfrm>
              <a:off x="5218242" y="837292"/>
              <a:ext cx="1742086" cy="155236"/>
            </a:xfrm>
            <a:prstGeom prst="rect">
              <a:avLst/>
            </a:prstGeom>
            <a:noFill/>
          </p:spPr>
          <p:txBody>
            <a:bodyPr wrap="square" lIns="0" tIns="0" rIns="0" bIns="0" rtlCol="0">
              <a:spAutoFit/>
            </a:bodyPr>
            <a:lstStyle/>
            <a:p>
              <a:pPr algn="r"/>
              <a:r>
                <a:rPr lang="en-US" altLang="ko-KR" sz="1400" b="1" dirty="0">
                  <a:solidFill>
                    <a:schemeClr val="tx1">
                      <a:lumMod val="75000"/>
                      <a:lumOff val="25000"/>
                    </a:schemeClr>
                  </a:solidFill>
                </a:rPr>
                <a:t>F1-SCORE</a:t>
              </a:r>
            </a:p>
          </p:txBody>
        </p:sp>
      </p:grpSp>
    </p:spTree>
    <p:extLst>
      <p:ext uri="{BB962C8B-B14F-4D97-AF65-F5344CB8AC3E}">
        <p14:creationId xmlns:p14="http://schemas.microsoft.com/office/powerpoint/2010/main" val="3183651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1">
            <a:extLst>
              <a:ext uri="{FF2B5EF4-FFF2-40B4-BE49-F238E27FC236}">
                <a16:creationId xmlns:a16="http://schemas.microsoft.com/office/drawing/2014/main" id="{C8326D9E-CF5C-3EE3-526E-518472669809}"/>
              </a:ext>
            </a:extLst>
          </p:cNvPr>
          <p:cNvSpPr>
            <a:spLocks noGrp="1"/>
          </p:cNvSpPr>
          <p:nvPr>
            <p:ph type="body" sz="quarter" idx="10"/>
          </p:nvPr>
        </p:nvSpPr>
        <p:spPr>
          <a:xfrm>
            <a:off x="319204" y="143270"/>
            <a:ext cx="11573197" cy="724247"/>
          </a:xfrm>
        </p:spPr>
        <p:txBody>
          <a:bodyPr/>
          <a:lstStyle/>
          <a:p>
            <a:r>
              <a:rPr lang="en-US" sz="4500" dirty="0">
                <a:solidFill>
                  <a:srgbClr val="FFC000"/>
                </a:solidFill>
              </a:rPr>
              <a:t>Model Building- </a:t>
            </a:r>
            <a:r>
              <a:rPr lang="en-US" sz="4500" dirty="0">
                <a:solidFill>
                  <a:schemeClr val="tx1"/>
                </a:solidFill>
              </a:rPr>
              <a:t>Random Forest Classifier</a:t>
            </a:r>
          </a:p>
        </p:txBody>
      </p:sp>
      <p:sp>
        <p:nvSpPr>
          <p:cNvPr id="46" name="Rectangle 45">
            <a:extLst>
              <a:ext uri="{FF2B5EF4-FFF2-40B4-BE49-F238E27FC236}">
                <a16:creationId xmlns:a16="http://schemas.microsoft.com/office/drawing/2014/main" id="{5866C71B-790A-8B37-6710-BFE7667A7AB9}"/>
              </a:ext>
            </a:extLst>
          </p:cNvPr>
          <p:cNvSpPr/>
          <p:nvPr/>
        </p:nvSpPr>
        <p:spPr>
          <a:xfrm>
            <a:off x="733426" y="800099"/>
            <a:ext cx="10753724" cy="67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995BE209-B612-4D3F-0C8A-D3A84AE9377C}"/>
              </a:ext>
            </a:extLst>
          </p:cNvPr>
          <p:cNvPicPr>
            <a:picLocks noChangeAspect="1"/>
          </p:cNvPicPr>
          <p:nvPr/>
        </p:nvPicPr>
        <p:blipFill>
          <a:blip r:embed="rId2"/>
          <a:stretch>
            <a:fillRect/>
          </a:stretch>
        </p:blipFill>
        <p:spPr>
          <a:xfrm>
            <a:off x="624656" y="935278"/>
            <a:ext cx="4237087" cy="1767993"/>
          </a:xfrm>
          <a:prstGeom prst="rect">
            <a:avLst/>
          </a:prstGeom>
        </p:spPr>
      </p:pic>
      <p:pic>
        <p:nvPicPr>
          <p:cNvPr id="5122" name="Picture 2">
            <a:extLst>
              <a:ext uri="{FF2B5EF4-FFF2-40B4-BE49-F238E27FC236}">
                <a16:creationId xmlns:a16="http://schemas.microsoft.com/office/drawing/2014/main" id="{C4252A0C-4FC3-EBFB-1206-B87EFACF4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56" y="2703271"/>
            <a:ext cx="5819775" cy="408731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D2B3F4D6-FB24-081E-302F-DA0EAC4BBE8E}"/>
              </a:ext>
            </a:extLst>
          </p:cNvPr>
          <p:cNvPicPr>
            <a:picLocks noChangeAspect="1"/>
          </p:cNvPicPr>
          <p:nvPr/>
        </p:nvPicPr>
        <p:blipFill>
          <a:blip r:embed="rId4"/>
          <a:stretch>
            <a:fillRect/>
          </a:stretch>
        </p:blipFill>
        <p:spPr>
          <a:xfrm>
            <a:off x="6591116" y="928975"/>
            <a:ext cx="4229467" cy="3817951"/>
          </a:xfrm>
          <a:prstGeom prst="rect">
            <a:avLst/>
          </a:prstGeom>
        </p:spPr>
      </p:pic>
      <p:grpSp>
        <p:nvGrpSpPr>
          <p:cNvPr id="52" name="Group 51">
            <a:extLst>
              <a:ext uri="{FF2B5EF4-FFF2-40B4-BE49-F238E27FC236}">
                <a16:creationId xmlns:a16="http://schemas.microsoft.com/office/drawing/2014/main" id="{590DA274-F0E2-7D94-E1D7-316E65F82282}"/>
              </a:ext>
            </a:extLst>
          </p:cNvPr>
          <p:cNvGrpSpPr/>
          <p:nvPr/>
        </p:nvGrpSpPr>
        <p:grpSpPr>
          <a:xfrm>
            <a:off x="6820440" y="4846711"/>
            <a:ext cx="4361909" cy="1390089"/>
            <a:chOff x="5210294" y="837292"/>
            <a:chExt cx="1750034" cy="1001613"/>
          </a:xfrm>
        </p:grpSpPr>
        <p:sp>
          <p:nvSpPr>
            <p:cNvPr id="53" name="TextBox 52">
              <a:extLst>
                <a:ext uri="{FF2B5EF4-FFF2-40B4-BE49-F238E27FC236}">
                  <a16:creationId xmlns:a16="http://schemas.microsoft.com/office/drawing/2014/main" id="{065D8684-A0AF-37E3-DD9B-A91B9FF2F3E4}"/>
                </a:ext>
              </a:extLst>
            </p:cNvPr>
            <p:cNvSpPr txBox="1"/>
            <p:nvPr/>
          </p:nvSpPr>
          <p:spPr>
            <a:xfrm>
              <a:off x="5210294" y="1007287"/>
              <a:ext cx="1750034" cy="83161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The Precision Recall Curve is not quit good.</a:t>
              </a:r>
            </a:p>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We got the accuracy of 100% but the f1 score is very less.</a:t>
              </a:r>
            </a:p>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Confusion Matrix is also showing </a:t>
              </a:r>
              <a:r>
                <a:rPr lang="en-US" altLang="ko-KR" sz="1500" dirty="0" err="1">
                  <a:solidFill>
                    <a:schemeClr val="tx1">
                      <a:lumMod val="65000"/>
                      <a:lumOff val="35000"/>
                    </a:schemeClr>
                  </a:solidFill>
                  <a:cs typeface="Arial" pitchFamily="34" charset="0"/>
                </a:rPr>
                <a:t>alot</a:t>
              </a:r>
              <a:r>
                <a:rPr lang="en-US" altLang="ko-KR" sz="1500" dirty="0">
                  <a:solidFill>
                    <a:schemeClr val="tx1">
                      <a:lumMod val="65000"/>
                      <a:lumOff val="35000"/>
                    </a:schemeClr>
                  </a:solidFill>
                  <a:cs typeface="Arial" pitchFamily="34" charset="0"/>
                </a:rPr>
                <a:t> in False Negative and False Positive</a:t>
              </a:r>
              <a:endParaRPr lang="ko-KR" altLang="en-US" sz="15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212DF5E4-2FFB-5C4C-72A6-97493CF6998E}"/>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Inference:</a:t>
              </a:r>
            </a:p>
          </p:txBody>
        </p:sp>
      </p:grpSp>
    </p:spTree>
    <p:extLst>
      <p:ext uri="{BB962C8B-B14F-4D97-AF65-F5344CB8AC3E}">
        <p14:creationId xmlns:p14="http://schemas.microsoft.com/office/powerpoint/2010/main" val="2798762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1">
            <a:extLst>
              <a:ext uri="{FF2B5EF4-FFF2-40B4-BE49-F238E27FC236}">
                <a16:creationId xmlns:a16="http://schemas.microsoft.com/office/drawing/2014/main" id="{C8326D9E-CF5C-3EE3-526E-518472669809}"/>
              </a:ext>
            </a:extLst>
          </p:cNvPr>
          <p:cNvSpPr>
            <a:spLocks noGrp="1"/>
          </p:cNvSpPr>
          <p:nvPr>
            <p:ph type="body" sz="quarter" idx="10"/>
          </p:nvPr>
        </p:nvSpPr>
        <p:spPr>
          <a:xfrm>
            <a:off x="319204" y="143270"/>
            <a:ext cx="11573197" cy="724247"/>
          </a:xfrm>
        </p:spPr>
        <p:txBody>
          <a:bodyPr/>
          <a:lstStyle/>
          <a:p>
            <a:r>
              <a:rPr lang="en-US" sz="4500" dirty="0">
                <a:solidFill>
                  <a:srgbClr val="FFC000"/>
                </a:solidFill>
              </a:rPr>
              <a:t>Model Building- </a:t>
            </a:r>
            <a:r>
              <a:rPr lang="en-US" sz="4500" dirty="0">
                <a:solidFill>
                  <a:schemeClr val="tx1"/>
                </a:solidFill>
              </a:rPr>
              <a:t>AdaBoost Classifier</a:t>
            </a:r>
          </a:p>
        </p:txBody>
      </p:sp>
      <p:sp>
        <p:nvSpPr>
          <p:cNvPr id="46" name="Rectangle 45">
            <a:extLst>
              <a:ext uri="{FF2B5EF4-FFF2-40B4-BE49-F238E27FC236}">
                <a16:creationId xmlns:a16="http://schemas.microsoft.com/office/drawing/2014/main" id="{5866C71B-790A-8B37-6710-BFE7667A7AB9}"/>
              </a:ext>
            </a:extLst>
          </p:cNvPr>
          <p:cNvSpPr/>
          <p:nvPr/>
        </p:nvSpPr>
        <p:spPr>
          <a:xfrm>
            <a:off x="733426" y="800099"/>
            <a:ext cx="10753724" cy="67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590DA274-F0E2-7D94-E1D7-316E65F82282}"/>
              </a:ext>
            </a:extLst>
          </p:cNvPr>
          <p:cNvGrpSpPr/>
          <p:nvPr/>
        </p:nvGrpSpPr>
        <p:grpSpPr>
          <a:xfrm>
            <a:off x="6820440" y="4846711"/>
            <a:ext cx="4361909" cy="1620923"/>
            <a:chOff x="5210294" y="837292"/>
            <a:chExt cx="1750034" cy="1167938"/>
          </a:xfrm>
        </p:grpSpPr>
        <p:sp>
          <p:nvSpPr>
            <p:cNvPr id="53" name="TextBox 52">
              <a:extLst>
                <a:ext uri="{FF2B5EF4-FFF2-40B4-BE49-F238E27FC236}">
                  <a16:creationId xmlns:a16="http://schemas.microsoft.com/office/drawing/2014/main" id="{065D8684-A0AF-37E3-DD9B-A91B9FF2F3E4}"/>
                </a:ext>
              </a:extLst>
            </p:cNvPr>
            <p:cNvSpPr txBox="1"/>
            <p:nvPr/>
          </p:nvSpPr>
          <p:spPr>
            <a:xfrm>
              <a:off x="5210294" y="1007287"/>
              <a:ext cx="1750034" cy="997943"/>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The model has shown better result than the first one the accuracy is 100% but the f1 score is better than the previous one.</a:t>
              </a:r>
            </a:p>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Confusion Matrix is also better than the previous one.</a:t>
              </a:r>
            </a:p>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ROC Curve has also shown better result.</a:t>
              </a:r>
              <a:endParaRPr lang="ko-KR" altLang="en-US" sz="15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212DF5E4-2FFB-5C4C-72A6-97493CF6998E}"/>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Inference:</a:t>
              </a:r>
            </a:p>
          </p:txBody>
        </p:sp>
      </p:grpSp>
      <p:pic>
        <p:nvPicPr>
          <p:cNvPr id="3" name="Picture 2">
            <a:extLst>
              <a:ext uri="{FF2B5EF4-FFF2-40B4-BE49-F238E27FC236}">
                <a16:creationId xmlns:a16="http://schemas.microsoft.com/office/drawing/2014/main" id="{E027F600-CC5D-244F-4285-2C65CF37F3E6}"/>
              </a:ext>
            </a:extLst>
          </p:cNvPr>
          <p:cNvPicPr>
            <a:picLocks noChangeAspect="1"/>
          </p:cNvPicPr>
          <p:nvPr/>
        </p:nvPicPr>
        <p:blipFill>
          <a:blip r:embed="rId2"/>
          <a:stretch>
            <a:fillRect/>
          </a:stretch>
        </p:blipFill>
        <p:spPr>
          <a:xfrm>
            <a:off x="733426" y="977188"/>
            <a:ext cx="4359018" cy="1760373"/>
          </a:xfrm>
          <a:prstGeom prst="rect">
            <a:avLst/>
          </a:prstGeom>
        </p:spPr>
      </p:pic>
      <p:pic>
        <p:nvPicPr>
          <p:cNvPr id="6146" name="Picture 2">
            <a:extLst>
              <a:ext uri="{FF2B5EF4-FFF2-40B4-BE49-F238E27FC236}">
                <a16:creationId xmlns:a16="http://schemas.microsoft.com/office/drawing/2014/main" id="{4E641F7C-214D-E101-9B58-1EBCB64F3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6" y="2697062"/>
            <a:ext cx="5819775" cy="40714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1329DF-4974-66D6-1151-F7850A28ADAA}"/>
              </a:ext>
            </a:extLst>
          </p:cNvPr>
          <p:cNvPicPr>
            <a:picLocks noChangeAspect="1"/>
          </p:cNvPicPr>
          <p:nvPr/>
        </p:nvPicPr>
        <p:blipFill>
          <a:blip r:embed="rId4"/>
          <a:stretch>
            <a:fillRect/>
          </a:stretch>
        </p:blipFill>
        <p:spPr>
          <a:xfrm>
            <a:off x="6553201" y="896052"/>
            <a:ext cx="4054191" cy="3734124"/>
          </a:xfrm>
          <a:prstGeom prst="rect">
            <a:avLst/>
          </a:prstGeom>
        </p:spPr>
      </p:pic>
    </p:spTree>
    <p:extLst>
      <p:ext uri="{BB962C8B-B14F-4D97-AF65-F5344CB8AC3E}">
        <p14:creationId xmlns:p14="http://schemas.microsoft.com/office/powerpoint/2010/main" val="3775882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1">
            <a:extLst>
              <a:ext uri="{FF2B5EF4-FFF2-40B4-BE49-F238E27FC236}">
                <a16:creationId xmlns:a16="http://schemas.microsoft.com/office/drawing/2014/main" id="{C8326D9E-CF5C-3EE3-526E-518472669809}"/>
              </a:ext>
            </a:extLst>
          </p:cNvPr>
          <p:cNvSpPr>
            <a:spLocks noGrp="1"/>
          </p:cNvSpPr>
          <p:nvPr>
            <p:ph type="body" sz="quarter" idx="10"/>
          </p:nvPr>
        </p:nvSpPr>
        <p:spPr>
          <a:xfrm>
            <a:off x="319204" y="143270"/>
            <a:ext cx="11573197" cy="724247"/>
          </a:xfrm>
        </p:spPr>
        <p:txBody>
          <a:bodyPr/>
          <a:lstStyle/>
          <a:p>
            <a:r>
              <a:rPr lang="en-US" sz="3500" dirty="0">
                <a:solidFill>
                  <a:srgbClr val="FFC000"/>
                </a:solidFill>
              </a:rPr>
              <a:t>Model Building- </a:t>
            </a:r>
            <a:r>
              <a:rPr lang="en-US" sz="3500" dirty="0">
                <a:solidFill>
                  <a:schemeClr val="tx1"/>
                </a:solidFill>
              </a:rPr>
              <a:t>Extreme Gradient Boosting (</a:t>
            </a:r>
            <a:r>
              <a:rPr lang="en-US" sz="3500" dirty="0" err="1">
                <a:solidFill>
                  <a:schemeClr val="tx1"/>
                </a:solidFill>
              </a:rPr>
              <a:t>XGBoost</a:t>
            </a:r>
            <a:r>
              <a:rPr lang="en-US" sz="3500" dirty="0">
                <a:solidFill>
                  <a:schemeClr val="tx1"/>
                </a:solidFill>
              </a:rPr>
              <a:t>)</a:t>
            </a:r>
          </a:p>
        </p:txBody>
      </p:sp>
      <p:sp>
        <p:nvSpPr>
          <p:cNvPr id="46" name="Rectangle 45">
            <a:extLst>
              <a:ext uri="{FF2B5EF4-FFF2-40B4-BE49-F238E27FC236}">
                <a16:creationId xmlns:a16="http://schemas.microsoft.com/office/drawing/2014/main" id="{5866C71B-790A-8B37-6710-BFE7667A7AB9}"/>
              </a:ext>
            </a:extLst>
          </p:cNvPr>
          <p:cNvSpPr/>
          <p:nvPr/>
        </p:nvSpPr>
        <p:spPr>
          <a:xfrm>
            <a:off x="733426" y="800099"/>
            <a:ext cx="10753724" cy="67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590DA274-F0E2-7D94-E1D7-316E65F82282}"/>
              </a:ext>
            </a:extLst>
          </p:cNvPr>
          <p:cNvGrpSpPr/>
          <p:nvPr/>
        </p:nvGrpSpPr>
        <p:grpSpPr>
          <a:xfrm>
            <a:off x="6820440" y="4846711"/>
            <a:ext cx="4361909" cy="1159257"/>
            <a:chOff x="5210294" y="837292"/>
            <a:chExt cx="1750034" cy="835290"/>
          </a:xfrm>
        </p:grpSpPr>
        <p:sp>
          <p:nvSpPr>
            <p:cNvPr id="53" name="TextBox 52">
              <a:extLst>
                <a:ext uri="{FF2B5EF4-FFF2-40B4-BE49-F238E27FC236}">
                  <a16:creationId xmlns:a16="http://schemas.microsoft.com/office/drawing/2014/main" id="{065D8684-A0AF-37E3-DD9B-A91B9FF2F3E4}"/>
                </a:ext>
              </a:extLst>
            </p:cNvPr>
            <p:cNvSpPr txBox="1"/>
            <p:nvPr/>
          </p:nvSpPr>
          <p:spPr>
            <a:xfrm>
              <a:off x="5210294" y="1007287"/>
              <a:ext cx="1750034" cy="665295"/>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Well the accuracy of the model is same but here the f1 score is more better than the previous one.</a:t>
              </a:r>
            </a:p>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ROC Curve is showing that the model has predicted the best result.</a:t>
              </a:r>
              <a:endParaRPr lang="ko-KR" altLang="en-US" sz="15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212DF5E4-2FFB-5C4C-72A6-97493CF6998E}"/>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Inference:</a:t>
              </a:r>
            </a:p>
          </p:txBody>
        </p:sp>
      </p:grpSp>
      <p:pic>
        <p:nvPicPr>
          <p:cNvPr id="4" name="Picture 3">
            <a:extLst>
              <a:ext uri="{FF2B5EF4-FFF2-40B4-BE49-F238E27FC236}">
                <a16:creationId xmlns:a16="http://schemas.microsoft.com/office/drawing/2014/main" id="{B01D3542-9A75-5D34-CA08-76F4B319F444}"/>
              </a:ext>
            </a:extLst>
          </p:cNvPr>
          <p:cNvPicPr>
            <a:picLocks noChangeAspect="1"/>
          </p:cNvPicPr>
          <p:nvPr/>
        </p:nvPicPr>
        <p:blipFill>
          <a:blip r:embed="rId2"/>
          <a:stretch>
            <a:fillRect/>
          </a:stretch>
        </p:blipFill>
        <p:spPr>
          <a:xfrm>
            <a:off x="733426" y="915142"/>
            <a:ext cx="4328535" cy="1806097"/>
          </a:xfrm>
          <a:prstGeom prst="rect">
            <a:avLst/>
          </a:prstGeom>
        </p:spPr>
      </p:pic>
      <p:pic>
        <p:nvPicPr>
          <p:cNvPr id="7170" name="Picture 2">
            <a:extLst>
              <a:ext uri="{FF2B5EF4-FFF2-40B4-BE49-F238E27FC236}">
                <a16:creationId xmlns:a16="http://schemas.microsoft.com/office/drawing/2014/main" id="{0F572CE9-DBBD-474A-9F47-8BD2BE14F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2676142"/>
            <a:ext cx="5819775" cy="39711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41EEA1-A3AF-5E6F-5A85-C2DD83E959AD}"/>
              </a:ext>
            </a:extLst>
          </p:cNvPr>
          <p:cNvPicPr>
            <a:picLocks noChangeAspect="1"/>
          </p:cNvPicPr>
          <p:nvPr/>
        </p:nvPicPr>
        <p:blipFill>
          <a:blip r:embed="rId4"/>
          <a:stretch>
            <a:fillRect/>
          </a:stretch>
        </p:blipFill>
        <p:spPr>
          <a:xfrm>
            <a:off x="6762635" y="915142"/>
            <a:ext cx="4084674" cy="3825572"/>
          </a:xfrm>
          <a:prstGeom prst="rect">
            <a:avLst/>
          </a:prstGeom>
        </p:spPr>
      </p:pic>
    </p:spTree>
    <p:extLst>
      <p:ext uri="{BB962C8B-B14F-4D97-AF65-F5344CB8AC3E}">
        <p14:creationId xmlns:p14="http://schemas.microsoft.com/office/powerpoint/2010/main" val="3911366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1">
            <a:extLst>
              <a:ext uri="{FF2B5EF4-FFF2-40B4-BE49-F238E27FC236}">
                <a16:creationId xmlns:a16="http://schemas.microsoft.com/office/drawing/2014/main" id="{C8326D9E-CF5C-3EE3-526E-518472669809}"/>
              </a:ext>
            </a:extLst>
          </p:cNvPr>
          <p:cNvSpPr>
            <a:spLocks noGrp="1"/>
          </p:cNvSpPr>
          <p:nvPr>
            <p:ph type="body" sz="quarter" idx="10"/>
          </p:nvPr>
        </p:nvSpPr>
        <p:spPr>
          <a:xfrm>
            <a:off x="319204" y="143270"/>
            <a:ext cx="11573197" cy="724247"/>
          </a:xfrm>
        </p:spPr>
        <p:txBody>
          <a:bodyPr/>
          <a:lstStyle/>
          <a:p>
            <a:r>
              <a:rPr lang="en-US" sz="4000" dirty="0">
                <a:solidFill>
                  <a:srgbClr val="FFC000"/>
                </a:solidFill>
              </a:rPr>
              <a:t>Model Building- </a:t>
            </a:r>
            <a:r>
              <a:rPr lang="en-US" sz="4000" dirty="0">
                <a:solidFill>
                  <a:schemeClr val="tx1"/>
                </a:solidFill>
              </a:rPr>
              <a:t>ROC Curve between Models</a:t>
            </a:r>
          </a:p>
        </p:txBody>
      </p:sp>
      <p:sp>
        <p:nvSpPr>
          <p:cNvPr id="46" name="Rectangle 45">
            <a:extLst>
              <a:ext uri="{FF2B5EF4-FFF2-40B4-BE49-F238E27FC236}">
                <a16:creationId xmlns:a16="http://schemas.microsoft.com/office/drawing/2014/main" id="{5866C71B-790A-8B37-6710-BFE7667A7AB9}"/>
              </a:ext>
            </a:extLst>
          </p:cNvPr>
          <p:cNvSpPr/>
          <p:nvPr/>
        </p:nvSpPr>
        <p:spPr>
          <a:xfrm>
            <a:off x="733426" y="800099"/>
            <a:ext cx="10753724" cy="67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590DA274-F0E2-7D94-E1D7-316E65F82282}"/>
              </a:ext>
            </a:extLst>
          </p:cNvPr>
          <p:cNvGrpSpPr/>
          <p:nvPr/>
        </p:nvGrpSpPr>
        <p:grpSpPr>
          <a:xfrm>
            <a:off x="7458615" y="1293886"/>
            <a:ext cx="4361909" cy="2313419"/>
            <a:chOff x="5210294" y="837292"/>
            <a:chExt cx="1750034" cy="1666909"/>
          </a:xfrm>
        </p:grpSpPr>
        <p:sp>
          <p:nvSpPr>
            <p:cNvPr id="53" name="TextBox 52">
              <a:extLst>
                <a:ext uri="{FF2B5EF4-FFF2-40B4-BE49-F238E27FC236}">
                  <a16:creationId xmlns:a16="http://schemas.microsoft.com/office/drawing/2014/main" id="{065D8684-A0AF-37E3-DD9B-A91B9FF2F3E4}"/>
                </a:ext>
              </a:extLst>
            </p:cNvPr>
            <p:cNvSpPr txBox="1"/>
            <p:nvPr/>
          </p:nvSpPr>
          <p:spPr>
            <a:xfrm>
              <a:off x="5210294" y="1007287"/>
              <a:ext cx="1750034" cy="149691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XGB Classifier is showing best ROC Curve that is the model has predicted correctly. TPR is high that is observations that are correctly predicted to be positive.</a:t>
              </a:r>
            </a:p>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The theoretical range of the AUC ROC curve score is between 0 and 1, the actual scores of meaningful classifiers are greater than 0.5, which is the AUC ROC curve score of a random classifier.</a:t>
              </a:r>
              <a:endParaRPr lang="ko-KR" altLang="en-US" sz="15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212DF5E4-2FFB-5C4C-72A6-97493CF6998E}"/>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Inference:</a:t>
              </a:r>
            </a:p>
          </p:txBody>
        </p:sp>
      </p:grpSp>
      <p:pic>
        <p:nvPicPr>
          <p:cNvPr id="8194" name="Picture 2">
            <a:extLst>
              <a:ext uri="{FF2B5EF4-FFF2-40B4-BE49-F238E27FC236}">
                <a16:creationId xmlns:a16="http://schemas.microsoft.com/office/drawing/2014/main" id="{10100705-906D-7386-4AA5-F65F071B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976313"/>
            <a:ext cx="683895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34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CC64A0-ED28-400E-B11A-B68E03FC4F0F}"/>
              </a:ext>
            </a:extLst>
          </p:cNvPr>
          <p:cNvSpPr txBox="1"/>
          <p:nvPr/>
        </p:nvSpPr>
        <p:spPr>
          <a:xfrm>
            <a:off x="391101" y="543533"/>
            <a:ext cx="5642145" cy="1600438"/>
          </a:xfrm>
          <a:prstGeom prst="rect">
            <a:avLst/>
          </a:prstGeom>
          <a:noFill/>
        </p:spPr>
        <p:txBody>
          <a:bodyPr wrap="square" rtlCol="0">
            <a:spAutoFit/>
          </a:bodyPr>
          <a:lstStyle/>
          <a:p>
            <a:r>
              <a:rPr lang="en-US" altLang="ko-KR" sz="1400" dirty="0">
                <a:solidFill>
                  <a:schemeClr val="bg1"/>
                </a:solidFill>
                <a:cs typeface="Arial" pitchFamily="34" charset="0"/>
              </a:rPr>
              <a:t>Payment fraud is any type of false or illegal transaction completed by a cybercriminal. The perpetrator deprives the victim of funds, personal property, interest, or sensitive information via the Internet.</a:t>
            </a:r>
          </a:p>
          <a:p>
            <a:r>
              <a:rPr lang="en-US" altLang="ko-KR" sz="1400" dirty="0">
                <a:solidFill>
                  <a:schemeClr val="bg1"/>
                </a:solidFill>
                <a:cs typeface="Arial" pitchFamily="34" charset="0"/>
              </a:rPr>
              <a:t>Ecommerce businesses rely on electronic transactions to charge customers for products and services. The increased volume of electronic transactions has also resulted in an increase in fraudulent activities.</a:t>
            </a:r>
          </a:p>
        </p:txBody>
      </p:sp>
      <p:grpSp>
        <p:nvGrpSpPr>
          <p:cNvPr id="7" name="Group 6">
            <a:extLst>
              <a:ext uri="{FF2B5EF4-FFF2-40B4-BE49-F238E27FC236}">
                <a16:creationId xmlns:a16="http://schemas.microsoft.com/office/drawing/2014/main" id="{07F87F87-3297-49DD-84C3-64231D8DE0E1}"/>
              </a:ext>
            </a:extLst>
          </p:cNvPr>
          <p:cNvGrpSpPr/>
          <p:nvPr/>
        </p:nvGrpSpPr>
        <p:grpSpPr>
          <a:xfrm>
            <a:off x="5764306" y="188259"/>
            <a:ext cx="6036592" cy="2088776"/>
            <a:chOff x="4651035" y="1495902"/>
            <a:chExt cx="4233526" cy="2282225"/>
          </a:xfrm>
        </p:grpSpPr>
        <p:sp>
          <p:nvSpPr>
            <p:cNvPr id="8" name="TextBox 7">
              <a:extLst>
                <a:ext uri="{FF2B5EF4-FFF2-40B4-BE49-F238E27FC236}">
                  <a16:creationId xmlns:a16="http://schemas.microsoft.com/office/drawing/2014/main" id="{2FB59224-8A2C-4C58-A0CC-597E689195A6}"/>
                </a:ext>
              </a:extLst>
            </p:cNvPr>
            <p:cNvSpPr txBox="1"/>
            <p:nvPr/>
          </p:nvSpPr>
          <p:spPr>
            <a:xfrm>
              <a:off x="5526261" y="1495902"/>
              <a:ext cx="3358300" cy="1842421"/>
            </a:xfrm>
            <a:prstGeom prst="rect">
              <a:avLst/>
            </a:prstGeom>
            <a:noFill/>
          </p:spPr>
          <p:txBody>
            <a:bodyPr wrap="square" rtlCol="0" anchor="ctr">
              <a:spAutoFit/>
            </a:bodyPr>
            <a:lstStyle/>
            <a:p>
              <a:pPr algn="dist"/>
              <a:r>
                <a:rPr lang="en-US" altLang="ko-KR" sz="4800" b="1" dirty="0">
                  <a:solidFill>
                    <a:schemeClr val="bg1"/>
                  </a:solidFill>
                  <a:cs typeface="Arial" pitchFamily="34" charset="0"/>
                </a:rPr>
                <a:t>RAUDULENT</a:t>
              </a:r>
              <a:endParaRPr lang="en-US" altLang="ko-KR" sz="4800" b="1" dirty="0">
                <a:solidFill>
                  <a:schemeClr val="bg1"/>
                </a:solidFill>
                <a:latin typeface="Arial Black" panose="020B0A04020102020204" pitchFamily="34" charset="0"/>
                <a:cs typeface="Arial" pitchFamily="34" charset="0"/>
              </a:endParaRPr>
            </a:p>
          </p:txBody>
        </p:sp>
        <p:sp>
          <p:nvSpPr>
            <p:cNvPr id="9" name="TextBox 8">
              <a:extLst>
                <a:ext uri="{FF2B5EF4-FFF2-40B4-BE49-F238E27FC236}">
                  <a16:creationId xmlns:a16="http://schemas.microsoft.com/office/drawing/2014/main" id="{70E46FF9-05B5-4D67-8808-A19AAC64CBFF}"/>
                </a:ext>
              </a:extLst>
            </p:cNvPr>
            <p:cNvSpPr txBox="1"/>
            <p:nvPr/>
          </p:nvSpPr>
          <p:spPr>
            <a:xfrm>
              <a:off x="5526261" y="2526616"/>
              <a:ext cx="3358300" cy="1251511"/>
            </a:xfrm>
            <a:prstGeom prst="rect">
              <a:avLst/>
            </a:prstGeom>
            <a:noFill/>
          </p:spPr>
          <p:txBody>
            <a:bodyPr wrap="square" rtlCol="0" anchor="ctr">
              <a:spAutoFit/>
            </a:bodyPr>
            <a:lstStyle/>
            <a:p>
              <a:r>
                <a:rPr lang="en-US" altLang="ko-KR" sz="3200" dirty="0">
                  <a:solidFill>
                    <a:schemeClr val="bg1"/>
                  </a:solidFill>
                  <a:cs typeface="Arial" pitchFamily="34" charset="0"/>
                </a:rPr>
                <a:t>Transactions &amp;</a:t>
              </a:r>
            </a:p>
            <a:p>
              <a:r>
                <a:rPr lang="en-US" altLang="ko-KR" sz="3200" dirty="0">
                  <a:solidFill>
                    <a:schemeClr val="bg1"/>
                  </a:solidFill>
                  <a:cs typeface="Arial" pitchFamily="34" charset="0"/>
                </a:rPr>
                <a:t>Business Understanding</a:t>
              </a:r>
              <a:endParaRPr lang="ko-KR" altLang="en-US" sz="3200" dirty="0">
                <a:solidFill>
                  <a:schemeClr val="bg1"/>
                </a:solidFill>
                <a:cs typeface="Arial" pitchFamily="34" charset="0"/>
              </a:endParaRPr>
            </a:p>
          </p:txBody>
        </p:sp>
        <p:sp>
          <p:nvSpPr>
            <p:cNvPr id="10" name="TextBox 9">
              <a:extLst>
                <a:ext uri="{FF2B5EF4-FFF2-40B4-BE49-F238E27FC236}">
                  <a16:creationId xmlns:a16="http://schemas.microsoft.com/office/drawing/2014/main" id="{AD5C930C-AC18-460C-BA37-F009FDFF8395}"/>
                </a:ext>
              </a:extLst>
            </p:cNvPr>
            <p:cNvSpPr txBox="1"/>
            <p:nvPr/>
          </p:nvSpPr>
          <p:spPr>
            <a:xfrm>
              <a:off x="4651035" y="1732752"/>
              <a:ext cx="1021196" cy="1866359"/>
            </a:xfrm>
            <a:prstGeom prst="rect">
              <a:avLst/>
            </a:prstGeom>
            <a:noFill/>
          </p:spPr>
          <p:txBody>
            <a:bodyPr wrap="square" rtlCol="0" anchor="ctr">
              <a:spAutoFit/>
            </a:bodyPr>
            <a:lstStyle/>
            <a:p>
              <a:pPr algn="ctr"/>
              <a:r>
                <a:rPr lang="en-US" altLang="ko-KR" sz="10500" b="1" dirty="0">
                  <a:solidFill>
                    <a:schemeClr val="bg1"/>
                  </a:solidFill>
                  <a:cs typeface="Arial" pitchFamily="34" charset="0"/>
                </a:rPr>
                <a:t>F</a:t>
              </a:r>
            </a:p>
          </p:txBody>
        </p:sp>
      </p:grpSp>
      <p:sp>
        <p:nvSpPr>
          <p:cNvPr id="11" name="TextBox 10">
            <a:extLst>
              <a:ext uri="{FF2B5EF4-FFF2-40B4-BE49-F238E27FC236}">
                <a16:creationId xmlns:a16="http://schemas.microsoft.com/office/drawing/2014/main" id="{0F5FBE8D-ED51-4D56-B9E9-3E7B9A4901D2}"/>
              </a:ext>
            </a:extLst>
          </p:cNvPr>
          <p:cNvSpPr txBox="1"/>
          <p:nvPr/>
        </p:nvSpPr>
        <p:spPr>
          <a:xfrm>
            <a:off x="391102" y="243450"/>
            <a:ext cx="3409933" cy="323165"/>
          </a:xfrm>
          <a:prstGeom prst="rect">
            <a:avLst/>
          </a:prstGeom>
          <a:noFill/>
        </p:spPr>
        <p:txBody>
          <a:bodyPr wrap="square" rtlCol="0">
            <a:spAutoFit/>
          </a:bodyPr>
          <a:lstStyle/>
          <a:p>
            <a:r>
              <a:rPr lang="en-US" altLang="ko-KR" sz="1500" b="1" dirty="0">
                <a:solidFill>
                  <a:schemeClr val="accent3"/>
                </a:solidFill>
                <a:cs typeface="Arial" pitchFamily="34" charset="0"/>
              </a:rPr>
              <a:t>What is Payment Fraud?</a:t>
            </a:r>
            <a:endParaRPr lang="ko-KR" altLang="en-US" sz="15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479236CF-E82A-D9A9-1604-2D62F161D1A7}"/>
              </a:ext>
            </a:extLst>
          </p:cNvPr>
          <p:cNvSpPr txBox="1"/>
          <p:nvPr/>
        </p:nvSpPr>
        <p:spPr>
          <a:xfrm>
            <a:off x="391100" y="2145592"/>
            <a:ext cx="3409933" cy="323165"/>
          </a:xfrm>
          <a:prstGeom prst="rect">
            <a:avLst/>
          </a:prstGeom>
          <a:noFill/>
        </p:spPr>
        <p:txBody>
          <a:bodyPr wrap="square" rtlCol="0">
            <a:spAutoFit/>
          </a:bodyPr>
          <a:lstStyle/>
          <a:p>
            <a:r>
              <a:rPr lang="en-US" altLang="ko-KR" sz="1500" b="1" dirty="0">
                <a:solidFill>
                  <a:schemeClr val="accent3"/>
                </a:solidFill>
                <a:cs typeface="Arial" pitchFamily="34" charset="0"/>
              </a:rPr>
              <a:t>Types of fraud:-</a:t>
            </a:r>
            <a:endParaRPr lang="ko-KR" altLang="en-US" sz="1500" b="1" dirty="0">
              <a:solidFill>
                <a:schemeClr val="accent3"/>
              </a:solidFill>
              <a:cs typeface="Arial" pitchFamily="34" charset="0"/>
            </a:endParaRPr>
          </a:p>
        </p:txBody>
      </p:sp>
      <p:sp>
        <p:nvSpPr>
          <p:cNvPr id="13" name="TextBox 12">
            <a:extLst>
              <a:ext uri="{FF2B5EF4-FFF2-40B4-BE49-F238E27FC236}">
                <a16:creationId xmlns:a16="http://schemas.microsoft.com/office/drawing/2014/main" id="{C3980D6E-D11A-7524-5C00-EA6D31AEF74C}"/>
              </a:ext>
            </a:extLst>
          </p:cNvPr>
          <p:cNvSpPr txBox="1"/>
          <p:nvPr/>
        </p:nvSpPr>
        <p:spPr>
          <a:xfrm>
            <a:off x="391100" y="2468757"/>
            <a:ext cx="5642145" cy="2031325"/>
          </a:xfrm>
          <a:prstGeom prst="rect">
            <a:avLst/>
          </a:prstGeom>
          <a:noFill/>
        </p:spPr>
        <p:txBody>
          <a:bodyPr wrap="square" rtlCol="0">
            <a:spAutoFit/>
          </a:bodyPr>
          <a:lstStyle/>
          <a:p>
            <a:pPr marL="342900" indent="-342900">
              <a:buAutoNum type="arabicPeriod"/>
            </a:pPr>
            <a:r>
              <a:rPr lang="en-US" altLang="ko-KR" sz="1400" dirty="0">
                <a:solidFill>
                  <a:schemeClr val="bg1"/>
                </a:solidFill>
                <a:cs typeface="Arial" pitchFamily="34" charset="0"/>
              </a:rPr>
              <a:t>Business credit card fraud</a:t>
            </a:r>
          </a:p>
          <a:p>
            <a:pPr marL="342900" indent="-342900">
              <a:buAutoNum type="arabicPeriod"/>
            </a:pPr>
            <a:r>
              <a:rPr lang="en-US" altLang="ko-KR" sz="1400" dirty="0">
                <a:solidFill>
                  <a:schemeClr val="bg1"/>
                </a:solidFill>
                <a:cs typeface="Arial" pitchFamily="34" charset="0"/>
              </a:rPr>
              <a:t>Wire fraud</a:t>
            </a:r>
          </a:p>
          <a:p>
            <a:pPr marL="342900" indent="-342900">
              <a:buAutoNum type="arabicPeriod"/>
            </a:pPr>
            <a:r>
              <a:rPr lang="en-US" altLang="ko-KR" sz="1400" dirty="0">
                <a:solidFill>
                  <a:schemeClr val="bg1"/>
                </a:solidFill>
                <a:cs typeface="Arial" pitchFamily="34" charset="0"/>
              </a:rPr>
              <a:t>ACH fraud</a:t>
            </a:r>
          </a:p>
          <a:p>
            <a:pPr marL="342900" indent="-342900">
              <a:buAutoNum type="arabicPeriod"/>
            </a:pPr>
            <a:r>
              <a:rPr lang="en-US" altLang="ko-KR" sz="1400" dirty="0">
                <a:solidFill>
                  <a:schemeClr val="bg1"/>
                </a:solidFill>
                <a:cs typeface="Arial" pitchFamily="34" charset="0"/>
              </a:rPr>
              <a:t>Forgery</a:t>
            </a:r>
          </a:p>
          <a:p>
            <a:pPr marL="342900" indent="-342900">
              <a:buAutoNum type="arabicPeriod"/>
            </a:pPr>
            <a:r>
              <a:rPr lang="en-US" altLang="ko-KR" sz="1400" dirty="0">
                <a:solidFill>
                  <a:schemeClr val="bg1"/>
                </a:solidFill>
                <a:cs typeface="Arial" pitchFamily="34" charset="0"/>
              </a:rPr>
              <a:t>Invoice fraud</a:t>
            </a:r>
          </a:p>
          <a:p>
            <a:pPr marL="342900" indent="-342900">
              <a:buAutoNum type="arabicPeriod"/>
            </a:pPr>
            <a:r>
              <a:rPr lang="en-US" altLang="ko-KR" sz="1400" dirty="0">
                <a:solidFill>
                  <a:schemeClr val="bg1"/>
                </a:solidFill>
                <a:cs typeface="Arial" pitchFamily="34" charset="0"/>
              </a:rPr>
              <a:t>Phishing</a:t>
            </a:r>
          </a:p>
          <a:p>
            <a:pPr marL="342900" indent="-342900">
              <a:buAutoNum type="arabicPeriod"/>
            </a:pPr>
            <a:r>
              <a:rPr lang="en-US" altLang="ko-KR" sz="1400" dirty="0">
                <a:solidFill>
                  <a:schemeClr val="bg1"/>
                </a:solidFill>
                <a:cs typeface="Arial" pitchFamily="34" charset="0"/>
              </a:rPr>
              <a:t>Identity theft</a:t>
            </a:r>
          </a:p>
          <a:p>
            <a:pPr marL="342900" indent="-342900">
              <a:buAutoNum type="arabicPeriod"/>
            </a:pPr>
            <a:r>
              <a:rPr lang="en-US" altLang="ko-KR" sz="1400" dirty="0">
                <a:solidFill>
                  <a:schemeClr val="bg1"/>
                </a:solidFill>
                <a:cs typeface="Arial" pitchFamily="34" charset="0"/>
              </a:rPr>
              <a:t>Pagejacking</a:t>
            </a:r>
          </a:p>
          <a:p>
            <a:pPr marL="342900" indent="-342900">
              <a:buAutoNum type="arabicPeriod"/>
            </a:pPr>
            <a:r>
              <a:rPr lang="en-US" altLang="ko-KR" sz="1400" dirty="0">
                <a:solidFill>
                  <a:schemeClr val="bg1"/>
                </a:solidFill>
                <a:cs typeface="Arial" pitchFamily="34" charset="0"/>
              </a:rPr>
              <a:t>Merchant identity fraud</a:t>
            </a:r>
          </a:p>
        </p:txBody>
      </p:sp>
      <p:sp>
        <p:nvSpPr>
          <p:cNvPr id="14" name="TextBox 13">
            <a:extLst>
              <a:ext uri="{FF2B5EF4-FFF2-40B4-BE49-F238E27FC236}">
                <a16:creationId xmlns:a16="http://schemas.microsoft.com/office/drawing/2014/main" id="{7580B48C-77CA-E70D-554F-7534BA4626FE}"/>
              </a:ext>
            </a:extLst>
          </p:cNvPr>
          <p:cNvSpPr txBox="1"/>
          <p:nvPr/>
        </p:nvSpPr>
        <p:spPr>
          <a:xfrm>
            <a:off x="391100" y="4491117"/>
            <a:ext cx="3409933" cy="323165"/>
          </a:xfrm>
          <a:prstGeom prst="rect">
            <a:avLst/>
          </a:prstGeom>
          <a:noFill/>
        </p:spPr>
        <p:txBody>
          <a:bodyPr wrap="square" rtlCol="0">
            <a:spAutoFit/>
          </a:bodyPr>
          <a:lstStyle/>
          <a:p>
            <a:r>
              <a:rPr lang="en-US" altLang="ko-KR" sz="1500" b="1" dirty="0">
                <a:solidFill>
                  <a:schemeClr val="accent3"/>
                </a:solidFill>
                <a:cs typeface="Arial" pitchFamily="34" charset="0"/>
              </a:rPr>
              <a:t>How does fraud happen?</a:t>
            </a:r>
            <a:endParaRPr lang="ko-KR" altLang="en-US" sz="1500" b="1" dirty="0">
              <a:solidFill>
                <a:schemeClr val="accent3"/>
              </a:solidFill>
              <a:cs typeface="Arial" pitchFamily="34" charset="0"/>
            </a:endParaRPr>
          </a:p>
        </p:txBody>
      </p:sp>
      <p:sp>
        <p:nvSpPr>
          <p:cNvPr id="15" name="TextBox 14">
            <a:extLst>
              <a:ext uri="{FF2B5EF4-FFF2-40B4-BE49-F238E27FC236}">
                <a16:creationId xmlns:a16="http://schemas.microsoft.com/office/drawing/2014/main" id="{3D95A93D-6583-6B55-54D6-2741F32AFEED}"/>
              </a:ext>
            </a:extLst>
          </p:cNvPr>
          <p:cNvSpPr txBox="1"/>
          <p:nvPr/>
        </p:nvSpPr>
        <p:spPr>
          <a:xfrm>
            <a:off x="391100" y="4780026"/>
            <a:ext cx="5642145" cy="2246769"/>
          </a:xfrm>
          <a:prstGeom prst="rect">
            <a:avLst/>
          </a:prstGeom>
          <a:noFill/>
        </p:spPr>
        <p:txBody>
          <a:bodyPr wrap="square" rtlCol="0">
            <a:spAutoFit/>
          </a:bodyPr>
          <a:lstStyle/>
          <a:p>
            <a:r>
              <a:rPr lang="en-US" altLang="ko-KR" sz="1400" dirty="0">
                <a:solidFill>
                  <a:schemeClr val="bg1"/>
                </a:solidFill>
                <a:cs typeface="Arial" pitchFamily="34" charset="0"/>
              </a:rPr>
              <a:t>Hackers often pose as a legitimate representative and contact credit card owners asking for sensitive information, then use the following means of interaction to steal personal data:</a:t>
            </a:r>
          </a:p>
          <a:p>
            <a:pPr marL="285750" indent="-285750">
              <a:buFont typeface="Arial" panose="020B0604020202020204" pitchFamily="34" charset="0"/>
              <a:buChar char="•"/>
            </a:pPr>
            <a:r>
              <a:rPr lang="en-US" altLang="ko-KR" sz="1400" dirty="0">
                <a:solidFill>
                  <a:schemeClr val="bg1"/>
                </a:solidFill>
                <a:cs typeface="Arial" pitchFamily="34" charset="0"/>
              </a:rPr>
              <a:t>Email</a:t>
            </a:r>
          </a:p>
          <a:p>
            <a:pPr marL="285750" indent="-285750">
              <a:buFont typeface="Arial" panose="020B0604020202020204" pitchFamily="34" charset="0"/>
              <a:buChar char="•"/>
            </a:pPr>
            <a:r>
              <a:rPr lang="en-US" altLang="ko-KR" sz="1400" dirty="0">
                <a:solidFill>
                  <a:schemeClr val="bg1"/>
                </a:solidFill>
                <a:cs typeface="Arial" pitchFamily="34" charset="0"/>
              </a:rPr>
              <a:t>Texting malware to smartphones</a:t>
            </a:r>
          </a:p>
          <a:p>
            <a:pPr marL="285750" indent="-285750">
              <a:buFont typeface="Arial" panose="020B0604020202020204" pitchFamily="34" charset="0"/>
              <a:buChar char="•"/>
            </a:pPr>
            <a:r>
              <a:rPr lang="en-US" altLang="ko-KR" sz="1400" dirty="0">
                <a:solidFill>
                  <a:schemeClr val="bg1"/>
                </a:solidFill>
                <a:cs typeface="Arial" pitchFamily="34" charset="0"/>
              </a:rPr>
              <a:t>Instant messaging</a:t>
            </a:r>
          </a:p>
          <a:p>
            <a:pPr marL="285750" indent="-285750">
              <a:buFont typeface="Arial" panose="020B0604020202020204" pitchFamily="34" charset="0"/>
              <a:buChar char="•"/>
            </a:pPr>
            <a:r>
              <a:rPr lang="en-US" altLang="ko-KR" sz="1400" dirty="0">
                <a:solidFill>
                  <a:schemeClr val="bg1"/>
                </a:solidFill>
                <a:cs typeface="Arial" pitchFamily="34" charset="0"/>
              </a:rPr>
              <a:t>Rerouting traffic to fraudulent websites</a:t>
            </a:r>
          </a:p>
          <a:p>
            <a:pPr marL="285750" indent="-285750">
              <a:buFont typeface="Arial" panose="020B0604020202020204" pitchFamily="34" charset="0"/>
              <a:buChar char="•"/>
            </a:pPr>
            <a:r>
              <a:rPr lang="en-US" altLang="ko-KR" sz="1400" dirty="0">
                <a:solidFill>
                  <a:schemeClr val="bg1"/>
                </a:solidFill>
                <a:cs typeface="Arial" pitchFamily="34" charset="0"/>
              </a:rPr>
              <a:t>Phone calls</a:t>
            </a:r>
          </a:p>
          <a:p>
            <a:pPr marL="285750" indent="-285750">
              <a:buFont typeface="Arial" panose="020B0604020202020204" pitchFamily="34" charset="0"/>
              <a:buChar char="•"/>
            </a:pPr>
            <a:r>
              <a:rPr lang="en-US" altLang="ko-KR" sz="1400" dirty="0">
                <a:solidFill>
                  <a:schemeClr val="bg1"/>
                </a:solidFill>
                <a:cs typeface="Arial" pitchFamily="34" charset="0"/>
              </a:rPr>
              <a:t>Online auctions</a:t>
            </a:r>
          </a:p>
          <a:p>
            <a:endParaRPr lang="en-US" altLang="ko-KR" sz="1400" dirty="0">
              <a:solidFill>
                <a:schemeClr val="bg1"/>
              </a:solidFill>
              <a:cs typeface="Arial" pitchFamily="34" charset="0"/>
            </a:endParaRPr>
          </a:p>
        </p:txBody>
      </p:sp>
      <p:sp>
        <p:nvSpPr>
          <p:cNvPr id="16" name="TextBox 15">
            <a:extLst>
              <a:ext uri="{FF2B5EF4-FFF2-40B4-BE49-F238E27FC236}">
                <a16:creationId xmlns:a16="http://schemas.microsoft.com/office/drawing/2014/main" id="{AD265EEE-BAFB-CEC1-87BD-3F38BFDCE487}"/>
              </a:ext>
            </a:extLst>
          </p:cNvPr>
          <p:cNvSpPr txBox="1"/>
          <p:nvPr/>
        </p:nvSpPr>
        <p:spPr>
          <a:xfrm>
            <a:off x="6418730" y="2760265"/>
            <a:ext cx="5226424" cy="323165"/>
          </a:xfrm>
          <a:prstGeom prst="rect">
            <a:avLst/>
          </a:prstGeom>
          <a:noFill/>
        </p:spPr>
        <p:txBody>
          <a:bodyPr wrap="square" rtlCol="0">
            <a:spAutoFit/>
          </a:bodyPr>
          <a:lstStyle/>
          <a:p>
            <a:r>
              <a:rPr lang="en-US" altLang="ko-KR" sz="1500" b="1" dirty="0">
                <a:solidFill>
                  <a:schemeClr val="accent1">
                    <a:lumMod val="60000"/>
                    <a:lumOff val="40000"/>
                  </a:schemeClr>
                </a:solidFill>
                <a:cs typeface="Arial" pitchFamily="34" charset="0"/>
              </a:rPr>
              <a:t>How can e-commerce businesses mitigate fraud?</a:t>
            </a:r>
          </a:p>
        </p:txBody>
      </p:sp>
      <p:sp>
        <p:nvSpPr>
          <p:cNvPr id="17" name="TextBox 16">
            <a:extLst>
              <a:ext uri="{FF2B5EF4-FFF2-40B4-BE49-F238E27FC236}">
                <a16:creationId xmlns:a16="http://schemas.microsoft.com/office/drawing/2014/main" id="{4FDF1BF9-8DB1-DCFC-F983-618A531F5D08}"/>
              </a:ext>
            </a:extLst>
          </p:cNvPr>
          <p:cNvSpPr txBox="1"/>
          <p:nvPr/>
        </p:nvSpPr>
        <p:spPr>
          <a:xfrm>
            <a:off x="6418730" y="3118204"/>
            <a:ext cx="5642145" cy="3754874"/>
          </a:xfrm>
          <a:prstGeom prst="rect">
            <a:avLst/>
          </a:prstGeom>
          <a:noFill/>
        </p:spPr>
        <p:txBody>
          <a:bodyPr wrap="square" rtlCol="0">
            <a:spAutoFit/>
          </a:bodyPr>
          <a:lstStyle/>
          <a:p>
            <a:r>
              <a:rPr lang="en-US" altLang="ko-KR" sz="1400" dirty="0">
                <a:solidFill>
                  <a:schemeClr val="bg1"/>
                </a:solidFill>
                <a:cs typeface="Arial" pitchFamily="34" charset="0"/>
              </a:rPr>
              <a:t>While it's challenging to entirely eliminate the threat of fraud for eCommerce stores, you can help protect against it by continually updating your network security systems.</a:t>
            </a:r>
          </a:p>
          <a:p>
            <a:r>
              <a:rPr lang="en-US" altLang="ko-KR" sz="1400" dirty="0">
                <a:solidFill>
                  <a:schemeClr val="bg1"/>
                </a:solidFill>
                <a:cs typeface="Arial" pitchFamily="34" charset="0"/>
              </a:rPr>
              <a:t>There are a number of other ways to protect your business against fraudulent payments:</a:t>
            </a:r>
          </a:p>
          <a:p>
            <a:endParaRPr lang="en-US" altLang="ko-KR" sz="1400" dirty="0">
              <a:solidFill>
                <a:schemeClr val="bg1"/>
              </a:solidFill>
              <a:cs typeface="Arial" pitchFamily="34" charset="0"/>
            </a:endParaRPr>
          </a:p>
          <a:p>
            <a:pPr marL="285750" indent="-285750">
              <a:buFont typeface="Arial" panose="020B0604020202020204" pitchFamily="34" charset="0"/>
              <a:buChar char="•"/>
            </a:pPr>
            <a:r>
              <a:rPr lang="en-US" altLang="ko-KR" sz="1400" dirty="0">
                <a:solidFill>
                  <a:schemeClr val="bg1"/>
                </a:solidFill>
                <a:cs typeface="Arial" pitchFamily="34" charset="0"/>
              </a:rPr>
              <a:t>Maintain awareness of the latest fraud trends</a:t>
            </a:r>
          </a:p>
          <a:p>
            <a:pPr marL="285750" indent="-285750">
              <a:buFont typeface="Arial" panose="020B0604020202020204" pitchFamily="34" charset="0"/>
              <a:buChar char="•"/>
            </a:pPr>
            <a:r>
              <a:rPr lang="en-US" altLang="ko-KR" sz="1400" dirty="0">
                <a:solidFill>
                  <a:schemeClr val="bg1"/>
                </a:solidFill>
                <a:cs typeface="Arial" pitchFamily="34" charset="0"/>
              </a:rPr>
              <a:t>Partner with a verified payment processor</a:t>
            </a:r>
          </a:p>
          <a:p>
            <a:pPr marL="285750" indent="-285750">
              <a:buFont typeface="Arial" panose="020B0604020202020204" pitchFamily="34" charset="0"/>
              <a:buChar char="•"/>
            </a:pPr>
            <a:r>
              <a:rPr lang="en-US" altLang="ko-KR" sz="1400" dirty="0">
                <a:solidFill>
                  <a:schemeClr val="bg1"/>
                </a:solidFill>
                <a:cs typeface="Arial" pitchFamily="34" charset="0"/>
              </a:rPr>
              <a:t>Encrypt transactions and emails containing confidential information</a:t>
            </a:r>
          </a:p>
          <a:p>
            <a:pPr marL="285750" indent="-285750">
              <a:buFont typeface="Arial" panose="020B0604020202020204" pitchFamily="34" charset="0"/>
              <a:buChar char="•"/>
            </a:pPr>
            <a:r>
              <a:rPr lang="en-US" altLang="ko-KR" sz="1400" dirty="0">
                <a:solidFill>
                  <a:schemeClr val="bg1"/>
                </a:solidFill>
                <a:cs typeface="Arial" pitchFamily="34" charset="0"/>
              </a:rPr>
              <a:t>Ensure that tokens and login credentials are regularly changed</a:t>
            </a:r>
          </a:p>
          <a:p>
            <a:pPr marL="285750" indent="-285750">
              <a:buFont typeface="Arial" panose="020B0604020202020204" pitchFamily="34" charset="0"/>
              <a:buChar char="•"/>
            </a:pPr>
            <a:r>
              <a:rPr lang="en-US" altLang="ko-KR" sz="1400" dirty="0">
                <a:solidFill>
                  <a:schemeClr val="bg1"/>
                </a:solidFill>
                <a:cs typeface="Arial" pitchFamily="34" charset="0"/>
              </a:rPr>
              <a:t>Establish a policy regarding access to confidential information</a:t>
            </a:r>
          </a:p>
          <a:p>
            <a:pPr marL="285750" indent="-285750">
              <a:buFont typeface="Arial" panose="020B0604020202020204" pitchFamily="34" charset="0"/>
              <a:buChar char="•"/>
            </a:pPr>
            <a:r>
              <a:rPr lang="en-US" altLang="ko-KR" sz="1400" dirty="0">
                <a:solidFill>
                  <a:schemeClr val="bg1"/>
                </a:solidFill>
                <a:cs typeface="Arial" pitchFamily="34" charset="0"/>
              </a:rPr>
              <a:t>Constantly run security checks with antivirus software</a:t>
            </a:r>
          </a:p>
          <a:p>
            <a:pPr marL="285750" indent="-285750">
              <a:buFont typeface="Arial" panose="020B0604020202020204" pitchFamily="34" charset="0"/>
              <a:buChar char="•"/>
            </a:pPr>
            <a:r>
              <a:rPr lang="en-US" altLang="ko-KR" sz="1400" dirty="0">
                <a:solidFill>
                  <a:schemeClr val="bg1"/>
                </a:solidFill>
                <a:cs typeface="Arial" pitchFamily="34" charset="0"/>
              </a:rPr>
              <a:t>Require customers to log in to an individual account prior to making a purchase</a:t>
            </a:r>
          </a:p>
          <a:p>
            <a:endParaRPr lang="en-US" altLang="ko-KR" sz="1400" dirty="0">
              <a:solidFill>
                <a:schemeClr val="bg1"/>
              </a:solidFill>
              <a:cs typeface="Arial" pitchFamily="34" charset="0"/>
            </a:endParaRPr>
          </a:p>
          <a:p>
            <a:endParaRPr lang="en-US" altLang="ko-KR" sz="1400" dirty="0">
              <a:solidFill>
                <a:schemeClr val="bg1"/>
              </a:solidFill>
              <a:cs typeface="Arial" pitchFamily="34" charset="0"/>
            </a:endParaRPr>
          </a:p>
        </p:txBody>
      </p:sp>
    </p:spTree>
    <p:extLst>
      <p:ext uri="{BB962C8B-B14F-4D97-AF65-F5344CB8AC3E}">
        <p14:creationId xmlns:p14="http://schemas.microsoft.com/office/powerpoint/2010/main" val="2344202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1">
            <a:extLst>
              <a:ext uri="{FF2B5EF4-FFF2-40B4-BE49-F238E27FC236}">
                <a16:creationId xmlns:a16="http://schemas.microsoft.com/office/drawing/2014/main" id="{C8326D9E-CF5C-3EE3-526E-518472669809}"/>
              </a:ext>
            </a:extLst>
          </p:cNvPr>
          <p:cNvSpPr>
            <a:spLocks noGrp="1"/>
          </p:cNvSpPr>
          <p:nvPr>
            <p:ph type="body" sz="quarter" idx="10"/>
          </p:nvPr>
        </p:nvSpPr>
        <p:spPr>
          <a:xfrm>
            <a:off x="319204" y="143270"/>
            <a:ext cx="11573197" cy="724247"/>
          </a:xfrm>
        </p:spPr>
        <p:txBody>
          <a:bodyPr/>
          <a:lstStyle/>
          <a:p>
            <a:r>
              <a:rPr lang="en-US" sz="3500" dirty="0">
                <a:solidFill>
                  <a:srgbClr val="FFC000"/>
                </a:solidFill>
              </a:rPr>
              <a:t>Ensemble Methods </a:t>
            </a:r>
            <a:r>
              <a:rPr lang="en-US" sz="3500" dirty="0">
                <a:solidFill>
                  <a:schemeClr val="tx1"/>
                </a:solidFill>
              </a:rPr>
              <a:t>Based Fraud Detection-Results</a:t>
            </a:r>
          </a:p>
        </p:txBody>
      </p:sp>
      <p:sp>
        <p:nvSpPr>
          <p:cNvPr id="46" name="Rectangle 45">
            <a:extLst>
              <a:ext uri="{FF2B5EF4-FFF2-40B4-BE49-F238E27FC236}">
                <a16:creationId xmlns:a16="http://schemas.microsoft.com/office/drawing/2014/main" id="{5866C71B-790A-8B37-6710-BFE7667A7AB9}"/>
              </a:ext>
            </a:extLst>
          </p:cNvPr>
          <p:cNvSpPr/>
          <p:nvPr/>
        </p:nvSpPr>
        <p:spPr>
          <a:xfrm>
            <a:off x="728940" y="846966"/>
            <a:ext cx="10753724" cy="67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E87196A-0611-03E5-52D7-9601FDE88DF6}"/>
              </a:ext>
            </a:extLst>
          </p:cNvPr>
          <p:cNvPicPr>
            <a:picLocks noChangeAspect="1"/>
          </p:cNvPicPr>
          <p:nvPr/>
        </p:nvPicPr>
        <p:blipFill>
          <a:blip r:embed="rId2"/>
          <a:stretch>
            <a:fillRect/>
          </a:stretch>
        </p:blipFill>
        <p:spPr>
          <a:xfrm>
            <a:off x="885826" y="1046992"/>
            <a:ext cx="5170313" cy="2146982"/>
          </a:xfrm>
          <a:prstGeom prst="rect">
            <a:avLst/>
          </a:prstGeom>
        </p:spPr>
      </p:pic>
      <p:pic>
        <p:nvPicPr>
          <p:cNvPr id="5" name="Picture 4">
            <a:extLst>
              <a:ext uri="{FF2B5EF4-FFF2-40B4-BE49-F238E27FC236}">
                <a16:creationId xmlns:a16="http://schemas.microsoft.com/office/drawing/2014/main" id="{E3E193E5-97B2-573C-4786-1D1BACFF46EF}"/>
              </a:ext>
            </a:extLst>
          </p:cNvPr>
          <p:cNvPicPr>
            <a:picLocks noChangeAspect="1"/>
          </p:cNvPicPr>
          <p:nvPr/>
        </p:nvPicPr>
        <p:blipFill>
          <a:blip r:embed="rId3"/>
          <a:stretch>
            <a:fillRect/>
          </a:stretch>
        </p:blipFill>
        <p:spPr>
          <a:xfrm>
            <a:off x="885826" y="3039975"/>
            <a:ext cx="5094113" cy="2838451"/>
          </a:xfrm>
          <a:prstGeom prst="rect">
            <a:avLst/>
          </a:prstGeom>
        </p:spPr>
      </p:pic>
      <p:grpSp>
        <p:nvGrpSpPr>
          <p:cNvPr id="52" name="Group 51">
            <a:extLst>
              <a:ext uri="{FF2B5EF4-FFF2-40B4-BE49-F238E27FC236}">
                <a16:creationId xmlns:a16="http://schemas.microsoft.com/office/drawing/2014/main" id="{590DA274-F0E2-7D94-E1D7-316E65F82282}"/>
              </a:ext>
            </a:extLst>
          </p:cNvPr>
          <p:cNvGrpSpPr/>
          <p:nvPr/>
        </p:nvGrpSpPr>
        <p:grpSpPr>
          <a:xfrm>
            <a:off x="6306090" y="1262141"/>
            <a:ext cx="4361909" cy="928424"/>
            <a:chOff x="5210294" y="837292"/>
            <a:chExt cx="1750034" cy="668966"/>
          </a:xfrm>
        </p:grpSpPr>
        <p:sp>
          <p:nvSpPr>
            <p:cNvPr id="53" name="TextBox 52">
              <a:extLst>
                <a:ext uri="{FF2B5EF4-FFF2-40B4-BE49-F238E27FC236}">
                  <a16:creationId xmlns:a16="http://schemas.microsoft.com/office/drawing/2014/main" id="{065D8684-A0AF-37E3-DD9B-A91B9FF2F3E4}"/>
                </a:ext>
              </a:extLst>
            </p:cNvPr>
            <p:cNvSpPr txBox="1"/>
            <p:nvPr/>
          </p:nvSpPr>
          <p:spPr>
            <a:xfrm>
              <a:off x="5210294" y="1007287"/>
              <a:ext cx="1750034" cy="498971"/>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altLang="ko-KR" sz="1500" dirty="0">
                  <a:solidFill>
                    <a:schemeClr val="tx1">
                      <a:lumMod val="65000"/>
                      <a:lumOff val="35000"/>
                    </a:schemeClr>
                  </a:solidFill>
                  <a:cs typeface="Arial" pitchFamily="34" charset="0"/>
                </a:rPr>
                <a:t>The false positive and false negative is less under XGB Classifier allover. The TN and TP is quite satisfactory.</a:t>
              </a:r>
              <a:endParaRPr lang="ko-KR" altLang="en-US" sz="15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212DF5E4-2FFB-5C4C-72A6-97493CF6998E}"/>
                </a:ext>
              </a:extLst>
            </p:cNvPr>
            <p:cNvSpPr txBox="1"/>
            <p:nvPr/>
          </p:nvSpPr>
          <p:spPr>
            <a:xfrm>
              <a:off x="5218242" y="837292"/>
              <a:ext cx="1742086" cy="155236"/>
            </a:xfrm>
            <a:prstGeom prst="rect">
              <a:avLst/>
            </a:prstGeom>
            <a:noFill/>
          </p:spPr>
          <p:txBody>
            <a:bodyPr wrap="square" lIns="0" tIns="0" rIns="0" bIns="0" rtlCol="0">
              <a:spAutoFit/>
            </a:bodyPr>
            <a:lstStyle/>
            <a:p>
              <a:r>
                <a:rPr lang="en-US" altLang="ko-KR" sz="1400" b="1" dirty="0">
                  <a:solidFill>
                    <a:schemeClr val="tx1">
                      <a:lumMod val="75000"/>
                      <a:lumOff val="25000"/>
                    </a:schemeClr>
                  </a:solidFill>
                </a:rPr>
                <a:t>Inference:</a:t>
              </a:r>
            </a:p>
          </p:txBody>
        </p:sp>
      </p:grpSp>
    </p:spTree>
    <p:extLst>
      <p:ext uri="{BB962C8B-B14F-4D97-AF65-F5344CB8AC3E}">
        <p14:creationId xmlns:p14="http://schemas.microsoft.com/office/powerpoint/2010/main" val="3634629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Arial"/>
                <a:cs typeface="+mn-cs"/>
              </a:rPr>
              <a:t>Table For Accuracy On Different </a:t>
            </a:r>
            <a:r>
              <a:rPr kumimoji="0" lang="en-US" sz="3000" b="0" i="0" u="none" strike="noStrike" kern="1200" cap="none" spc="0" normalizeH="0" baseline="0" noProof="0" dirty="0">
                <a:ln>
                  <a:noFill/>
                </a:ln>
                <a:solidFill>
                  <a:srgbClr val="FFC000"/>
                </a:solidFill>
                <a:effectLst/>
                <a:uLnTx/>
                <a:uFillTx/>
                <a:latin typeface="Arial"/>
                <a:cs typeface="+mn-cs"/>
              </a:rPr>
              <a:t>ML Algorithms </a:t>
            </a:r>
            <a:r>
              <a:rPr kumimoji="0" lang="en-US" sz="3000" b="0" i="0" u="none" strike="noStrike" kern="1200" cap="none" spc="0" normalizeH="0" baseline="0" noProof="0" dirty="0">
                <a:ln>
                  <a:noFill/>
                </a:ln>
                <a:solidFill>
                  <a:prstClr val="black"/>
                </a:solidFill>
                <a:effectLst/>
                <a:uLnTx/>
                <a:uFillTx/>
                <a:latin typeface="Arial"/>
                <a:cs typeface="+mn-cs"/>
              </a:rPr>
              <a:t>For Data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C000"/>
                </a:solidFill>
                <a:effectLst/>
                <a:uLnTx/>
                <a:uFillTx/>
                <a:latin typeface="Arial"/>
                <a:cs typeface="+mn-cs"/>
              </a:rPr>
              <a:t>Classification</a:t>
            </a:r>
          </a:p>
        </p:txBody>
      </p:sp>
      <p:sp>
        <p:nvSpPr>
          <p:cNvPr id="12" name="Oval 11">
            <a:extLst>
              <a:ext uri="{FF2B5EF4-FFF2-40B4-BE49-F238E27FC236}">
                <a16:creationId xmlns:a16="http://schemas.microsoft.com/office/drawing/2014/main" id="{8802AA27-4448-474B-A4E0-26668D8D898B}"/>
              </a:ext>
            </a:extLst>
          </p:cNvPr>
          <p:cNvSpPr/>
          <p:nvPr/>
        </p:nvSpPr>
        <p:spPr>
          <a:xfrm>
            <a:off x="979722" y="4565897"/>
            <a:ext cx="532746" cy="5327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7" name="Group 16">
            <a:extLst>
              <a:ext uri="{FF2B5EF4-FFF2-40B4-BE49-F238E27FC236}">
                <a16:creationId xmlns:a16="http://schemas.microsoft.com/office/drawing/2014/main" id="{DD67916B-922E-4165-9450-E8D25FC9011A}"/>
              </a:ext>
            </a:extLst>
          </p:cNvPr>
          <p:cNvGrpSpPr/>
          <p:nvPr/>
        </p:nvGrpSpPr>
        <p:grpSpPr>
          <a:xfrm>
            <a:off x="1544832" y="4510494"/>
            <a:ext cx="5686170" cy="1262387"/>
            <a:chOff x="6210998" y="1433695"/>
            <a:chExt cx="1457346" cy="1262387"/>
          </a:xfrm>
        </p:grpSpPr>
        <p:sp>
          <p:nvSpPr>
            <p:cNvPr id="18" name="TextBox 17">
              <a:extLst>
                <a:ext uri="{FF2B5EF4-FFF2-40B4-BE49-F238E27FC236}">
                  <a16:creationId xmlns:a16="http://schemas.microsoft.com/office/drawing/2014/main" id="{B27233D3-0FA3-4496-A755-C527E6D01F66}"/>
                </a:ext>
              </a:extLst>
            </p:cNvPr>
            <p:cNvSpPr txBox="1"/>
            <p:nvPr/>
          </p:nvSpPr>
          <p:spPr>
            <a:xfrm>
              <a:off x="6210998" y="1433695"/>
              <a:ext cx="1457346" cy="323165"/>
            </a:xfrm>
            <a:prstGeom prst="rect">
              <a:avLst/>
            </a:prstGeom>
            <a:noFill/>
          </p:spPr>
          <p:txBody>
            <a:bodyPr wrap="square" rtlCol="0">
              <a:spAutoFit/>
            </a:bodyPr>
            <a:lstStyle/>
            <a:p>
              <a:r>
                <a:rPr lang="en-US" altLang="ko-KR" sz="1500" b="1" dirty="0">
                  <a:solidFill>
                    <a:schemeClr val="accent1"/>
                  </a:solidFill>
                  <a:cs typeface="Arial" pitchFamily="34" charset="0"/>
                </a:rPr>
                <a:t>Finalizing Model Choice</a:t>
              </a:r>
              <a:endParaRPr lang="ko-KR" altLang="en-US" sz="1500" b="1" dirty="0">
                <a:solidFill>
                  <a:schemeClr val="accent1"/>
                </a:solidFill>
                <a:cs typeface="Arial" pitchFamily="34" charset="0"/>
              </a:endParaRPr>
            </a:p>
          </p:txBody>
        </p:sp>
        <p:sp>
          <p:nvSpPr>
            <p:cNvPr id="19" name="TextBox 18">
              <a:extLst>
                <a:ext uri="{FF2B5EF4-FFF2-40B4-BE49-F238E27FC236}">
                  <a16:creationId xmlns:a16="http://schemas.microsoft.com/office/drawing/2014/main" id="{67C7CDDE-A81D-4348-BB66-56DBB0053A12}"/>
                </a:ext>
              </a:extLst>
            </p:cNvPr>
            <p:cNvSpPr txBox="1"/>
            <p:nvPr/>
          </p:nvSpPr>
          <p:spPr>
            <a:xfrm>
              <a:off x="6210998" y="1788141"/>
              <a:ext cx="1457346" cy="907941"/>
            </a:xfrm>
            <a:prstGeom prst="rect">
              <a:avLst/>
            </a:prstGeom>
            <a:noFill/>
          </p:spPr>
          <p:txBody>
            <a:bodyPr wrap="square" rtlCol="0">
              <a:spAutoFit/>
            </a:bodyPr>
            <a:lstStyle/>
            <a:p>
              <a:r>
                <a:rPr lang="en-US" altLang="ko-KR" sz="1300" dirty="0">
                  <a:solidFill>
                    <a:schemeClr val="tx1">
                      <a:lumMod val="75000"/>
                      <a:lumOff val="25000"/>
                    </a:schemeClr>
                  </a:solidFill>
                  <a:cs typeface="Arial" pitchFamily="34" charset="0"/>
                </a:rPr>
                <a:t>So all over XGB Classifier is giving us best accuracy and F1 score, log-loss &amp; hamming loss are best in this model.</a:t>
              </a:r>
            </a:p>
            <a:p>
              <a:endParaRPr lang="en-US" altLang="ko-KR" sz="1300" dirty="0">
                <a:solidFill>
                  <a:schemeClr val="tx1">
                    <a:lumMod val="75000"/>
                    <a:lumOff val="25000"/>
                  </a:schemeClr>
                </a:solidFill>
                <a:cs typeface="Arial" pitchFamily="34" charset="0"/>
              </a:endParaRPr>
            </a:p>
            <a:p>
              <a:r>
                <a:rPr lang="en-US" altLang="ko-KR" sz="1400" b="1" dirty="0">
                  <a:solidFill>
                    <a:schemeClr val="tx1">
                      <a:lumMod val="65000"/>
                      <a:lumOff val="35000"/>
                    </a:schemeClr>
                  </a:solidFill>
                  <a:cs typeface="Arial" pitchFamily="34" charset="0"/>
                </a:rPr>
                <a:t>So, For our final model we will take XGB Classifier.</a:t>
              </a:r>
              <a:endParaRPr lang="ko-KR" altLang="en-US" sz="1400" b="1" dirty="0">
                <a:solidFill>
                  <a:schemeClr val="tx1">
                    <a:lumMod val="65000"/>
                    <a:lumOff val="35000"/>
                  </a:schemeClr>
                </a:solidFill>
                <a:cs typeface="Arial" pitchFamily="34" charset="0"/>
              </a:endParaRPr>
            </a:p>
          </p:txBody>
        </p:sp>
      </p:grpSp>
      <p:sp>
        <p:nvSpPr>
          <p:cNvPr id="31" name="Rectangle 30">
            <a:extLst>
              <a:ext uri="{FF2B5EF4-FFF2-40B4-BE49-F238E27FC236}">
                <a16:creationId xmlns:a16="http://schemas.microsoft.com/office/drawing/2014/main" id="{41B21869-179B-91FF-5E61-30D4EB1FE8ED}"/>
              </a:ext>
            </a:extLst>
          </p:cNvPr>
          <p:cNvSpPr/>
          <p:nvPr/>
        </p:nvSpPr>
        <p:spPr>
          <a:xfrm>
            <a:off x="1246095" y="1119436"/>
            <a:ext cx="978049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D905B76-3761-46C9-A37F-F61E31C3E14A}"/>
              </a:ext>
            </a:extLst>
          </p:cNvPr>
          <p:cNvGrpSpPr/>
          <p:nvPr/>
        </p:nvGrpSpPr>
        <p:grpSpPr>
          <a:xfrm>
            <a:off x="17274" y="2033356"/>
            <a:ext cx="12183754" cy="4016330"/>
            <a:chOff x="-2312971" y="1930801"/>
            <a:chExt cx="12183754" cy="4016330"/>
          </a:xfrm>
        </p:grpSpPr>
        <p:sp>
          <p:nvSpPr>
            <p:cNvPr id="7" name="Freeform 2">
              <a:extLst>
                <a:ext uri="{FF2B5EF4-FFF2-40B4-BE49-F238E27FC236}">
                  <a16:creationId xmlns:a16="http://schemas.microsoft.com/office/drawing/2014/main" id="{44A5174E-9E45-48F3-A0AA-FF772C990F9E}"/>
                </a:ext>
              </a:extLst>
            </p:cNvPr>
            <p:cNvSpPr/>
            <p:nvPr/>
          </p:nvSpPr>
          <p:spPr>
            <a:xfrm>
              <a:off x="-2312971" y="1930803"/>
              <a:ext cx="12183754" cy="4016328"/>
            </a:xfrm>
            <a:custGeom>
              <a:avLst/>
              <a:gdLst>
                <a:gd name="connsiteX0" fmla="*/ 0 w 9096375"/>
                <a:gd name="connsiteY0" fmla="*/ 2457450 h 2466975"/>
                <a:gd name="connsiteX1" fmla="*/ 6610350 w 9096375"/>
                <a:gd name="connsiteY1" fmla="*/ 2457450 h 2466975"/>
                <a:gd name="connsiteX2" fmla="*/ 6591300 w 9096375"/>
                <a:gd name="connsiteY2" fmla="*/ 2219325 h 2466975"/>
                <a:gd name="connsiteX3" fmla="*/ 6000750 w 9096375"/>
                <a:gd name="connsiteY3" fmla="*/ 1152525 h 2466975"/>
                <a:gd name="connsiteX4" fmla="*/ 6124575 w 9096375"/>
                <a:gd name="connsiteY4" fmla="*/ 1009650 h 2466975"/>
                <a:gd name="connsiteX5" fmla="*/ 6619875 w 9096375"/>
                <a:gd name="connsiteY5" fmla="*/ 1466850 h 2466975"/>
                <a:gd name="connsiteX6" fmla="*/ 6562725 w 9096375"/>
                <a:gd name="connsiteY6" fmla="*/ 0 h 2466975"/>
                <a:gd name="connsiteX7" fmla="*/ 6838950 w 9096375"/>
                <a:gd name="connsiteY7" fmla="*/ 9525 h 2466975"/>
                <a:gd name="connsiteX8" fmla="*/ 6905625 w 9096375"/>
                <a:gd name="connsiteY8" fmla="*/ 981075 h 2466975"/>
                <a:gd name="connsiteX9" fmla="*/ 7239000 w 9096375"/>
                <a:gd name="connsiteY9" fmla="*/ 981075 h 2466975"/>
                <a:gd name="connsiteX10" fmla="*/ 7629525 w 9096375"/>
                <a:gd name="connsiteY10" fmla="*/ 981075 h 2466975"/>
                <a:gd name="connsiteX11" fmla="*/ 7915275 w 9096375"/>
                <a:gd name="connsiteY11" fmla="*/ 981075 h 2466975"/>
                <a:gd name="connsiteX12" fmla="*/ 7896225 w 9096375"/>
                <a:gd name="connsiteY12" fmla="*/ 1781175 h 2466975"/>
                <a:gd name="connsiteX13" fmla="*/ 7658100 w 9096375"/>
                <a:gd name="connsiteY13" fmla="*/ 2466975 h 2466975"/>
                <a:gd name="connsiteX14" fmla="*/ 9096375 w 9096375"/>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57493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553469 h 2562994"/>
                <a:gd name="connsiteX1" fmla="*/ 6592062 w 9144000"/>
                <a:gd name="connsiteY1" fmla="*/ 2560785 h 2562994"/>
                <a:gd name="connsiteX2" fmla="*/ 6591300 w 9144000"/>
                <a:gd name="connsiteY2" fmla="*/ 2315344 h 2562994"/>
                <a:gd name="connsiteX3" fmla="*/ 6000750 w 9144000"/>
                <a:gd name="connsiteY3" fmla="*/ 1248544 h 2562994"/>
                <a:gd name="connsiteX4" fmla="*/ 6197726 w 9144000"/>
                <a:gd name="connsiteY4" fmla="*/ 1080065 h 2562994"/>
                <a:gd name="connsiteX5" fmla="*/ 6619875 w 9144000"/>
                <a:gd name="connsiteY5" fmla="*/ 1562869 h 2562994"/>
                <a:gd name="connsiteX6" fmla="*/ 6562725 w 9144000"/>
                <a:gd name="connsiteY6" fmla="*/ 96019 h 2562994"/>
                <a:gd name="connsiteX7" fmla="*/ 6838950 w 9144000"/>
                <a:gd name="connsiteY7" fmla="*/ 105544 h 2562994"/>
                <a:gd name="connsiteX8" fmla="*/ 6905625 w 9144000"/>
                <a:gd name="connsiteY8" fmla="*/ 1077094 h 2562994"/>
                <a:gd name="connsiteX9" fmla="*/ 7239000 w 9144000"/>
                <a:gd name="connsiteY9" fmla="*/ 1077094 h 2562994"/>
                <a:gd name="connsiteX10" fmla="*/ 7629525 w 9144000"/>
                <a:gd name="connsiteY10" fmla="*/ 1077094 h 2562994"/>
                <a:gd name="connsiteX11" fmla="*/ 7915275 w 9144000"/>
                <a:gd name="connsiteY11" fmla="*/ 1077094 h 2562994"/>
                <a:gd name="connsiteX12" fmla="*/ 7896225 w 9144000"/>
                <a:gd name="connsiteY12" fmla="*/ 1877194 h 2562994"/>
                <a:gd name="connsiteX13" fmla="*/ 7658100 w 9144000"/>
                <a:gd name="connsiteY13" fmla="*/ 2562994 h 2562994"/>
                <a:gd name="connsiteX14" fmla="*/ 9144000 w 9144000"/>
                <a:gd name="connsiteY14" fmla="*/ 2562994 h 2562994"/>
                <a:gd name="connsiteX0" fmla="*/ 0 w 9144000"/>
                <a:gd name="connsiteY0" fmla="*/ 2613374 h 2622899"/>
                <a:gd name="connsiteX1" fmla="*/ 6592062 w 9144000"/>
                <a:gd name="connsiteY1" fmla="*/ 2620690 h 2622899"/>
                <a:gd name="connsiteX2" fmla="*/ 6591300 w 9144000"/>
                <a:gd name="connsiteY2" fmla="*/ 2375249 h 2622899"/>
                <a:gd name="connsiteX3" fmla="*/ 6000750 w 9144000"/>
                <a:gd name="connsiteY3" fmla="*/ 1308449 h 2622899"/>
                <a:gd name="connsiteX4" fmla="*/ 6197726 w 9144000"/>
                <a:gd name="connsiteY4" fmla="*/ 1139970 h 2622899"/>
                <a:gd name="connsiteX5" fmla="*/ 6619875 w 9144000"/>
                <a:gd name="connsiteY5" fmla="*/ 1622774 h 2622899"/>
                <a:gd name="connsiteX6" fmla="*/ 6562725 w 9144000"/>
                <a:gd name="connsiteY6" fmla="*/ 155924 h 2622899"/>
                <a:gd name="connsiteX7" fmla="*/ 6838950 w 9144000"/>
                <a:gd name="connsiteY7" fmla="*/ 165449 h 2622899"/>
                <a:gd name="connsiteX8" fmla="*/ 6905625 w 9144000"/>
                <a:gd name="connsiteY8" fmla="*/ 1136999 h 2622899"/>
                <a:gd name="connsiteX9" fmla="*/ 7239000 w 9144000"/>
                <a:gd name="connsiteY9" fmla="*/ 1136999 h 2622899"/>
                <a:gd name="connsiteX10" fmla="*/ 7629525 w 9144000"/>
                <a:gd name="connsiteY10" fmla="*/ 1136999 h 2622899"/>
                <a:gd name="connsiteX11" fmla="*/ 7915275 w 9144000"/>
                <a:gd name="connsiteY11" fmla="*/ 1136999 h 2622899"/>
                <a:gd name="connsiteX12" fmla="*/ 7896225 w 9144000"/>
                <a:gd name="connsiteY12" fmla="*/ 1937099 h 2622899"/>
                <a:gd name="connsiteX13" fmla="*/ 7658100 w 9144000"/>
                <a:gd name="connsiteY13" fmla="*/ 2622899 h 2622899"/>
                <a:gd name="connsiteX14" fmla="*/ 9144000 w 9144000"/>
                <a:gd name="connsiteY14" fmla="*/ 2622899 h 2622899"/>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732165 w 9144000"/>
                <a:gd name="connsiteY11" fmla="*/ 854927 h 2635034"/>
                <a:gd name="connsiteX12" fmla="*/ 7922590 w 9144000"/>
                <a:gd name="connsiteY12" fmla="*/ 1167422 h 2635034"/>
                <a:gd name="connsiteX13" fmla="*/ 7877937 w 9144000"/>
                <a:gd name="connsiteY13" fmla="*/ 1945576 h 2635034"/>
                <a:gd name="connsiteX14" fmla="*/ 7658100 w 9144000"/>
                <a:gd name="connsiteY14" fmla="*/ 2635034 h 2635034"/>
                <a:gd name="connsiteX15" fmla="*/ 9144000 w 9144000"/>
                <a:gd name="connsiteY15"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399324 w 9144000"/>
                <a:gd name="connsiteY10" fmla="*/ 792748 h 2635034"/>
                <a:gd name="connsiteX11" fmla="*/ 7625868 w 9144000"/>
                <a:gd name="connsiteY11" fmla="*/ 1178395 h 2635034"/>
                <a:gd name="connsiteX12" fmla="*/ 7732165 w 9144000"/>
                <a:gd name="connsiteY12" fmla="*/ 854927 h 2635034"/>
                <a:gd name="connsiteX13" fmla="*/ 7922590 w 9144000"/>
                <a:gd name="connsiteY13" fmla="*/ 1167422 h 2635034"/>
                <a:gd name="connsiteX14" fmla="*/ 7877937 w 9144000"/>
                <a:gd name="connsiteY14" fmla="*/ 1945576 h 2635034"/>
                <a:gd name="connsiteX15" fmla="*/ 7658100 w 9144000"/>
                <a:gd name="connsiteY15" fmla="*/ 2635034 h 2635034"/>
                <a:gd name="connsiteX16" fmla="*/ 9144000 w 9144000"/>
                <a:gd name="connsiteY16"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56449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106715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4869712"/>
                <a:gd name="connsiteY0" fmla="*/ 2636141 h 2636599"/>
                <a:gd name="connsiteX1" fmla="*/ 2317774 w 4869712"/>
                <a:gd name="connsiteY1" fmla="*/ 2632825 h 2636599"/>
                <a:gd name="connsiteX2" fmla="*/ 2317012 w 4869712"/>
                <a:gd name="connsiteY2" fmla="*/ 2387384 h 2636599"/>
                <a:gd name="connsiteX3" fmla="*/ 1726462 w 4869712"/>
                <a:gd name="connsiteY3" fmla="*/ 1320584 h 2636599"/>
                <a:gd name="connsiteX4" fmla="*/ 1923438 w 4869712"/>
                <a:gd name="connsiteY4" fmla="*/ 1152105 h 2636599"/>
                <a:gd name="connsiteX5" fmla="*/ 2345587 w 4869712"/>
                <a:gd name="connsiteY5" fmla="*/ 1634909 h 2636599"/>
                <a:gd name="connsiteX6" fmla="*/ 2288437 w 4869712"/>
                <a:gd name="connsiteY6" fmla="*/ 168059 h 2636599"/>
                <a:gd name="connsiteX7" fmla="*/ 2564662 w 4869712"/>
                <a:gd name="connsiteY7" fmla="*/ 177584 h 2636599"/>
                <a:gd name="connsiteX8" fmla="*/ 2631337 w 4869712"/>
                <a:gd name="connsiteY8" fmla="*/ 1149134 h 2636599"/>
                <a:gd name="connsiteX9" fmla="*/ 2817796 w 4869712"/>
                <a:gd name="connsiteY9" fmla="*/ 723252 h 2636599"/>
                <a:gd name="connsiteX10" fmla="*/ 2986657 w 4869712"/>
                <a:gd name="connsiteY10" fmla="*/ 1152791 h 2636599"/>
                <a:gd name="connsiteX11" fmla="*/ 3172585 w 4869712"/>
                <a:gd name="connsiteY11" fmla="*/ 763487 h 2636599"/>
                <a:gd name="connsiteX12" fmla="*/ 3347922 w 4869712"/>
                <a:gd name="connsiteY12" fmla="*/ 1178395 h 2636599"/>
                <a:gd name="connsiteX13" fmla="*/ 3501768 w 4869712"/>
                <a:gd name="connsiteY13" fmla="*/ 840297 h 2636599"/>
                <a:gd name="connsiteX14" fmla="*/ 3648302 w 4869712"/>
                <a:gd name="connsiteY14" fmla="*/ 1167422 h 2636599"/>
                <a:gd name="connsiteX15" fmla="*/ 3640225 w 4869712"/>
                <a:gd name="connsiteY15" fmla="*/ 1945576 h 2636599"/>
                <a:gd name="connsiteX16" fmla="*/ 3523714 w 4869712"/>
                <a:gd name="connsiteY16" fmla="*/ 2317968 h 2636599"/>
                <a:gd name="connsiteX17" fmla="*/ 3449649 w 4869712"/>
                <a:gd name="connsiteY17" fmla="*/ 2635034 h 2636599"/>
                <a:gd name="connsiteX18" fmla="*/ 4869712 w 4869712"/>
                <a:gd name="connsiteY18" fmla="*/ 2635034 h 2636599"/>
                <a:gd name="connsiteX0" fmla="*/ 0 w 4869712"/>
                <a:gd name="connsiteY0" fmla="*/ 2636141 h 2636141"/>
                <a:gd name="connsiteX1" fmla="*/ 2317774 w 4869712"/>
                <a:gd name="connsiteY1" fmla="*/ 2632825 h 2636141"/>
                <a:gd name="connsiteX2" fmla="*/ 2317012 w 4869712"/>
                <a:gd name="connsiteY2" fmla="*/ 2387384 h 2636141"/>
                <a:gd name="connsiteX3" fmla="*/ 1726462 w 4869712"/>
                <a:gd name="connsiteY3" fmla="*/ 1320584 h 2636141"/>
                <a:gd name="connsiteX4" fmla="*/ 1923438 w 4869712"/>
                <a:gd name="connsiteY4" fmla="*/ 1152105 h 2636141"/>
                <a:gd name="connsiteX5" fmla="*/ 2345587 w 4869712"/>
                <a:gd name="connsiteY5" fmla="*/ 1634909 h 2636141"/>
                <a:gd name="connsiteX6" fmla="*/ 2288437 w 4869712"/>
                <a:gd name="connsiteY6" fmla="*/ 168059 h 2636141"/>
                <a:gd name="connsiteX7" fmla="*/ 2564662 w 4869712"/>
                <a:gd name="connsiteY7" fmla="*/ 177584 h 2636141"/>
                <a:gd name="connsiteX8" fmla="*/ 2631337 w 4869712"/>
                <a:gd name="connsiteY8" fmla="*/ 1149134 h 2636141"/>
                <a:gd name="connsiteX9" fmla="*/ 2817796 w 4869712"/>
                <a:gd name="connsiteY9" fmla="*/ 723252 h 2636141"/>
                <a:gd name="connsiteX10" fmla="*/ 2986657 w 4869712"/>
                <a:gd name="connsiteY10" fmla="*/ 1152791 h 2636141"/>
                <a:gd name="connsiteX11" fmla="*/ 3172585 w 4869712"/>
                <a:gd name="connsiteY11" fmla="*/ 763487 h 2636141"/>
                <a:gd name="connsiteX12" fmla="*/ 3347922 w 4869712"/>
                <a:gd name="connsiteY12" fmla="*/ 1178395 h 2636141"/>
                <a:gd name="connsiteX13" fmla="*/ 3501768 w 4869712"/>
                <a:gd name="connsiteY13" fmla="*/ 840297 h 2636141"/>
                <a:gd name="connsiteX14" fmla="*/ 3648302 w 4869712"/>
                <a:gd name="connsiteY14" fmla="*/ 1167422 h 2636141"/>
                <a:gd name="connsiteX15" fmla="*/ 3640225 w 4869712"/>
                <a:gd name="connsiteY15" fmla="*/ 1945576 h 2636141"/>
                <a:gd name="connsiteX16" fmla="*/ 3523714 w 4869712"/>
                <a:gd name="connsiteY16" fmla="*/ 2317968 h 2636141"/>
                <a:gd name="connsiteX17" fmla="*/ 3449649 w 4869712"/>
                <a:gd name="connsiteY17" fmla="*/ 2635034 h 2636141"/>
                <a:gd name="connsiteX18" fmla="*/ 4869712 w 4869712"/>
                <a:gd name="connsiteY18" fmla="*/ 2635034 h 2636141"/>
                <a:gd name="connsiteX0" fmla="*/ 0 w 4869712"/>
                <a:gd name="connsiteY0" fmla="*/ 2636141 h 2640802"/>
                <a:gd name="connsiteX1" fmla="*/ 2317774 w 4869712"/>
                <a:gd name="connsiteY1" fmla="*/ 2632825 h 2640802"/>
                <a:gd name="connsiteX2" fmla="*/ 2317012 w 4869712"/>
                <a:gd name="connsiteY2" fmla="*/ 2387384 h 2640802"/>
                <a:gd name="connsiteX3" fmla="*/ 1726462 w 4869712"/>
                <a:gd name="connsiteY3" fmla="*/ 1320584 h 2640802"/>
                <a:gd name="connsiteX4" fmla="*/ 1923438 w 4869712"/>
                <a:gd name="connsiteY4" fmla="*/ 1152105 h 2640802"/>
                <a:gd name="connsiteX5" fmla="*/ 2345587 w 4869712"/>
                <a:gd name="connsiteY5" fmla="*/ 1634909 h 2640802"/>
                <a:gd name="connsiteX6" fmla="*/ 2288437 w 4869712"/>
                <a:gd name="connsiteY6" fmla="*/ 168059 h 2640802"/>
                <a:gd name="connsiteX7" fmla="*/ 2564662 w 4869712"/>
                <a:gd name="connsiteY7" fmla="*/ 177584 h 2640802"/>
                <a:gd name="connsiteX8" fmla="*/ 2631337 w 4869712"/>
                <a:gd name="connsiteY8" fmla="*/ 1149134 h 2640802"/>
                <a:gd name="connsiteX9" fmla="*/ 2817796 w 4869712"/>
                <a:gd name="connsiteY9" fmla="*/ 723252 h 2640802"/>
                <a:gd name="connsiteX10" fmla="*/ 2986657 w 4869712"/>
                <a:gd name="connsiteY10" fmla="*/ 1152791 h 2640802"/>
                <a:gd name="connsiteX11" fmla="*/ 3172585 w 4869712"/>
                <a:gd name="connsiteY11" fmla="*/ 763487 h 2640802"/>
                <a:gd name="connsiteX12" fmla="*/ 3347922 w 4869712"/>
                <a:gd name="connsiteY12" fmla="*/ 1178395 h 2640802"/>
                <a:gd name="connsiteX13" fmla="*/ 3501768 w 4869712"/>
                <a:gd name="connsiteY13" fmla="*/ 840297 h 2640802"/>
                <a:gd name="connsiteX14" fmla="*/ 3648302 w 4869712"/>
                <a:gd name="connsiteY14" fmla="*/ 1167422 h 2640802"/>
                <a:gd name="connsiteX15" fmla="*/ 3640225 w 4869712"/>
                <a:gd name="connsiteY15" fmla="*/ 1945576 h 2640802"/>
                <a:gd name="connsiteX16" fmla="*/ 3523714 w 4869712"/>
                <a:gd name="connsiteY16" fmla="*/ 2317968 h 2640802"/>
                <a:gd name="connsiteX17" fmla="*/ 3449649 w 4869712"/>
                <a:gd name="connsiteY17" fmla="*/ 2635034 h 2640802"/>
                <a:gd name="connsiteX18" fmla="*/ 4869712 w 4869712"/>
                <a:gd name="connsiteY18" fmla="*/ 2635034 h 2640802"/>
                <a:gd name="connsiteX0" fmla="*/ 0 w 4869712"/>
                <a:gd name="connsiteY0" fmla="*/ 2636141 h 2640802"/>
                <a:gd name="connsiteX1" fmla="*/ 2317774 w 4869712"/>
                <a:gd name="connsiteY1" fmla="*/ 2632825 h 2640802"/>
                <a:gd name="connsiteX2" fmla="*/ 2317012 w 4869712"/>
                <a:gd name="connsiteY2" fmla="*/ 2387384 h 2640802"/>
                <a:gd name="connsiteX3" fmla="*/ 1726462 w 4869712"/>
                <a:gd name="connsiteY3" fmla="*/ 1320584 h 2640802"/>
                <a:gd name="connsiteX4" fmla="*/ 1923438 w 4869712"/>
                <a:gd name="connsiteY4" fmla="*/ 1152105 h 2640802"/>
                <a:gd name="connsiteX5" fmla="*/ 2345587 w 4869712"/>
                <a:gd name="connsiteY5" fmla="*/ 1634909 h 2640802"/>
                <a:gd name="connsiteX6" fmla="*/ 2288437 w 4869712"/>
                <a:gd name="connsiteY6" fmla="*/ 168059 h 2640802"/>
                <a:gd name="connsiteX7" fmla="*/ 2564662 w 4869712"/>
                <a:gd name="connsiteY7" fmla="*/ 177584 h 2640802"/>
                <a:gd name="connsiteX8" fmla="*/ 2631337 w 4869712"/>
                <a:gd name="connsiteY8" fmla="*/ 1149134 h 2640802"/>
                <a:gd name="connsiteX9" fmla="*/ 2817796 w 4869712"/>
                <a:gd name="connsiteY9" fmla="*/ 723252 h 2640802"/>
                <a:gd name="connsiteX10" fmla="*/ 2986657 w 4869712"/>
                <a:gd name="connsiteY10" fmla="*/ 1152791 h 2640802"/>
                <a:gd name="connsiteX11" fmla="*/ 3172585 w 4869712"/>
                <a:gd name="connsiteY11" fmla="*/ 763487 h 2640802"/>
                <a:gd name="connsiteX12" fmla="*/ 3347922 w 4869712"/>
                <a:gd name="connsiteY12" fmla="*/ 1178395 h 2640802"/>
                <a:gd name="connsiteX13" fmla="*/ 3501768 w 4869712"/>
                <a:gd name="connsiteY13" fmla="*/ 840297 h 2640802"/>
                <a:gd name="connsiteX14" fmla="*/ 3648302 w 4869712"/>
                <a:gd name="connsiteY14" fmla="*/ 1167422 h 2640802"/>
                <a:gd name="connsiteX15" fmla="*/ 3640225 w 4869712"/>
                <a:gd name="connsiteY15" fmla="*/ 1945576 h 2640802"/>
                <a:gd name="connsiteX16" fmla="*/ 3523714 w 4869712"/>
                <a:gd name="connsiteY16" fmla="*/ 2317968 h 2640802"/>
                <a:gd name="connsiteX17" fmla="*/ 3449649 w 4869712"/>
                <a:gd name="connsiteY17" fmla="*/ 2635034 h 2640802"/>
                <a:gd name="connsiteX18" fmla="*/ 4869712 w 4869712"/>
                <a:gd name="connsiteY18" fmla="*/ 2635034 h 2640802"/>
                <a:gd name="connsiteX0" fmla="*/ 113906 w 4005423"/>
                <a:gd name="connsiteY0" fmla="*/ 2668039 h 2670195"/>
                <a:gd name="connsiteX1" fmla="*/ 1453485 w 4005423"/>
                <a:gd name="connsiteY1" fmla="*/ 2632825 h 2670195"/>
                <a:gd name="connsiteX2" fmla="*/ 1452723 w 4005423"/>
                <a:gd name="connsiteY2" fmla="*/ 2387384 h 2670195"/>
                <a:gd name="connsiteX3" fmla="*/ 862173 w 4005423"/>
                <a:gd name="connsiteY3" fmla="*/ 1320584 h 2670195"/>
                <a:gd name="connsiteX4" fmla="*/ 1059149 w 4005423"/>
                <a:gd name="connsiteY4" fmla="*/ 1152105 h 2670195"/>
                <a:gd name="connsiteX5" fmla="*/ 1481298 w 4005423"/>
                <a:gd name="connsiteY5" fmla="*/ 1634909 h 2670195"/>
                <a:gd name="connsiteX6" fmla="*/ 1424148 w 4005423"/>
                <a:gd name="connsiteY6" fmla="*/ 168059 h 2670195"/>
                <a:gd name="connsiteX7" fmla="*/ 1700373 w 4005423"/>
                <a:gd name="connsiteY7" fmla="*/ 177584 h 2670195"/>
                <a:gd name="connsiteX8" fmla="*/ 1767048 w 4005423"/>
                <a:gd name="connsiteY8" fmla="*/ 1149134 h 2670195"/>
                <a:gd name="connsiteX9" fmla="*/ 1953507 w 4005423"/>
                <a:gd name="connsiteY9" fmla="*/ 723252 h 2670195"/>
                <a:gd name="connsiteX10" fmla="*/ 2122368 w 4005423"/>
                <a:gd name="connsiteY10" fmla="*/ 1152791 h 2670195"/>
                <a:gd name="connsiteX11" fmla="*/ 2308296 w 4005423"/>
                <a:gd name="connsiteY11" fmla="*/ 763487 h 2670195"/>
                <a:gd name="connsiteX12" fmla="*/ 2483633 w 4005423"/>
                <a:gd name="connsiteY12" fmla="*/ 1178395 h 2670195"/>
                <a:gd name="connsiteX13" fmla="*/ 2637479 w 4005423"/>
                <a:gd name="connsiteY13" fmla="*/ 840297 h 2670195"/>
                <a:gd name="connsiteX14" fmla="*/ 2784013 w 4005423"/>
                <a:gd name="connsiteY14" fmla="*/ 1167422 h 2670195"/>
                <a:gd name="connsiteX15" fmla="*/ 2775936 w 4005423"/>
                <a:gd name="connsiteY15" fmla="*/ 1945576 h 2670195"/>
                <a:gd name="connsiteX16" fmla="*/ 2659425 w 4005423"/>
                <a:gd name="connsiteY16" fmla="*/ 2317968 h 2670195"/>
                <a:gd name="connsiteX17" fmla="*/ 2585360 w 4005423"/>
                <a:gd name="connsiteY17" fmla="*/ 2635034 h 2670195"/>
                <a:gd name="connsiteX18" fmla="*/ 4005423 w 4005423"/>
                <a:gd name="connsiteY18" fmla="*/ 2635034 h 2670195"/>
                <a:gd name="connsiteX0" fmla="*/ 479716 w 3701381"/>
                <a:gd name="connsiteY0" fmla="*/ 3072076 h 3072352"/>
                <a:gd name="connsiteX1" fmla="*/ 1149443 w 3701381"/>
                <a:gd name="connsiteY1" fmla="*/ 2632825 h 3072352"/>
                <a:gd name="connsiteX2" fmla="*/ 1148681 w 3701381"/>
                <a:gd name="connsiteY2" fmla="*/ 2387384 h 3072352"/>
                <a:gd name="connsiteX3" fmla="*/ 558131 w 3701381"/>
                <a:gd name="connsiteY3" fmla="*/ 1320584 h 3072352"/>
                <a:gd name="connsiteX4" fmla="*/ 755107 w 3701381"/>
                <a:gd name="connsiteY4" fmla="*/ 1152105 h 3072352"/>
                <a:gd name="connsiteX5" fmla="*/ 1177256 w 3701381"/>
                <a:gd name="connsiteY5" fmla="*/ 1634909 h 3072352"/>
                <a:gd name="connsiteX6" fmla="*/ 1120106 w 3701381"/>
                <a:gd name="connsiteY6" fmla="*/ 168059 h 3072352"/>
                <a:gd name="connsiteX7" fmla="*/ 1396331 w 3701381"/>
                <a:gd name="connsiteY7" fmla="*/ 177584 h 3072352"/>
                <a:gd name="connsiteX8" fmla="*/ 1463006 w 3701381"/>
                <a:gd name="connsiteY8" fmla="*/ 1149134 h 3072352"/>
                <a:gd name="connsiteX9" fmla="*/ 1649465 w 3701381"/>
                <a:gd name="connsiteY9" fmla="*/ 723252 h 3072352"/>
                <a:gd name="connsiteX10" fmla="*/ 1818326 w 3701381"/>
                <a:gd name="connsiteY10" fmla="*/ 1152791 h 3072352"/>
                <a:gd name="connsiteX11" fmla="*/ 2004254 w 3701381"/>
                <a:gd name="connsiteY11" fmla="*/ 763487 h 3072352"/>
                <a:gd name="connsiteX12" fmla="*/ 2179591 w 3701381"/>
                <a:gd name="connsiteY12" fmla="*/ 1178395 h 3072352"/>
                <a:gd name="connsiteX13" fmla="*/ 2333437 w 3701381"/>
                <a:gd name="connsiteY13" fmla="*/ 840297 h 3072352"/>
                <a:gd name="connsiteX14" fmla="*/ 2479971 w 3701381"/>
                <a:gd name="connsiteY14" fmla="*/ 1167422 h 3072352"/>
                <a:gd name="connsiteX15" fmla="*/ 2471894 w 3701381"/>
                <a:gd name="connsiteY15" fmla="*/ 1945576 h 3072352"/>
                <a:gd name="connsiteX16" fmla="*/ 2355383 w 3701381"/>
                <a:gd name="connsiteY16" fmla="*/ 2317968 h 3072352"/>
                <a:gd name="connsiteX17" fmla="*/ 2281318 w 3701381"/>
                <a:gd name="connsiteY17" fmla="*/ 2635034 h 3072352"/>
                <a:gd name="connsiteX18" fmla="*/ 3701381 w 3701381"/>
                <a:gd name="connsiteY18" fmla="*/ 2635034 h 3072352"/>
                <a:gd name="connsiteX0" fmla="*/ 609558 w 3831223"/>
                <a:gd name="connsiteY0" fmla="*/ 3072076 h 3072076"/>
                <a:gd name="connsiteX1" fmla="*/ 1279285 w 3831223"/>
                <a:gd name="connsiteY1" fmla="*/ 2632825 h 3072076"/>
                <a:gd name="connsiteX2" fmla="*/ 1278523 w 3831223"/>
                <a:gd name="connsiteY2" fmla="*/ 2387384 h 3072076"/>
                <a:gd name="connsiteX3" fmla="*/ 687973 w 3831223"/>
                <a:gd name="connsiteY3" fmla="*/ 1320584 h 3072076"/>
                <a:gd name="connsiteX4" fmla="*/ 884949 w 3831223"/>
                <a:gd name="connsiteY4" fmla="*/ 1152105 h 3072076"/>
                <a:gd name="connsiteX5" fmla="*/ 1307098 w 3831223"/>
                <a:gd name="connsiteY5" fmla="*/ 1634909 h 3072076"/>
                <a:gd name="connsiteX6" fmla="*/ 1249948 w 3831223"/>
                <a:gd name="connsiteY6" fmla="*/ 168059 h 3072076"/>
                <a:gd name="connsiteX7" fmla="*/ 1526173 w 3831223"/>
                <a:gd name="connsiteY7" fmla="*/ 177584 h 3072076"/>
                <a:gd name="connsiteX8" fmla="*/ 1592848 w 3831223"/>
                <a:gd name="connsiteY8" fmla="*/ 1149134 h 3072076"/>
                <a:gd name="connsiteX9" fmla="*/ 1779307 w 3831223"/>
                <a:gd name="connsiteY9" fmla="*/ 723252 h 3072076"/>
                <a:gd name="connsiteX10" fmla="*/ 1948168 w 3831223"/>
                <a:gd name="connsiteY10" fmla="*/ 1152791 h 3072076"/>
                <a:gd name="connsiteX11" fmla="*/ 2134096 w 3831223"/>
                <a:gd name="connsiteY11" fmla="*/ 763487 h 3072076"/>
                <a:gd name="connsiteX12" fmla="*/ 2309433 w 3831223"/>
                <a:gd name="connsiteY12" fmla="*/ 1178395 h 3072076"/>
                <a:gd name="connsiteX13" fmla="*/ 2463279 w 3831223"/>
                <a:gd name="connsiteY13" fmla="*/ 840297 h 3072076"/>
                <a:gd name="connsiteX14" fmla="*/ 2609813 w 3831223"/>
                <a:gd name="connsiteY14" fmla="*/ 1167422 h 3072076"/>
                <a:gd name="connsiteX15" fmla="*/ 2601736 w 3831223"/>
                <a:gd name="connsiteY15" fmla="*/ 1945576 h 3072076"/>
                <a:gd name="connsiteX16" fmla="*/ 2485225 w 3831223"/>
                <a:gd name="connsiteY16" fmla="*/ 2317968 h 3072076"/>
                <a:gd name="connsiteX17" fmla="*/ 2411160 w 3831223"/>
                <a:gd name="connsiteY17" fmla="*/ 2635034 h 3072076"/>
                <a:gd name="connsiteX18" fmla="*/ 3831223 w 3831223"/>
                <a:gd name="connsiteY18" fmla="*/ 2635034 h 3072076"/>
                <a:gd name="connsiteX0" fmla="*/ 111732 w 4715630"/>
                <a:gd name="connsiteY0" fmla="*/ 3274095 h 3274095"/>
                <a:gd name="connsiteX1" fmla="*/ 2163692 w 4715630"/>
                <a:gd name="connsiteY1" fmla="*/ 2632825 h 3274095"/>
                <a:gd name="connsiteX2" fmla="*/ 2162930 w 4715630"/>
                <a:gd name="connsiteY2" fmla="*/ 2387384 h 3274095"/>
                <a:gd name="connsiteX3" fmla="*/ 1572380 w 4715630"/>
                <a:gd name="connsiteY3" fmla="*/ 1320584 h 3274095"/>
                <a:gd name="connsiteX4" fmla="*/ 1769356 w 4715630"/>
                <a:gd name="connsiteY4" fmla="*/ 1152105 h 3274095"/>
                <a:gd name="connsiteX5" fmla="*/ 2191505 w 4715630"/>
                <a:gd name="connsiteY5" fmla="*/ 1634909 h 3274095"/>
                <a:gd name="connsiteX6" fmla="*/ 2134355 w 4715630"/>
                <a:gd name="connsiteY6" fmla="*/ 168059 h 3274095"/>
                <a:gd name="connsiteX7" fmla="*/ 2410580 w 4715630"/>
                <a:gd name="connsiteY7" fmla="*/ 177584 h 3274095"/>
                <a:gd name="connsiteX8" fmla="*/ 2477255 w 4715630"/>
                <a:gd name="connsiteY8" fmla="*/ 1149134 h 3274095"/>
                <a:gd name="connsiteX9" fmla="*/ 2663714 w 4715630"/>
                <a:gd name="connsiteY9" fmla="*/ 723252 h 3274095"/>
                <a:gd name="connsiteX10" fmla="*/ 2832575 w 4715630"/>
                <a:gd name="connsiteY10" fmla="*/ 1152791 h 3274095"/>
                <a:gd name="connsiteX11" fmla="*/ 3018503 w 4715630"/>
                <a:gd name="connsiteY11" fmla="*/ 763487 h 3274095"/>
                <a:gd name="connsiteX12" fmla="*/ 3193840 w 4715630"/>
                <a:gd name="connsiteY12" fmla="*/ 1178395 h 3274095"/>
                <a:gd name="connsiteX13" fmla="*/ 3347686 w 4715630"/>
                <a:gd name="connsiteY13" fmla="*/ 840297 h 3274095"/>
                <a:gd name="connsiteX14" fmla="*/ 3494220 w 4715630"/>
                <a:gd name="connsiteY14" fmla="*/ 1167422 h 3274095"/>
                <a:gd name="connsiteX15" fmla="*/ 3486143 w 4715630"/>
                <a:gd name="connsiteY15" fmla="*/ 1945576 h 3274095"/>
                <a:gd name="connsiteX16" fmla="*/ 3369632 w 4715630"/>
                <a:gd name="connsiteY16" fmla="*/ 2317968 h 3274095"/>
                <a:gd name="connsiteX17" fmla="*/ 3295567 w 4715630"/>
                <a:gd name="connsiteY17" fmla="*/ 2635034 h 3274095"/>
                <a:gd name="connsiteX18" fmla="*/ 4715630 w 4715630"/>
                <a:gd name="connsiteY18" fmla="*/ 2635034 h 3274095"/>
                <a:gd name="connsiteX0" fmla="*/ 0 w 4603898"/>
                <a:gd name="connsiteY0" fmla="*/ 3274095 h 3274095"/>
                <a:gd name="connsiteX1" fmla="*/ 2051960 w 4603898"/>
                <a:gd name="connsiteY1" fmla="*/ 2632825 h 3274095"/>
                <a:gd name="connsiteX2" fmla="*/ 2051198 w 4603898"/>
                <a:gd name="connsiteY2" fmla="*/ 2387384 h 3274095"/>
                <a:gd name="connsiteX3" fmla="*/ 1460648 w 4603898"/>
                <a:gd name="connsiteY3" fmla="*/ 1320584 h 3274095"/>
                <a:gd name="connsiteX4" fmla="*/ 1657624 w 4603898"/>
                <a:gd name="connsiteY4" fmla="*/ 1152105 h 3274095"/>
                <a:gd name="connsiteX5" fmla="*/ 2079773 w 4603898"/>
                <a:gd name="connsiteY5" fmla="*/ 1634909 h 3274095"/>
                <a:gd name="connsiteX6" fmla="*/ 2022623 w 4603898"/>
                <a:gd name="connsiteY6" fmla="*/ 168059 h 3274095"/>
                <a:gd name="connsiteX7" fmla="*/ 2298848 w 4603898"/>
                <a:gd name="connsiteY7" fmla="*/ 177584 h 3274095"/>
                <a:gd name="connsiteX8" fmla="*/ 2365523 w 4603898"/>
                <a:gd name="connsiteY8" fmla="*/ 1149134 h 3274095"/>
                <a:gd name="connsiteX9" fmla="*/ 2551982 w 4603898"/>
                <a:gd name="connsiteY9" fmla="*/ 723252 h 3274095"/>
                <a:gd name="connsiteX10" fmla="*/ 2720843 w 4603898"/>
                <a:gd name="connsiteY10" fmla="*/ 1152791 h 3274095"/>
                <a:gd name="connsiteX11" fmla="*/ 2906771 w 4603898"/>
                <a:gd name="connsiteY11" fmla="*/ 763487 h 3274095"/>
                <a:gd name="connsiteX12" fmla="*/ 3082108 w 4603898"/>
                <a:gd name="connsiteY12" fmla="*/ 1178395 h 3274095"/>
                <a:gd name="connsiteX13" fmla="*/ 3235954 w 4603898"/>
                <a:gd name="connsiteY13" fmla="*/ 840297 h 3274095"/>
                <a:gd name="connsiteX14" fmla="*/ 3382488 w 4603898"/>
                <a:gd name="connsiteY14" fmla="*/ 1167422 h 3274095"/>
                <a:gd name="connsiteX15" fmla="*/ 3374411 w 4603898"/>
                <a:gd name="connsiteY15" fmla="*/ 1945576 h 3274095"/>
                <a:gd name="connsiteX16" fmla="*/ 3257900 w 4603898"/>
                <a:gd name="connsiteY16" fmla="*/ 2317968 h 3274095"/>
                <a:gd name="connsiteX17" fmla="*/ 3183835 w 4603898"/>
                <a:gd name="connsiteY17" fmla="*/ 2635034 h 3274095"/>
                <a:gd name="connsiteX18" fmla="*/ 4603898 w 4603898"/>
                <a:gd name="connsiteY18" fmla="*/ 2635034 h 3274095"/>
                <a:gd name="connsiteX0" fmla="*/ 58169 w 4130439"/>
                <a:gd name="connsiteY0" fmla="*/ 2678672 h 2678672"/>
                <a:gd name="connsiteX1" fmla="*/ 1578501 w 4130439"/>
                <a:gd name="connsiteY1" fmla="*/ 2632825 h 2678672"/>
                <a:gd name="connsiteX2" fmla="*/ 1577739 w 4130439"/>
                <a:gd name="connsiteY2" fmla="*/ 2387384 h 2678672"/>
                <a:gd name="connsiteX3" fmla="*/ 987189 w 4130439"/>
                <a:gd name="connsiteY3" fmla="*/ 1320584 h 2678672"/>
                <a:gd name="connsiteX4" fmla="*/ 1184165 w 4130439"/>
                <a:gd name="connsiteY4" fmla="*/ 1152105 h 2678672"/>
                <a:gd name="connsiteX5" fmla="*/ 1606314 w 4130439"/>
                <a:gd name="connsiteY5" fmla="*/ 1634909 h 2678672"/>
                <a:gd name="connsiteX6" fmla="*/ 1549164 w 4130439"/>
                <a:gd name="connsiteY6" fmla="*/ 168059 h 2678672"/>
                <a:gd name="connsiteX7" fmla="*/ 1825389 w 4130439"/>
                <a:gd name="connsiteY7" fmla="*/ 177584 h 2678672"/>
                <a:gd name="connsiteX8" fmla="*/ 1892064 w 4130439"/>
                <a:gd name="connsiteY8" fmla="*/ 1149134 h 2678672"/>
                <a:gd name="connsiteX9" fmla="*/ 2078523 w 4130439"/>
                <a:gd name="connsiteY9" fmla="*/ 723252 h 2678672"/>
                <a:gd name="connsiteX10" fmla="*/ 2247384 w 4130439"/>
                <a:gd name="connsiteY10" fmla="*/ 1152791 h 2678672"/>
                <a:gd name="connsiteX11" fmla="*/ 2433312 w 4130439"/>
                <a:gd name="connsiteY11" fmla="*/ 763487 h 2678672"/>
                <a:gd name="connsiteX12" fmla="*/ 2608649 w 4130439"/>
                <a:gd name="connsiteY12" fmla="*/ 1178395 h 2678672"/>
                <a:gd name="connsiteX13" fmla="*/ 2762495 w 4130439"/>
                <a:gd name="connsiteY13" fmla="*/ 840297 h 2678672"/>
                <a:gd name="connsiteX14" fmla="*/ 2909029 w 4130439"/>
                <a:gd name="connsiteY14" fmla="*/ 1167422 h 2678672"/>
                <a:gd name="connsiteX15" fmla="*/ 2900952 w 4130439"/>
                <a:gd name="connsiteY15" fmla="*/ 1945576 h 2678672"/>
                <a:gd name="connsiteX16" fmla="*/ 2784441 w 4130439"/>
                <a:gd name="connsiteY16" fmla="*/ 2317968 h 2678672"/>
                <a:gd name="connsiteX17" fmla="*/ 2710376 w 4130439"/>
                <a:gd name="connsiteY17" fmla="*/ 2635034 h 2678672"/>
                <a:gd name="connsiteX18" fmla="*/ 4130439 w 4130439"/>
                <a:gd name="connsiteY18" fmla="*/ 2635034 h 2678672"/>
                <a:gd name="connsiteX0" fmla="*/ 31727 w 4189058"/>
                <a:gd name="connsiteY0" fmla="*/ 2678672 h 2678672"/>
                <a:gd name="connsiteX1" fmla="*/ 1637120 w 4189058"/>
                <a:gd name="connsiteY1" fmla="*/ 2632825 h 2678672"/>
                <a:gd name="connsiteX2" fmla="*/ 1636358 w 4189058"/>
                <a:gd name="connsiteY2" fmla="*/ 2387384 h 2678672"/>
                <a:gd name="connsiteX3" fmla="*/ 1045808 w 4189058"/>
                <a:gd name="connsiteY3" fmla="*/ 1320584 h 2678672"/>
                <a:gd name="connsiteX4" fmla="*/ 1242784 w 4189058"/>
                <a:gd name="connsiteY4" fmla="*/ 1152105 h 2678672"/>
                <a:gd name="connsiteX5" fmla="*/ 1664933 w 4189058"/>
                <a:gd name="connsiteY5" fmla="*/ 1634909 h 2678672"/>
                <a:gd name="connsiteX6" fmla="*/ 1607783 w 4189058"/>
                <a:gd name="connsiteY6" fmla="*/ 168059 h 2678672"/>
                <a:gd name="connsiteX7" fmla="*/ 1884008 w 4189058"/>
                <a:gd name="connsiteY7" fmla="*/ 177584 h 2678672"/>
                <a:gd name="connsiteX8" fmla="*/ 1950683 w 4189058"/>
                <a:gd name="connsiteY8" fmla="*/ 1149134 h 2678672"/>
                <a:gd name="connsiteX9" fmla="*/ 2137142 w 4189058"/>
                <a:gd name="connsiteY9" fmla="*/ 723252 h 2678672"/>
                <a:gd name="connsiteX10" fmla="*/ 2306003 w 4189058"/>
                <a:gd name="connsiteY10" fmla="*/ 1152791 h 2678672"/>
                <a:gd name="connsiteX11" fmla="*/ 2491931 w 4189058"/>
                <a:gd name="connsiteY11" fmla="*/ 763487 h 2678672"/>
                <a:gd name="connsiteX12" fmla="*/ 2667268 w 4189058"/>
                <a:gd name="connsiteY12" fmla="*/ 1178395 h 2678672"/>
                <a:gd name="connsiteX13" fmla="*/ 2821114 w 4189058"/>
                <a:gd name="connsiteY13" fmla="*/ 840297 h 2678672"/>
                <a:gd name="connsiteX14" fmla="*/ 2967648 w 4189058"/>
                <a:gd name="connsiteY14" fmla="*/ 1167422 h 2678672"/>
                <a:gd name="connsiteX15" fmla="*/ 2959571 w 4189058"/>
                <a:gd name="connsiteY15" fmla="*/ 1945576 h 2678672"/>
                <a:gd name="connsiteX16" fmla="*/ 2843060 w 4189058"/>
                <a:gd name="connsiteY16" fmla="*/ 2317968 h 2678672"/>
                <a:gd name="connsiteX17" fmla="*/ 2768995 w 4189058"/>
                <a:gd name="connsiteY17" fmla="*/ 2635034 h 2678672"/>
                <a:gd name="connsiteX18" fmla="*/ 4189058 w 4189058"/>
                <a:gd name="connsiteY18" fmla="*/ 2635034 h 2678672"/>
                <a:gd name="connsiteX0" fmla="*/ 231463 w 3899696"/>
                <a:gd name="connsiteY0" fmla="*/ 2636142 h 2636142"/>
                <a:gd name="connsiteX1" fmla="*/ 1347758 w 3899696"/>
                <a:gd name="connsiteY1" fmla="*/ 2632825 h 2636142"/>
                <a:gd name="connsiteX2" fmla="*/ 1346996 w 3899696"/>
                <a:gd name="connsiteY2" fmla="*/ 2387384 h 2636142"/>
                <a:gd name="connsiteX3" fmla="*/ 756446 w 3899696"/>
                <a:gd name="connsiteY3" fmla="*/ 1320584 h 2636142"/>
                <a:gd name="connsiteX4" fmla="*/ 953422 w 3899696"/>
                <a:gd name="connsiteY4" fmla="*/ 1152105 h 2636142"/>
                <a:gd name="connsiteX5" fmla="*/ 1375571 w 3899696"/>
                <a:gd name="connsiteY5" fmla="*/ 1634909 h 2636142"/>
                <a:gd name="connsiteX6" fmla="*/ 1318421 w 3899696"/>
                <a:gd name="connsiteY6" fmla="*/ 168059 h 2636142"/>
                <a:gd name="connsiteX7" fmla="*/ 1594646 w 3899696"/>
                <a:gd name="connsiteY7" fmla="*/ 177584 h 2636142"/>
                <a:gd name="connsiteX8" fmla="*/ 1661321 w 3899696"/>
                <a:gd name="connsiteY8" fmla="*/ 1149134 h 2636142"/>
                <a:gd name="connsiteX9" fmla="*/ 1847780 w 3899696"/>
                <a:gd name="connsiteY9" fmla="*/ 723252 h 2636142"/>
                <a:gd name="connsiteX10" fmla="*/ 2016641 w 3899696"/>
                <a:gd name="connsiteY10" fmla="*/ 1152791 h 2636142"/>
                <a:gd name="connsiteX11" fmla="*/ 2202569 w 3899696"/>
                <a:gd name="connsiteY11" fmla="*/ 763487 h 2636142"/>
                <a:gd name="connsiteX12" fmla="*/ 2377906 w 3899696"/>
                <a:gd name="connsiteY12" fmla="*/ 1178395 h 2636142"/>
                <a:gd name="connsiteX13" fmla="*/ 2531752 w 3899696"/>
                <a:gd name="connsiteY13" fmla="*/ 840297 h 2636142"/>
                <a:gd name="connsiteX14" fmla="*/ 2678286 w 3899696"/>
                <a:gd name="connsiteY14" fmla="*/ 1167422 h 2636142"/>
                <a:gd name="connsiteX15" fmla="*/ 2670209 w 3899696"/>
                <a:gd name="connsiteY15" fmla="*/ 1945576 h 2636142"/>
                <a:gd name="connsiteX16" fmla="*/ 2553698 w 3899696"/>
                <a:gd name="connsiteY16" fmla="*/ 2317968 h 2636142"/>
                <a:gd name="connsiteX17" fmla="*/ 2479633 w 3899696"/>
                <a:gd name="connsiteY17" fmla="*/ 2635034 h 2636142"/>
                <a:gd name="connsiteX18" fmla="*/ 3899696 w 3899696"/>
                <a:gd name="connsiteY18" fmla="*/ 2635034 h 2636142"/>
                <a:gd name="connsiteX0" fmla="*/ 0 w 3668233"/>
                <a:gd name="connsiteY0" fmla="*/ 2636142 h 2636142"/>
                <a:gd name="connsiteX1" fmla="*/ 1116295 w 3668233"/>
                <a:gd name="connsiteY1" fmla="*/ 2632825 h 2636142"/>
                <a:gd name="connsiteX2" fmla="*/ 1115533 w 3668233"/>
                <a:gd name="connsiteY2" fmla="*/ 2387384 h 2636142"/>
                <a:gd name="connsiteX3" fmla="*/ 524983 w 3668233"/>
                <a:gd name="connsiteY3" fmla="*/ 1320584 h 2636142"/>
                <a:gd name="connsiteX4" fmla="*/ 721959 w 3668233"/>
                <a:gd name="connsiteY4" fmla="*/ 1152105 h 2636142"/>
                <a:gd name="connsiteX5" fmla="*/ 1144108 w 3668233"/>
                <a:gd name="connsiteY5" fmla="*/ 1634909 h 2636142"/>
                <a:gd name="connsiteX6" fmla="*/ 1086958 w 3668233"/>
                <a:gd name="connsiteY6" fmla="*/ 168059 h 2636142"/>
                <a:gd name="connsiteX7" fmla="*/ 1363183 w 3668233"/>
                <a:gd name="connsiteY7" fmla="*/ 177584 h 2636142"/>
                <a:gd name="connsiteX8" fmla="*/ 1429858 w 3668233"/>
                <a:gd name="connsiteY8" fmla="*/ 1149134 h 2636142"/>
                <a:gd name="connsiteX9" fmla="*/ 1616317 w 3668233"/>
                <a:gd name="connsiteY9" fmla="*/ 723252 h 2636142"/>
                <a:gd name="connsiteX10" fmla="*/ 1785178 w 3668233"/>
                <a:gd name="connsiteY10" fmla="*/ 1152791 h 2636142"/>
                <a:gd name="connsiteX11" fmla="*/ 1971106 w 3668233"/>
                <a:gd name="connsiteY11" fmla="*/ 763487 h 2636142"/>
                <a:gd name="connsiteX12" fmla="*/ 2146443 w 3668233"/>
                <a:gd name="connsiteY12" fmla="*/ 1178395 h 2636142"/>
                <a:gd name="connsiteX13" fmla="*/ 2300289 w 3668233"/>
                <a:gd name="connsiteY13" fmla="*/ 840297 h 2636142"/>
                <a:gd name="connsiteX14" fmla="*/ 2446823 w 3668233"/>
                <a:gd name="connsiteY14" fmla="*/ 1167422 h 2636142"/>
                <a:gd name="connsiteX15" fmla="*/ 2438746 w 3668233"/>
                <a:gd name="connsiteY15" fmla="*/ 1945576 h 2636142"/>
                <a:gd name="connsiteX16" fmla="*/ 2322235 w 3668233"/>
                <a:gd name="connsiteY16" fmla="*/ 2317968 h 2636142"/>
                <a:gd name="connsiteX17" fmla="*/ 2248170 w 3668233"/>
                <a:gd name="connsiteY17" fmla="*/ 2635034 h 2636142"/>
                <a:gd name="connsiteX18" fmla="*/ 3668233 w 3668233"/>
                <a:gd name="connsiteY18" fmla="*/ 2635034 h 2636142"/>
                <a:gd name="connsiteX0" fmla="*/ 357493 w 3207019"/>
                <a:gd name="connsiteY0" fmla="*/ 2636142 h 2636142"/>
                <a:gd name="connsiteX1" fmla="*/ 655081 w 3207019"/>
                <a:gd name="connsiteY1" fmla="*/ 2632825 h 2636142"/>
                <a:gd name="connsiteX2" fmla="*/ 654319 w 3207019"/>
                <a:gd name="connsiteY2" fmla="*/ 2387384 h 2636142"/>
                <a:gd name="connsiteX3" fmla="*/ 63769 w 3207019"/>
                <a:gd name="connsiteY3" fmla="*/ 1320584 h 2636142"/>
                <a:gd name="connsiteX4" fmla="*/ 260745 w 3207019"/>
                <a:gd name="connsiteY4" fmla="*/ 1152105 h 2636142"/>
                <a:gd name="connsiteX5" fmla="*/ 682894 w 3207019"/>
                <a:gd name="connsiteY5" fmla="*/ 1634909 h 2636142"/>
                <a:gd name="connsiteX6" fmla="*/ 625744 w 3207019"/>
                <a:gd name="connsiteY6" fmla="*/ 168059 h 2636142"/>
                <a:gd name="connsiteX7" fmla="*/ 901969 w 3207019"/>
                <a:gd name="connsiteY7" fmla="*/ 177584 h 2636142"/>
                <a:gd name="connsiteX8" fmla="*/ 968644 w 3207019"/>
                <a:gd name="connsiteY8" fmla="*/ 1149134 h 2636142"/>
                <a:gd name="connsiteX9" fmla="*/ 1155103 w 3207019"/>
                <a:gd name="connsiteY9" fmla="*/ 723252 h 2636142"/>
                <a:gd name="connsiteX10" fmla="*/ 1323964 w 3207019"/>
                <a:gd name="connsiteY10" fmla="*/ 1152791 h 2636142"/>
                <a:gd name="connsiteX11" fmla="*/ 1509892 w 3207019"/>
                <a:gd name="connsiteY11" fmla="*/ 763487 h 2636142"/>
                <a:gd name="connsiteX12" fmla="*/ 1685229 w 3207019"/>
                <a:gd name="connsiteY12" fmla="*/ 1178395 h 2636142"/>
                <a:gd name="connsiteX13" fmla="*/ 1839075 w 3207019"/>
                <a:gd name="connsiteY13" fmla="*/ 840297 h 2636142"/>
                <a:gd name="connsiteX14" fmla="*/ 1985609 w 3207019"/>
                <a:gd name="connsiteY14" fmla="*/ 1167422 h 2636142"/>
                <a:gd name="connsiteX15" fmla="*/ 1977532 w 3207019"/>
                <a:gd name="connsiteY15" fmla="*/ 1945576 h 2636142"/>
                <a:gd name="connsiteX16" fmla="*/ 1861021 w 3207019"/>
                <a:gd name="connsiteY16" fmla="*/ 2317968 h 2636142"/>
                <a:gd name="connsiteX17" fmla="*/ 1786956 w 3207019"/>
                <a:gd name="connsiteY17" fmla="*/ 2635034 h 2636142"/>
                <a:gd name="connsiteX18" fmla="*/ 3207019 w 3207019"/>
                <a:gd name="connsiteY18" fmla="*/ 2635034 h 2636142"/>
                <a:gd name="connsiteX0" fmla="*/ 357493 w 3207019"/>
                <a:gd name="connsiteY0" fmla="*/ 2841040 h 2841040"/>
                <a:gd name="connsiteX1" fmla="*/ 655081 w 3207019"/>
                <a:gd name="connsiteY1" fmla="*/ 2837723 h 2841040"/>
                <a:gd name="connsiteX2" fmla="*/ 654319 w 3207019"/>
                <a:gd name="connsiteY2" fmla="*/ 2592282 h 2841040"/>
                <a:gd name="connsiteX3" fmla="*/ 63769 w 3207019"/>
                <a:gd name="connsiteY3" fmla="*/ 1525482 h 2841040"/>
                <a:gd name="connsiteX4" fmla="*/ 260745 w 3207019"/>
                <a:gd name="connsiteY4" fmla="*/ 1357003 h 2841040"/>
                <a:gd name="connsiteX5" fmla="*/ 682894 w 3207019"/>
                <a:gd name="connsiteY5" fmla="*/ 1839807 h 2841040"/>
                <a:gd name="connsiteX6" fmla="*/ 625744 w 3207019"/>
                <a:gd name="connsiteY6" fmla="*/ 372957 h 2841040"/>
                <a:gd name="connsiteX7" fmla="*/ 744075 w 3207019"/>
                <a:gd name="connsiteY7" fmla="*/ 18 h 2841040"/>
                <a:gd name="connsiteX8" fmla="*/ 901969 w 3207019"/>
                <a:gd name="connsiteY8" fmla="*/ 382482 h 2841040"/>
                <a:gd name="connsiteX9" fmla="*/ 968644 w 3207019"/>
                <a:gd name="connsiteY9" fmla="*/ 1354032 h 2841040"/>
                <a:gd name="connsiteX10" fmla="*/ 1155103 w 3207019"/>
                <a:gd name="connsiteY10" fmla="*/ 928150 h 2841040"/>
                <a:gd name="connsiteX11" fmla="*/ 1323964 w 3207019"/>
                <a:gd name="connsiteY11" fmla="*/ 1357689 h 2841040"/>
                <a:gd name="connsiteX12" fmla="*/ 1509892 w 3207019"/>
                <a:gd name="connsiteY12" fmla="*/ 968385 h 2841040"/>
                <a:gd name="connsiteX13" fmla="*/ 1685229 w 3207019"/>
                <a:gd name="connsiteY13" fmla="*/ 1383293 h 2841040"/>
                <a:gd name="connsiteX14" fmla="*/ 1839075 w 3207019"/>
                <a:gd name="connsiteY14" fmla="*/ 1045195 h 2841040"/>
                <a:gd name="connsiteX15" fmla="*/ 1985609 w 3207019"/>
                <a:gd name="connsiteY15" fmla="*/ 1372320 h 2841040"/>
                <a:gd name="connsiteX16" fmla="*/ 1977532 w 3207019"/>
                <a:gd name="connsiteY16" fmla="*/ 2150474 h 2841040"/>
                <a:gd name="connsiteX17" fmla="*/ 1861021 w 3207019"/>
                <a:gd name="connsiteY17" fmla="*/ 2522866 h 2841040"/>
                <a:gd name="connsiteX18" fmla="*/ 1786956 w 3207019"/>
                <a:gd name="connsiteY18" fmla="*/ 2839932 h 2841040"/>
                <a:gd name="connsiteX19" fmla="*/ 3207019 w 3207019"/>
                <a:gd name="connsiteY19" fmla="*/ 2839932 h 2841040"/>
                <a:gd name="connsiteX0" fmla="*/ 357493 w 3207019"/>
                <a:gd name="connsiteY0" fmla="*/ 2926729 h 2926729"/>
                <a:gd name="connsiteX1" fmla="*/ 655081 w 3207019"/>
                <a:gd name="connsiteY1" fmla="*/ 2923412 h 2926729"/>
                <a:gd name="connsiteX2" fmla="*/ 654319 w 3207019"/>
                <a:gd name="connsiteY2" fmla="*/ 2677971 h 2926729"/>
                <a:gd name="connsiteX3" fmla="*/ 63769 w 3207019"/>
                <a:gd name="connsiteY3" fmla="*/ 1611171 h 2926729"/>
                <a:gd name="connsiteX4" fmla="*/ 260745 w 3207019"/>
                <a:gd name="connsiteY4" fmla="*/ 1442692 h 2926729"/>
                <a:gd name="connsiteX5" fmla="*/ 682894 w 3207019"/>
                <a:gd name="connsiteY5" fmla="*/ 1925496 h 2926729"/>
                <a:gd name="connsiteX6" fmla="*/ 625744 w 3207019"/>
                <a:gd name="connsiteY6" fmla="*/ 458646 h 2926729"/>
                <a:gd name="connsiteX7" fmla="*/ 744075 w 3207019"/>
                <a:gd name="connsiteY7" fmla="*/ 10 h 2926729"/>
                <a:gd name="connsiteX8" fmla="*/ 901969 w 3207019"/>
                <a:gd name="connsiteY8" fmla="*/ 468171 h 2926729"/>
                <a:gd name="connsiteX9" fmla="*/ 968644 w 3207019"/>
                <a:gd name="connsiteY9" fmla="*/ 1439721 h 2926729"/>
                <a:gd name="connsiteX10" fmla="*/ 1155103 w 3207019"/>
                <a:gd name="connsiteY10" fmla="*/ 1013839 h 2926729"/>
                <a:gd name="connsiteX11" fmla="*/ 1323964 w 3207019"/>
                <a:gd name="connsiteY11" fmla="*/ 1443378 h 2926729"/>
                <a:gd name="connsiteX12" fmla="*/ 1509892 w 3207019"/>
                <a:gd name="connsiteY12" fmla="*/ 1054074 h 2926729"/>
                <a:gd name="connsiteX13" fmla="*/ 1685229 w 3207019"/>
                <a:gd name="connsiteY13" fmla="*/ 1468982 h 2926729"/>
                <a:gd name="connsiteX14" fmla="*/ 1839075 w 3207019"/>
                <a:gd name="connsiteY14" fmla="*/ 1130884 h 2926729"/>
                <a:gd name="connsiteX15" fmla="*/ 1985609 w 3207019"/>
                <a:gd name="connsiteY15" fmla="*/ 1458009 h 2926729"/>
                <a:gd name="connsiteX16" fmla="*/ 1977532 w 3207019"/>
                <a:gd name="connsiteY16" fmla="*/ 2236163 h 2926729"/>
                <a:gd name="connsiteX17" fmla="*/ 1861021 w 3207019"/>
                <a:gd name="connsiteY17" fmla="*/ 2608555 h 2926729"/>
                <a:gd name="connsiteX18" fmla="*/ 1786956 w 3207019"/>
                <a:gd name="connsiteY18" fmla="*/ 2925621 h 2926729"/>
                <a:gd name="connsiteX19" fmla="*/ 3207019 w 3207019"/>
                <a:gd name="connsiteY19" fmla="*/ 2925621 h 2926729"/>
                <a:gd name="connsiteX0" fmla="*/ 357493 w 3207019"/>
                <a:gd name="connsiteY0" fmla="*/ 2916018 h 2916018"/>
                <a:gd name="connsiteX1" fmla="*/ 655081 w 3207019"/>
                <a:gd name="connsiteY1" fmla="*/ 2912701 h 2916018"/>
                <a:gd name="connsiteX2" fmla="*/ 654319 w 3207019"/>
                <a:gd name="connsiteY2" fmla="*/ 2667260 h 2916018"/>
                <a:gd name="connsiteX3" fmla="*/ 63769 w 3207019"/>
                <a:gd name="connsiteY3" fmla="*/ 1600460 h 2916018"/>
                <a:gd name="connsiteX4" fmla="*/ 260745 w 3207019"/>
                <a:gd name="connsiteY4" fmla="*/ 1431981 h 2916018"/>
                <a:gd name="connsiteX5" fmla="*/ 682894 w 3207019"/>
                <a:gd name="connsiteY5" fmla="*/ 1914785 h 2916018"/>
                <a:gd name="connsiteX6" fmla="*/ 625744 w 3207019"/>
                <a:gd name="connsiteY6" fmla="*/ 447935 h 2916018"/>
                <a:gd name="connsiteX7" fmla="*/ 765499 w 3207019"/>
                <a:gd name="connsiteY7" fmla="*/ 11 h 2916018"/>
                <a:gd name="connsiteX8" fmla="*/ 901969 w 3207019"/>
                <a:gd name="connsiteY8" fmla="*/ 457460 h 2916018"/>
                <a:gd name="connsiteX9" fmla="*/ 968644 w 3207019"/>
                <a:gd name="connsiteY9" fmla="*/ 1429010 h 2916018"/>
                <a:gd name="connsiteX10" fmla="*/ 1155103 w 3207019"/>
                <a:gd name="connsiteY10" fmla="*/ 1003128 h 2916018"/>
                <a:gd name="connsiteX11" fmla="*/ 1323964 w 3207019"/>
                <a:gd name="connsiteY11" fmla="*/ 1432667 h 2916018"/>
                <a:gd name="connsiteX12" fmla="*/ 1509892 w 3207019"/>
                <a:gd name="connsiteY12" fmla="*/ 1043363 h 2916018"/>
                <a:gd name="connsiteX13" fmla="*/ 1685229 w 3207019"/>
                <a:gd name="connsiteY13" fmla="*/ 1458271 h 2916018"/>
                <a:gd name="connsiteX14" fmla="*/ 1839075 w 3207019"/>
                <a:gd name="connsiteY14" fmla="*/ 1120173 h 2916018"/>
                <a:gd name="connsiteX15" fmla="*/ 1985609 w 3207019"/>
                <a:gd name="connsiteY15" fmla="*/ 1447298 h 2916018"/>
                <a:gd name="connsiteX16" fmla="*/ 1977532 w 3207019"/>
                <a:gd name="connsiteY16" fmla="*/ 2225452 h 2916018"/>
                <a:gd name="connsiteX17" fmla="*/ 1861021 w 3207019"/>
                <a:gd name="connsiteY17" fmla="*/ 2597844 h 2916018"/>
                <a:gd name="connsiteX18" fmla="*/ 1786956 w 3207019"/>
                <a:gd name="connsiteY18" fmla="*/ 2914910 h 2916018"/>
                <a:gd name="connsiteX19" fmla="*/ 3207019 w 3207019"/>
                <a:gd name="connsiteY19" fmla="*/ 2914910 h 2916018"/>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916007 h 2916007"/>
                <a:gd name="connsiteX1" fmla="*/ 655081 w 3207019"/>
                <a:gd name="connsiteY1" fmla="*/ 2912690 h 2916007"/>
                <a:gd name="connsiteX2" fmla="*/ 654319 w 3207019"/>
                <a:gd name="connsiteY2" fmla="*/ 2667249 h 2916007"/>
                <a:gd name="connsiteX3" fmla="*/ 63769 w 3207019"/>
                <a:gd name="connsiteY3" fmla="*/ 1600449 h 2916007"/>
                <a:gd name="connsiteX4" fmla="*/ 260745 w 3207019"/>
                <a:gd name="connsiteY4" fmla="*/ 1431970 h 2916007"/>
                <a:gd name="connsiteX5" fmla="*/ 682894 w 3207019"/>
                <a:gd name="connsiteY5" fmla="*/ 1914774 h 2916007"/>
                <a:gd name="connsiteX6" fmla="*/ 625744 w 3207019"/>
                <a:gd name="connsiteY6" fmla="*/ 447924 h 2916007"/>
                <a:gd name="connsiteX7" fmla="*/ 765499 w 3207019"/>
                <a:gd name="connsiteY7" fmla="*/ 0 h 2916007"/>
                <a:gd name="connsiteX8" fmla="*/ 901969 w 3207019"/>
                <a:gd name="connsiteY8" fmla="*/ 457449 h 2916007"/>
                <a:gd name="connsiteX9" fmla="*/ 968644 w 3207019"/>
                <a:gd name="connsiteY9" fmla="*/ 1428999 h 2916007"/>
                <a:gd name="connsiteX10" fmla="*/ 1155103 w 3207019"/>
                <a:gd name="connsiteY10" fmla="*/ 1003117 h 2916007"/>
                <a:gd name="connsiteX11" fmla="*/ 1323964 w 3207019"/>
                <a:gd name="connsiteY11" fmla="*/ 1432656 h 2916007"/>
                <a:gd name="connsiteX12" fmla="*/ 1509892 w 3207019"/>
                <a:gd name="connsiteY12" fmla="*/ 1043352 h 2916007"/>
                <a:gd name="connsiteX13" fmla="*/ 1685229 w 3207019"/>
                <a:gd name="connsiteY13" fmla="*/ 1458260 h 2916007"/>
                <a:gd name="connsiteX14" fmla="*/ 1839075 w 3207019"/>
                <a:gd name="connsiteY14" fmla="*/ 1120162 h 2916007"/>
                <a:gd name="connsiteX15" fmla="*/ 1985609 w 3207019"/>
                <a:gd name="connsiteY15" fmla="*/ 1447287 h 2916007"/>
                <a:gd name="connsiteX16" fmla="*/ 1977532 w 3207019"/>
                <a:gd name="connsiteY16" fmla="*/ 2225441 h 2916007"/>
                <a:gd name="connsiteX17" fmla="*/ 1861021 w 3207019"/>
                <a:gd name="connsiteY17" fmla="*/ 2597833 h 2916007"/>
                <a:gd name="connsiteX18" fmla="*/ 1786956 w 3207019"/>
                <a:gd name="connsiteY18" fmla="*/ 2914899 h 2916007"/>
                <a:gd name="connsiteX19" fmla="*/ 3207019 w 3207019"/>
                <a:gd name="connsiteY19" fmla="*/ 2914899 h 2916007"/>
                <a:gd name="connsiteX0" fmla="*/ 357493 w 3207019"/>
                <a:gd name="connsiteY0" fmla="*/ 2894583 h 2894583"/>
                <a:gd name="connsiteX1" fmla="*/ 655081 w 3207019"/>
                <a:gd name="connsiteY1" fmla="*/ 2891266 h 2894583"/>
                <a:gd name="connsiteX2" fmla="*/ 654319 w 3207019"/>
                <a:gd name="connsiteY2" fmla="*/ 2645825 h 2894583"/>
                <a:gd name="connsiteX3" fmla="*/ 63769 w 3207019"/>
                <a:gd name="connsiteY3" fmla="*/ 1579025 h 2894583"/>
                <a:gd name="connsiteX4" fmla="*/ 260745 w 3207019"/>
                <a:gd name="connsiteY4" fmla="*/ 1410546 h 2894583"/>
                <a:gd name="connsiteX5" fmla="*/ 682894 w 3207019"/>
                <a:gd name="connsiteY5" fmla="*/ 1893350 h 2894583"/>
                <a:gd name="connsiteX6" fmla="*/ 625744 w 3207019"/>
                <a:gd name="connsiteY6" fmla="*/ 426500 h 2894583"/>
                <a:gd name="connsiteX7" fmla="*/ 754786 w 3207019"/>
                <a:gd name="connsiteY7" fmla="*/ 0 h 2894583"/>
                <a:gd name="connsiteX8" fmla="*/ 901969 w 3207019"/>
                <a:gd name="connsiteY8" fmla="*/ 436025 h 2894583"/>
                <a:gd name="connsiteX9" fmla="*/ 968644 w 3207019"/>
                <a:gd name="connsiteY9" fmla="*/ 1407575 h 2894583"/>
                <a:gd name="connsiteX10" fmla="*/ 1155103 w 3207019"/>
                <a:gd name="connsiteY10" fmla="*/ 981693 h 2894583"/>
                <a:gd name="connsiteX11" fmla="*/ 1323964 w 3207019"/>
                <a:gd name="connsiteY11" fmla="*/ 1411232 h 2894583"/>
                <a:gd name="connsiteX12" fmla="*/ 1509892 w 3207019"/>
                <a:gd name="connsiteY12" fmla="*/ 1021928 h 2894583"/>
                <a:gd name="connsiteX13" fmla="*/ 1685229 w 3207019"/>
                <a:gd name="connsiteY13" fmla="*/ 1436836 h 2894583"/>
                <a:gd name="connsiteX14" fmla="*/ 1839075 w 3207019"/>
                <a:gd name="connsiteY14" fmla="*/ 1098738 h 2894583"/>
                <a:gd name="connsiteX15" fmla="*/ 1985609 w 3207019"/>
                <a:gd name="connsiteY15" fmla="*/ 1425863 h 2894583"/>
                <a:gd name="connsiteX16" fmla="*/ 1977532 w 3207019"/>
                <a:gd name="connsiteY16" fmla="*/ 2204017 h 2894583"/>
                <a:gd name="connsiteX17" fmla="*/ 1861021 w 3207019"/>
                <a:gd name="connsiteY17" fmla="*/ 2576409 h 2894583"/>
                <a:gd name="connsiteX18" fmla="*/ 1786956 w 3207019"/>
                <a:gd name="connsiteY18" fmla="*/ 2893475 h 2894583"/>
                <a:gd name="connsiteX19" fmla="*/ 3207019 w 3207019"/>
                <a:gd name="connsiteY19" fmla="*/ 2893475 h 2894583"/>
                <a:gd name="connsiteX0" fmla="*/ 357493 w 3207019"/>
                <a:gd name="connsiteY0" fmla="*/ 2894583 h 2894583"/>
                <a:gd name="connsiteX1" fmla="*/ 655081 w 3207019"/>
                <a:gd name="connsiteY1" fmla="*/ 2891266 h 2894583"/>
                <a:gd name="connsiteX2" fmla="*/ 654319 w 3207019"/>
                <a:gd name="connsiteY2" fmla="*/ 2645825 h 2894583"/>
                <a:gd name="connsiteX3" fmla="*/ 63769 w 3207019"/>
                <a:gd name="connsiteY3" fmla="*/ 1579025 h 2894583"/>
                <a:gd name="connsiteX4" fmla="*/ 260745 w 3207019"/>
                <a:gd name="connsiteY4" fmla="*/ 1410546 h 2894583"/>
                <a:gd name="connsiteX5" fmla="*/ 682894 w 3207019"/>
                <a:gd name="connsiteY5" fmla="*/ 1893350 h 2894583"/>
                <a:gd name="connsiteX6" fmla="*/ 625744 w 3207019"/>
                <a:gd name="connsiteY6" fmla="*/ 426500 h 2894583"/>
                <a:gd name="connsiteX7" fmla="*/ 754786 w 3207019"/>
                <a:gd name="connsiteY7" fmla="*/ 0 h 2894583"/>
                <a:gd name="connsiteX8" fmla="*/ 901969 w 3207019"/>
                <a:gd name="connsiteY8" fmla="*/ 436025 h 2894583"/>
                <a:gd name="connsiteX9" fmla="*/ 968644 w 3207019"/>
                <a:gd name="connsiteY9" fmla="*/ 1407575 h 2894583"/>
                <a:gd name="connsiteX10" fmla="*/ 1155103 w 3207019"/>
                <a:gd name="connsiteY10" fmla="*/ 981693 h 2894583"/>
                <a:gd name="connsiteX11" fmla="*/ 1323964 w 3207019"/>
                <a:gd name="connsiteY11" fmla="*/ 1411232 h 2894583"/>
                <a:gd name="connsiteX12" fmla="*/ 1509892 w 3207019"/>
                <a:gd name="connsiteY12" fmla="*/ 1021928 h 2894583"/>
                <a:gd name="connsiteX13" fmla="*/ 1685229 w 3207019"/>
                <a:gd name="connsiteY13" fmla="*/ 1436836 h 2894583"/>
                <a:gd name="connsiteX14" fmla="*/ 1839075 w 3207019"/>
                <a:gd name="connsiteY14" fmla="*/ 1098738 h 2894583"/>
                <a:gd name="connsiteX15" fmla="*/ 1985609 w 3207019"/>
                <a:gd name="connsiteY15" fmla="*/ 1425863 h 2894583"/>
                <a:gd name="connsiteX16" fmla="*/ 1977532 w 3207019"/>
                <a:gd name="connsiteY16" fmla="*/ 2204017 h 2894583"/>
                <a:gd name="connsiteX17" fmla="*/ 1861021 w 3207019"/>
                <a:gd name="connsiteY17" fmla="*/ 2576409 h 2894583"/>
                <a:gd name="connsiteX18" fmla="*/ 1786956 w 3207019"/>
                <a:gd name="connsiteY18" fmla="*/ 2893475 h 2894583"/>
                <a:gd name="connsiteX19" fmla="*/ 3207019 w 3207019"/>
                <a:gd name="connsiteY19" fmla="*/ 2893475 h 2894583"/>
                <a:gd name="connsiteX0" fmla="*/ 357493 w 3207019"/>
                <a:gd name="connsiteY0" fmla="*/ 2899940 h 2899940"/>
                <a:gd name="connsiteX1" fmla="*/ 655081 w 3207019"/>
                <a:gd name="connsiteY1" fmla="*/ 2896623 h 2899940"/>
                <a:gd name="connsiteX2" fmla="*/ 654319 w 3207019"/>
                <a:gd name="connsiteY2" fmla="*/ 2651182 h 2899940"/>
                <a:gd name="connsiteX3" fmla="*/ 63769 w 3207019"/>
                <a:gd name="connsiteY3" fmla="*/ 1584382 h 2899940"/>
                <a:gd name="connsiteX4" fmla="*/ 260745 w 3207019"/>
                <a:gd name="connsiteY4" fmla="*/ 1415903 h 2899940"/>
                <a:gd name="connsiteX5" fmla="*/ 682894 w 3207019"/>
                <a:gd name="connsiteY5" fmla="*/ 1898707 h 2899940"/>
                <a:gd name="connsiteX6" fmla="*/ 625744 w 3207019"/>
                <a:gd name="connsiteY6" fmla="*/ 431857 h 2899940"/>
                <a:gd name="connsiteX7" fmla="*/ 765498 w 3207019"/>
                <a:gd name="connsiteY7" fmla="*/ 0 h 2899940"/>
                <a:gd name="connsiteX8" fmla="*/ 901969 w 3207019"/>
                <a:gd name="connsiteY8" fmla="*/ 441382 h 2899940"/>
                <a:gd name="connsiteX9" fmla="*/ 968644 w 3207019"/>
                <a:gd name="connsiteY9" fmla="*/ 1412932 h 2899940"/>
                <a:gd name="connsiteX10" fmla="*/ 1155103 w 3207019"/>
                <a:gd name="connsiteY10" fmla="*/ 987050 h 2899940"/>
                <a:gd name="connsiteX11" fmla="*/ 1323964 w 3207019"/>
                <a:gd name="connsiteY11" fmla="*/ 1416589 h 2899940"/>
                <a:gd name="connsiteX12" fmla="*/ 1509892 w 3207019"/>
                <a:gd name="connsiteY12" fmla="*/ 1027285 h 2899940"/>
                <a:gd name="connsiteX13" fmla="*/ 1685229 w 3207019"/>
                <a:gd name="connsiteY13" fmla="*/ 1442193 h 2899940"/>
                <a:gd name="connsiteX14" fmla="*/ 1839075 w 3207019"/>
                <a:gd name="connsiteY14" fmla="*/ 1104095 h 2899940"/>
                <a:gd name="connsiteX15" fmla="*/ 1985609 w 3207019"/>
                <a:gd name="connsiteY15" fmla="*/ 1431220 h 2899940"/>
                <a:gd name="connsiteX16" fmla="*/ 1977532 w 3207019"/>
                <a:gd name="connsiteY16" fmla="*/ 2209374 h 2899940"/>
                <a:gd name="connsiteX17" fmla="*/ 1861021 w 3207019"/>
                <a:gd name="connsiteY17" fmla="*/ 2581766 h 2899940"/>
                <a:gd name="connsiteX18" fmla="*/ 1786956 w 3207019"/>
                <a:gd name="connsiteY18" fmla="*/ 2898832 h 2899940"/>
                <a:gd name="connsiteX19" fmla="*/ 3207019 w 3207019"/>
                <a:gd name="connsiteY19" fmla="*/ 2898832 h 2899940"/>
                <a:gd name="connsiteX0" fmla="*/ 357493 w 3207019"/>
                <a:gd name="connsiteY0" fmla="*/ 2899940 h 2908847"/>
                <a:gd name="connsiteX1" fmla="*/ 655081 w 3207019"/>
                <a:gd name="connsiteY1" fmla="*/ 2896623 h 2908847"/>
                <a:gd name="connsiteX2" fmla="*/ 654319 w 3207019"/>
                <a:gd name="connsiteY2" fmla="*/ 2651182 h 2908847"/>
                <a:gd name="connsiteX3" fmla="*/ 63769 w 3207019"/>
                <a:gd name="connsiteY3" fmla="*/ 1584382 h 2908847"/>
                <a:gd name="connsiteX4" fmla="*/ 260745 w 3207019"/>
                <a:gd name="connsiteY4" fmla="*/ 1415903 h 2908847"/>
                <a:gd name="connsiteX5" fmla="*/ 682894 w 3207019"/>
                <a:gd name="connsiteY5" fmla="*/ 1898707 h 2908847"/>
                <a:gd name="connsiteX6" fmla="*/ 625744 w 3207019"/>
                <a:gd name="connsiteY6" fmla="*/ 431857 h 2908847"/>
                <a:gd name="connsiteX7" fmla="*/ 765498 w 3207019"/>
                <a:gd name="connsiteY7" fmla="*/ 0 h 2908847"/>
                <a:gd name="connsiteX8" fmla="*/ 901969 w 3207019"/>
                <a:gd name="connsiteY8" fmla="*/ 441382 h 2908847"/>
                <a:gd name="connsiteX9" fmla="*/ 968644 w 3207019"/>
                <a:gd name="connsiteY9" fmla="*/ 1412932 h 2908847"/>
                <a:gd name="connsiteX10" fmla="*/ 1155103 w 3207019"/>
                <a:gd name="connsiteY10" fmla="*/ 987050 h 2908847"/>
                <a:gd name="connsiteX11" fmla="*/ 1323964 w 3207019"/>
                <a:gd name="connsiteY11" fmla="*/ 1416589 h 2908847"/>
                <a:gd name="connsiteX12" fmla="*/ 1509892 w 3207019"/>
                <a:gd name="connsiteY12" fmla="*/ 1027285 h 2908847"/>
                <a:gd name="connsiteX13" fmla="*/ 1685229 w 3207019"/>
                <a:gd name="connsiteY13" fmla="*/ 1442193 h 2908847"/>
                <a:gd name="connsiteX14" fmla="*/ 1839075 w 3207019"/>
                <a:gd name="connsiteY14" fmla="*/ 1104095 h 2908847"/>
                <a:gd name="connsiteX15" fmla="*/ 1985609 w 3207019"/>
                <a:gd name="connsiteY15" fmla="*/ 1431220 h 2908847"/>
                <a:gd name="connsiteX16" fmla="*/ 1977532 w 3207019"/>
                <a:gd name="connsiteY16" fmla="*/ 2209374 h 2908847"/>
                <a:gd name="connsiteX17" fmla="*/ 1861021 w 3207019"/>
                <a:gd name="connsiteY17" fmla="*/ 2581766 h 2908847"/>
                <a:gd name="connsiteX18" fmla="*/ 1786956 w 3207019"/>
                <a:gd name="connsiteY18" fmla="*/ 2898832 h 2908847"/>
                <a:gd name="connsiteX19" fmla="*/ 2496608 w 3207019"/>
                <a:gd name="connsiteY19" fmla="*/ 2908634 h 2908847"/>
                <a:gd name="connsiteX20" fmla="*/ 3207019 w 3207019"/>
                <a:gd name="connsiteY20" fmla="*/ 2898832 h 2908847"/>
                <a:gd name="connsiteX0" fmla="*/ 357493 w 3207019"/>
                <a:gd name="connsiteY0" fmla="*/ 2899940 h 2908956"/>
                <a:gd name="connsiteX1" fmla="*/ 655081 w 3207019"/>
                <a:gd name="connsiteY1" fmla="*/ 2896623 h 2908956"/>
                <a:gd name="connsiteX2" fmla="*/ 654319 w 3207019"/>
                <a:gd name="connsiteY2" fmla="*/ 2651182 h 2908956"/>
                <a:gd name="connsiteX3" fmla="*/ 63769 w 3207019"/>
                <a:gd name="connsiteY3" fmla="*/ 1584382 h 2908956"/>
                <a:gd name="connsiteX4" fmla="*/ 260745 w 3207019"/>
                <a:gd name="connsiteY4" fmla="*/ 1415903 h 2908956"/>
                <a:gd name="connsiteX5" fmla="*/ 682894 w 3207019"/>
                <a:gd name="connsiteY5" fmla="*/ 1898707 h 2908956"/>
                <a:gd name="connsiteX6" fmla="*/ 625744 w 3207019"/>
                <a:gd name="connsiteY6" fmla="*/ 431857 h 2908956"/>
                <a:gd name="connsiteX7" fmla="*/ 765498 w 3207019"/>
                <a:gd name="connsiteY7" fmla="*/ 0 h 2908956"/>
                <a:gd name="connsiteX8" fmla="*/ 901969 w 3207019"/>
                <a:gd name="connsiteY8" fmla="*/ 441382 h 2908956"/>
                <a:gd name="connsiteX9" fmla="*/ 968644 w 3207019"/>
                <a:gd name="connsiteY9" fmla="*/ 1412932 h 2908956"/>
                <a:gd name="connsiteX10" fmla="*/ 1155103 w 3207019"/>
                <a:gd name="connsiteY10" fmla="*/ 987050 h 2908956"/>
                <a:gd name="connsiteX11" fmla="*/ 1323964 w 3207019"/>
                <a:gd name="connsiteY11" fmla="*/ 1416589 h 2908956"/>
                <a:gd name="connsiteX12" fmla="*/ 1509892 w 3207019"/>
                <a:gd name="connsiteY12" fmla="*/ 1027285 h 2908956"/>
                <a:gd name="connsiteX13" fmla="*/ 1685229 w 3207019"/>
                <a:gd name="connsiteY13" fmla="*/ 1442193 h 2908956"/>
                <a:gd name="connsiteX14" fmla="*/ 1839075 w 3207019"/>
                <a:gd name="connsiteY14" fmla="*/ 1104095 h 2908956"/>
                <a:gd name="connsiteX15" fmla="*/ 1985609 w 3207019"/>
                <a:gd name="connsiteY15" fmla="*/ 1431220 h 2908956"/>
                <a:gd name="connsiteX16" fmla="*/ 1977532 w 3207019"/>
                <a:gd name="connsiteY16" fmla="*/ 2209374 h 2908956"/>
                <a:gd name="connsiteX17" fmla="*/ 1861021 w 3207019"/>
                <a:gd name="connsiteY17" fmla="*/ 2581766 h 2908956"/>
                <a:gd name="connsiteX18" fmla="*/ 1786956 w 3207019"/>
                <a:gd name="connsiteY18" fmla="*/ 2898832 h 2908956"/>
                <a:gd name="connsiteX19" fmla="*/ 2496608 w 3207019"/>
                <a:gd name="connsiteY19" fmla="*/ 2908634 h 2908956"/>
                <a:gd name="connsiteX20" fmla="*/ 3207019 w 3207019"/>
                <a:gd name="connsiteY20" fmla="*/ 2898832 h 2908956"/>
                <a:gd name="connsiteX0" fmla="*/ 357493 w 3207019"/>
                <a:gd name="connsiteY0" fmla="*/ 2899940 h 2908956"/>
                <a:gd name="connsiteX1" fmla="*/ 655081 w 3207019"/>
                <a:gd name="connsiteY1" fmla="*/ 2896623 h 2908956"/>
                <a:gd name="connsiteX2" fmla="*/ 654319 w 3207019"/>
                <a:gd name="connsiteY2" fmla="*/ 2651182 h 2908956"/>
                <a:gd name="connsiteX3" fmla="*/ 63769 w 3207019"/>
                <a:gd name="connsiteY3" fmla="*/ 1584382 h 2908956"/>
                <a:gd name="connsiteX4" fmla="*/ 260745 w 3207019"/>
                <a:gd name="connsiteY4" fmla="*/ 1415903 h 2908956"/>
                <a:gd name="connsiteX5" fmla="*/ 682894 w 3207019"/>
                <a:gd name="connsiteY5" fmla="*/ 1898707 h 2908956"/>
                <a:gd name="connsiteX6" fmla="*/ 625744 w 3207019"/>
                <a:gd name="connsiteY6" fmla="*/ 431857 h 2908956"/>
                <a:gd name="connsiteX7" fmla="*/ 765498 w 3207019"/>
                <a:gd name="connsiteY7" fmla="*/ 0 h 2908956"/>
                <a:gd name="connsiteX8" fmla="*/ 901969 w 3207019"/>
                <a:gd name="connsiteY8" fmla="*/ 441382 h 2908956"/>
                <a:gd name="connsiteX9" fmla="*/ 968644 w 3207019"/>
                <a:gd name="connsiteY9" fmla="*/ 1412932 h 2908956"/>
                <a:gd name="connsiteX10" fmla="*/ 1155103 w 3207019"/>
                <a:gd name="connsiteY10" fmla="*/ 987050 h 2908956"/>
                <a:gd name="connsiteX11" fmla="*/ 1323964 w 3207019"/>
                <a:gd name="connsiteY11" fmla="*/ 1416589 h 2908956"/>
                <a:gd name="connsiteX12" fmla="*/ 1509892 w 3207019"/>
                <a:gd name="connsiteY12" fmla="*/ 1027285 h 2908956"/>
                <a:gd name="connsiteX13" fmla="*/ 1685229 w 3207019"/>
                <a:gd name="connsiteY13" fmla="*/ 1442193 h 2908956"/>
                <a:gd name="connsiteX14" fmla="*/ 1839075 w 3207019"/>
                <a:gd name="connsiteY14" fmla="*/ 1104095 h 2908956"/>
                <a:gd name="connsiteX15" fmla="*/ 1985609 w 3207019"/>
                <a:gd name="connsiteY15" fmla="*/ 1431220 h 2908956"/>
                <a:gd name="connsiteX16" fmla="*/ 1977532 w 3207019"/>
                <a:gd name="connsiteY16" fmla="*/ 2209374 h 2908956"/>
                <a:gd name="connsiteX17" fmla="*/ 1861021 w 3207019"/>
                <a:gd name="connsiteY17" fmla="*/ 2581766 h 2908956"/>
                <a:gd name="connsiteX18" fmla="*/ 1786956 w 3207019"/>
                <a:gd name="connsiteY18" fmla="*/ 2898832 h 2908956"/>
                <a:gd name="connsiteX19" fmla="*/ 2496608 w 3207019"/>
                <a:gd name="connsiteY19" fmla="*/ 2908634 h 2908956"/>
                <a:gd name="connsiteX20" fmla="*/ 3207019 w 3207019"/>
                <a:gd name="connsiteY20" fmla="*/ 2898832 h 2908956"/>
                <a:gd name="connsiteX0" fmla="*/ 357493 w 3207019"/>
                <a:gd name="connsiteY0" fmla="*/ 2899940 h 2899940"/>
                <a:gd name="connsiteX1" fmla="*/ 655081 w 3207019"/>
                <a:gd name="connsiteY1" fmla="*/ 2896623 h 2899940"/>
                <a:gd name="connsiteX2" fmla="*/ 654319 w 3207019"/>
                <a:gd name="connsiteY2" fmla="*/ 2651182 h 2899940"/>
                <a:gd name="connsiteX3" fmla="*/ 63769 w 3207019"/>
                <a:gd name="connsiteY3" fmla="*/ 1584382 h 2899940"/>
                <a:gd name="connsiteX4" fmla="*/ 260745 w 3207019"/>
                <a:gd name="connsiteY4" fmla="*/ 1415903 h 2899940"/>
                <a:gd name="connsiteX5" fmla="*/ 682894 w 3207019"/>
                <a:gd name="connsiteY5" fmla="*/ 1898707 h 2899940"/>
                <a:gd name="connsiteX6" fmla="*/ 625744 w 3207019"/>
                <a:gd name="connsiteY6" fmla="*/ 431857 h 2899940"/>
                <a:gd name="connsiteX7" fmla="*/ 765498 w 3207019"/>
                <a:gd name="connsiteY7" fmla="*/ 0 h 2899940"/>
                <a:gd name="connsiteX8" fmla="*/ 901969 w 3207019"/>
                <a:gd name="connsiteY8" fmla="*/ 441382 h 2899940"/>
                <a:gd name="connsiteX9" fmla="*/ 968644 w 3207019"/>
                <a:gd name="connsiteY9" fmla="*/ 1412932 h 2899940"/>
                <a:gd name="connsiteX10" fmla="*/ 1155103 w 3207019"/>
                <a:gd name="connsiteY10" fmla="*/ 987050 h 2899940"/>
                <a:gd name="connsiteX11" fmla="*/ 1323964 w 3207019"/>
                <a:gd name="connsiteY11" fmla="*/ 1416589 h 2899940"/>
                <a:gd name="connsiteX12" fmla="*/ 1509892 w 3207019"/>
                <a:gd name="connsiteY12" fmla="*/ 1027285 h 2899940"/>
                <a:gd name="connsiteX13" fmla="*/ 1685229 w 3207019"/>
                <a:gd name="connsiteY13" fmla="*/ 1442193 h 2899940"/>
                <a:gd name="connsiteX14" fmla="*/ 1839075 w 3207019"/>
                <a:gd name="connsiteY14" fmla="*/ 1104095 h 2899940"/>
                <a:gd name="connsiteX15" fmla="*/ 1985609 w 3207019"/>
                <a:gd name="connsiteY15" fmla="*/ 1431220 h 2899940"/>
                <a:gd name="connsiteX16" fmla="*/ 1977532 w 3207019"/>
                <a:gd name="connsiteY16" fmla="*/ 2209374 h 2899940"/>
                <a:gd name="connsiteX17" fmla="*/ 1861021 w 3207019"/>
                <a:gd name="connsiteY17" fmla="*/ 2581766 h 2899940"/>
                <a:gd name="connsiteX18" fmla="*/ 1786956 w 3207019"/>
                <a:gd name="connsiteY18" fmla="*/ 2898832 h 2899940"/>
                <a:gd name="connsiteX19" fmla="*/ 2453760 w 3207019"/>
                <a:gd name="connsiteY19" fmla="*/ 2897922 h 2899940"/>
                <a:gd name="connsiteX20" fmla="*/ 3207019 w 3207019"/>
                <a:gd name="connsiteY20" fmla="*/ 2898832 h 2899940"/>
                <a:gd name="connsiteX0" fmla="*/ 357493 w 3207019"/>
                <a:gd name="connsiteY0" fmla="*/ 2899940 h 2899940"/>
                <a:gd name="connsiteX1" fmla="*/ 655081 w 3207019"/>
                <a:gd name="connsiteY1" fmla="*/ 2896623 h 2899940"/>
                <a:gd name="connsiteX2" fmla="*/ 654319 w 3207019"/>
                <a:gd name="connsiteY2" fmla="*/ 2651182 h 2899940"/>
                <a:gd name="connsiteX3" fmla="*/ 63769 w 3207019"/>
                <a:gd name="connsiteY3" fmla="*/ 1584382 h 2899940"/>
                <a:gd name="connsiteX4" fmla="*/ 260745 w 3207019"/>
                <a:gd name="connsiteY4" fmla="*/ 1415903 h 2899940"/>
                <a:gd name="connsiteX5" fmla="*/ 682894 w 3207019"/>
                <a:gd name="connsiteY5" fmla="*/ 1898707 h 2899940"/>
                <a:gd name="connsiteX6" fmla="*/ 625744 w 3207019"/>
                <a:gd name="connsiteY6" fmla="*/ 431857 h 2899940"/>
                <a:gd name="connsiteX7" fmla="*/ 765498 w 3207019"/>
                <a:gd name="connsiteY7" fmla="*/ 0 h 2899940"/>
                <a:gd name="connsiteX8" fmla="*/ 901969 w 3207019"/>
                <a:gd name="connsiteY8" fmla="*/ 441382 h 2899940"/>
                <a:gd name="connsiteX9" fmla="*/ 968644 w 3207019"/>
                <a:gd name="connsiteY9" fmla="*/ 1412932 h 2899940"/>
                <a:gd name="connsiteX10" fmla="*/ 1155103 w 3207019"/>
                <a:gd name="connsiteY10" fmla="*/ 987050 h 2899940"/>
                <a:gd name="connsiteX11" fmla="*/ 1323964 w 3207019"/>
                <a:gd name="connsiteY11" fmla="*/ 1416589 h 2899940"/>
                <a:gd name="connsiteX12" fmla="*/ 1509892 w 3207019"/>
                <a:gd name="connsiteY12" fmla="*/ 1027285 h 2899940"/>
                <a:gd name="connsiteX13" fmla="*/ 1685229 w 3207019"/>
                <a:gd name="connsiteY13" fmla="*/ 1442193 h 2899940"/>
                <a:gd name="connsiteX14" fmla="*/ 1839075 w 3207019"/>
                <a:gd name="connsiteY14" fmla="*/ 1104095 h 2899940"/>
                <a:gd name="connsiteX15" fmla="*/ 1985609 w 3207019"/>
                <a:gd name="connsiteY15" fmla="*/ 1431220 h 2899940"/>
                <a:gd name="connsiteX16" fmla="*/ 1977532 w 3207019"/>
                <a:gd name="connsiteY16" fmla="*/ 2209374 h 2899940"/>
                <a:gd name="connsiteX17" fmla="*/ 1861021 w 3207019"/>
                <a:gd name="connsiteY17" fmla="*/ 2581766 h 2899940"/>
                <a:gd name="connsiteX18" fmla="*/ 1786956 w 3207019"/>
                <a:gd name="connsiteY18" fmla="*/ 2898832 h 2899940"/>
                <a:gd name="connsiteX19" fmla="*/ 2453760 w 3207019"/>
                <a:gd name="connsiteY19" fmla="*/ 2897922 h 2899940"/>
                <a:gd name="connsiteX20" fmla="*/ 3207019 w 3207019"/>
                <a:gd name="connsiteY20" fmla="*/ 2898832 h 2899940"/>
                <a:gd name="connsiteX0" fmla="*/ 357493 w 2453760"/>
                <a:gd name="connsiteY0" fmla="*/ 2899940 h 2899940"/>
                <a:gd name="connsiteX1" fmla="*/ 655081 w 2453760"/>
                <a:gd name="connsiteY1" fmla="*/ 2896623 h 2899940"/>
                <a:gd name="connsiteX2" fmla="*/ 654319 w 2453760"/>
                <a:gd name="connsiteY2" fmla="*/ 2651182 h 2899940"/>
                <a:gd name="connsiteX3" fmla="*/ 63769 w 2453760"/>
                <a:gd name="connsiteY3" fmla="*/ 1584382 h 2899940"/>
                <a:gd name="connsiteX4" fmla="*/ 260745 w 2453760"/>
                <a:gd name="connsiteY4" fmla="*/ 1415903 h 2899940"/>
                <a:gd name="connsiteX5" fmla="*/ 682894 w 2453760"/>
                <a:gd name="connsiteY5" fmla="*/ 1898707 h 2899940"/>
                <a:gd name="connsiteX6" fmla="*/ 625744 w 2453760"/>
                <a:gd name="connsiteY6" fmla="*/ 431857 h 2899940"/>
                <a:gd name="connsiteX7" fmla="*/ 765498 w 2453760"/>
                <a:gd name="connsiteY7" fmla="*/ 0 h 2899940"/>
                <a:gd name="connsiteX8" fmla="*/ 901969 w 2453760"/>
                <a:gd name="connsiteY8" fmla="*/ 441382 h 2899940"/>
                <a:gd name="connsiteX9" fmla="*/ 968644 w 2453760"/>
                <a:gd name="connsiteY9" fmla="*/ 1412932 h 2899940"/>
                <a:gd name="connsiteX10" fmla="*/ 1155103 w 2453760"/>
                <a:gd name="connsiteY10" fmla="*/ 987050 h 2899940"/>
                <a:gd name="connsiteX11" fmla="*/ 1323964 w 2453760"/>
                <a:gd name="connsiteY11" fmla="*/ 1416589 h 2899940"/>
                <a:gd name="connsiteX12" fmla="*/ 1509892 w 2453760"/>
                <a:gd name="connsiteY12" fmla="*/ 1027285 h 2899940"/>
                <a:gd name="connsiteX13" fmla="*/ 1685229 w 2453760"/>
                <a:gd name="connsiteY13" fmla="*/ 1442193 h 2899940"/>
                <a:gd name="connsiteX14" fmla="*/ 1839075 w 2453760"/>
                <a:gd name="connsiteY14" fmla="*/ 1104095 h 2899940"/>
                <a:gd name="connsiteX15" fmla="*/ 1985609 w 2453760"/>
                <a:gd name="connsiteY15" fmla="*/ 1431220 h 2899940"/>
                <a:gd name="connsiteX16" fmla="*/ 1977532 w 2453760"/>
                <a:gd name="connsiteY16" fmla="*/ 2209374 h 2899940"/>
                <a:gd name="connsiteX17" fmla="*/ 1861021 w 2453760"/>
                <a:gd name="connsiteY17" fmla="*/ 2581766 h 2899940"/>
                <a:gd name="connsiteX18" fmla="*/ 1786956 w 2453760"/>
                <a:gd name="connsiteY18" fmla="*/ 2898832 h 2899940"/>
                <a:gd name="connsiteX19" fmla="*/ 2453760 w 2453760"/>
                <a:gd name="connsiteY19" fmla="*/ 2897922 h 2899940"/>
                <a:gd name="connsiteX0" fmla="*/ 357493 w 2255587"/>
                <a:gd name="connsiteY0" fmla="*/ 2899940 h 2899940"/>
                <a:gd name="connsiteX1" fmla="*/ 655081 w 2255587"/>
                <a:gd name="connsiteY1" fmla="*/ 2896623 h 2899940"/>
                <a:gd name="connsiteX2" fmla="*/ 654319 w 2255587"/>
                <a:gd name="connsiteY2" fmla="*/ 2651182 h 2899940"/>
                <a:gd name="connsiteX3" fmla="*/ 63769 w 2255587"/>
                <a:gd name="connsiteY3" fmla="*/ 1584382 h 2899940"/>
                <a:gd name="connsiteX4" fmla="*/ 260745 w 2255587"/>
                <a:gd name="connsiteY4" fmla="*/ 1415903 h 2899940"/>
                <a:gd name="connsiteX5" fmla="*/ 682894 w 2255587"/>
                <a:gd name="connsiteY5" fmla="*/ 1898707 h 2899940"/>
                <a:gd name="connsiteX6" fmla="*/ 625744 w 2255587"/>
                <a:gd name="connsiteY6" fmla="*/ 431857 h 2899940"/>
                <a:gd name="connsiteX7" fmla="*/ 765498 w 2255587"/>
                <a:gd name="connsiteY7" fmla="*/ 0 h 2899940"/>
                <a:gd name="connsiteX8" fmla="*/ 901969 w 2255587"/>
                <a:gd name="connsiteY8" fmla="*/ 441382 h 2899940"/>
                <a:gd name="connsiteX9" fmla="*/ 968644 w 2255587"/>
                <a:gd name="connsiteY9" fmla="*/ 1412932 h 2899940"/>
                <a:gd name="connsiteX10" fmla="*/ 1155103 w 2255587"/>
                <a:gd name="connsiteY10" fmla="*/ 987050 h 2899940"/>
                <a:gd name="connsiteX11" fmla="*/ 1323964 w 2255587"/>
                <a:gd name="connsiteY11" fmla="*/ 1416589 h 2899940"/>
                <a:gd name="connsiteX12" fmla="*/ 1509892 w 2255587"/>
                <a:gd name="connsiteY12" fmla="*/ 1027285 h 2899940"/>
                <a:gd name="connsiteX13" fmla="*/ 1685229 w 2255587"/>
                <a:gd name="connsiteY13" fmla="*/ 1442193 h 2899940"/>
                <a:gd name="connsiteX14" fmla="*/ 1839075 w 2255587"/>
                <a:gd name="connsiteY14" fmla="*/ 1104095 h 2899940"/>
                <a:gd name="connsiteX15" fmla="*/ 1985609 w 2255587"/>
                <a:gd name="connsiteY15" fmla="*/ 1431220 h 2899940"/>
                <a:gd name="connsiteX16" fmla="*/ 1977532 w 2255587"/>
                <a:gd name="connsiteY16" fmla="*/ 2209374 h 2899940"/>
                <a:gd name="connsiteX17" fmla="*/ 1861021 w 2255587"/>
                <a:gd name="connsiteY17" fmla="*/ 2581766 h 2899940"/>
                <a:gd name="connsiteX18" fmla="*/ 1786956 w 2255587"/>
                <a:gd name="connsiteY18" fmla="*/ 2898832 h 2899940"/>
                <a:gd name="connsiteX19" fmla="*/ 2255587 w 2255587"/>
                <a:gd name="connsiteY19" fmla="*/ 2897922 h 2899940"/>
                <a:gd name="connsiteX0" fmla="*/ 0 w 6739960"/>
                <a:gd name="connsiteY0" fmla="*/ 2932076 h 2932076"/>
                <a:gd name="connsiteX1" fmla="*/ 5139454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3011101"/>
                <a:gd name="connsiteX1" fmla="*/ 5139454 w 6739960"/>
                <a:gd name="connsiteY1" fmla="*/ 2896623 h 3011101"/>
                <a:gd name="connsiteX2" fmla="*/ 5138692 w 6739960"/>
                <a:gd name="connsiteY2" fmla="*/ 2651182 h 3011101"/>
                <a:gd name="connsiteX3" fmla="*/ 4548142 w 6739960"/>
                <a:gd name="connsiteY3" fmla="*/ 1584382 h 3011101"/>
                <a:gd name="connsiteX4" fmla="*/ 4745118 w 6739960"/>
                <a:gd name="connsiteY4" fmla="*/ 1415903 h 3011101"/>
                <a:gd name="connsiteX5" fmla="*/ 5167267 w 6739960"/>
                <a:gd name="connsiteY5" fmla="*/ 1898707 h 3011101"/>
                <a:gd name="connsiteX6" fmla="*/ 5110117 w 6739960"/>
                <a:gd name="connsiteY6" fmla="*/ 431857 h 3011101"/>
                <a:gd name="connsiteX7" fmla="*/ 5249871 w 6739960"/>
                <a:gd name="connsiteY7" fmla="*/ 0 h 3011101"/>
                <a:gd name="connsiteX8" fmla="*/ 5386342 w 6739960"/>
                <a:gd name="connsiteY8" fmla="*/ 441382 h 3011101"/>
                <a:gd name="connsiteX9" fmla="*/ 5453017 w 6739960"/>
                <a:gd name="connsiteY9" fmla="*/ 1412932 h 3011101"/>
                <a:gd name="connsiteX10" fmla="*/ 5639476 w 6739960"/>
                <a:gd name="connsiteY10" fmla="*/ 987050 h 3011101"/>
                <a:gd name="connsiteX11" fmla="*/ 5808337 w 6739960"/>
                <a:gd name="connsiteY11" fmla="*/ 1416589 h 3011101"/>
                <a:gd name="connsiteX12" fmla="*/ 5994265 w 6739960"/>
                <a:gd name="connsiteY12" fmla="*/ 1027285 h 3011101"/>
                <a:gd name="connsiteX13" fmla="*/ 6169602 w 6739960"/>
                <a:gd name="connsiteY13" fmla="*/ 1442193 h 3011101"/>
                <a:gd name="connsiteX14" fmla="*/ 6323448 w 6739960"/>
                <a:gd name="connsiteY14" fmla="*/ 1104095 h 3011101"/>
                <a:gd name="connsiteX15" fmla="*/ 6469982 w 6739960"/>
                <a:gd name="connsiteY15" fmla="*/ 1431220 h 3011101"/>
                <a:gd name="connsiteX16" fmla="*/ 6461905 w 6739960"/>
                <a:gd name="connsiteY16" fmla="*/ 2209374 h 3011101"/>
                <a:gd name="connsiteX17" fmla="*/ 6345394 w 6739960"/>
                <a:gd name="connsiteY17" fmla="*/ 2581766 h 3011101"/>
                <a:gd name="connsiteX18" fmla="*/ 6271329 w 6739960"/>
                <a:gd name="connsiteY18" fmla="*/ 2898832 h 3011101"/>
                <a:gd name="connsiteX19" fmla="*/ 6739960 w 6739960"/>
                <a:gd name="connsiteY19" fmla="*/ 2897922 h 3011101"/>
                <a:gd name="connsiteX0" fmla="*/ 0 w 6739960"/>
                <a:gd name="connsiteY0" fmla="*/ 2932076 h 3011101"/>
                <a:gd name="connsiteX1" fmla="*/ 5139454 w 6739960"/>
                <a:gd name="connsiteY1" fmla="*/ 2896623 h 3011101"/>
                <a:gd name="connsiteX2" fmla="*/ 5138692 w 6739960"/>
                <a:gd name="connsiteY2" fmla="*/ 2651182 h 3011101"/>
                <a:gd name="connsiteX3" fmla="*/ 4548142 w 6739960"/>
                <a:gd name="connsiteY3" fmla="*/ 1584382 h 3011101"/>
                <a:gd name="connsiteX4" fmla="*/ 4745118 w 6739960"/>
                <a:gd name="connsiteY4" fmla="*/ 1415903 h 3011101"/>
                <a:gd name="connsiteX5" fmla="*/ 5167267 w 6739960"/>
                <a:gd name="connsiteY5" fmla="*/ 1898707 h 3011101"/>
                <a:gd name="connsiteX6" fmla="*/ 5110117 w 6739960"/>
                <a:gd name="connsiteY6" fmla="*/ 431857 h 3011101"/>
                <a:gd name="connsiteX7" fmla="*/ 5249871 w 6739960"/>
                <a:gd name="connsiteY7" fmla="*/ 0 h 3011101"/>
                <a:gd name="connsiteX8" fmla="*/ 5386342 w 6739960"/>
                <a:gd name="connsiteY8" fmla="*/ 441382 h 3011101"/>
                <a:gd name="connsiteX9" fmla="*/ 5453017 w 6739960"/>
                <a:gd name="connsiteY9" fmla="*/ 1412932 h 3011101"/>
                <a:gd name="connsiteX10" fmla="*/ 5639476 w 6739960"/>
                <a:gd name="connsiteY10" fmla="*/ 987050 h 3011101"/>
                <a:gd name="connsiteX11" fmla="*/ 5808337 w 6739960"/>
                <a:gd name="connsiteY11" fmla="*/ 1416589 h 3011101"/>
                <a:gd name="connsiteX12" fmla="*/ 5994265 w 6739960"/>
                <a:gd name="connsiteY12" fmla="*/ 1027285 h 3011101"/>
                <a:gd name="connsiteX13" fmla="*/ 6169602 w 6739960"/>
                <a:gd name="connsiteY13" fmla="*/ 1442193 h 3011101"/>
                <a:gd name="connsiteX14" fmla="*/ 6323448 w 6739960"/>
                <a:gd name="connsiteY14" fmla="*/ 1104095 h 3011101"/>
                <a:gd name="connsiteX15" fmla="*/ 6469982 w 6739960"/>
                <a:gd name="connsiteY15" fmla="*/ 1431220 h 3011101"/>
                <a:gd name="connsiteX16" fmla="*/ 6461905 w 6739960"/>
                <a:gd name="connsiteY16" fmla="*/ 2209374 h 3011101"/>
                <a:gd name="connsiteX17" fmla="*/ 6345394 w 6739960"/>
                <a:gd name="connsiteY17" fmla="*/ 2581766 h 3011101"/>
                <a:gd name="connsiteX18" fmla="*/ 6271329 w 6739960"/>
                <a:gd name="connsiteY18" fmla="*/ 2898832 h 3011101"/>
                <a:gd name="connsiteX19" fmla="*/ 6739960 w 6739960"/>
                <a:gd name="connsiteY19" fmla="*/ 2897922 h 3011101"/>
                <a:gd name="connsiteX0" fmla="*/ 0 w 6739960"/>
                <a:gd name="connsiteY0" fmla="*/ 2932076 h 2932076"/>
                <a:gd name="connsiteX1" fmla="*/ 5139454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2932076"/>
                <a:gd name="connsiteX1" fmla="*/ 5139454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2932076"/>
                <a:gd name="connsiteX1" fmla="*/ 5278711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739960"/>
                <a:gd name="connsiteY0" fmla="*/ 2932076 h 2932076"/>
                <a:gd name="connsiteX1" fmla="*/ 5278711 w 6739960"/>
                <a:gd name="connsiteY1" fmla="*/ 2896623 h 2932076"/>
                <a:gd name="connsiteX2" fmla="*/ 5138692 w 6739960"/>
                <a:gd name="connsiteY2" fmla="*/ 2651182 h 2932076"/>
                <a:gd name="connsiteX3" fmla="*/ 4548142 w 6739960"/>
                <a:gd name="connsiteY3" fmla="*/ 1584382 h 2932076"/>
                <a:gd name="connsiteX4" fmla="*/ 4745118 w 6739960"/>
                <a:gd name="connsiteY4" fmla="*/ 1415903 h 2932076"/>
                <a:gd name="connsiteX5" fmla="*/ 5167267 w 6739960"/>
                <a:gd name="connsiteY5" fmla="*/ 1898707 h 2932076"/>
                <a:gd name="connsiteX6" fmla="*/ 5110117 w 6739960"/>
                <a:gd name="connsiteY6" fmla="*/ 431857 h 2932076"/>
                <a:gd name="connsiteX7" fmla="*/ 5249871 w 6739960"/>
                <a:gd name="connsiteY7" fmla="*/ 0 h 2932076"/>
                <a:gd name="connsiteX8" fmla="*/ 5386342 w 6739960"/>
                <a:gd name="connsiteY8" fmla="*/ 441382 h 2932076"/>
                <a:gd name="connsiteX9" fmla="*/ 5453017 w 6739960"/>
                <a:gd name="connsiteY9" fmla="*/ 1412932 h 2932076"/>
                <a:gd name="connsiteX10" fmla="*/ 5639476 w 6739960"/>
                <a:gd name="connsiteY10" fmla="*/ 987050 h 2932076"/>
                <a:gd name="connsiteX11" fmla="*/ 5808337 w 6739960"/>
                <a:gd name="connsiteY11" fmla="*/ 1416589 h 2932076"/>
                <a:gd name="connsiteX12" fmla="*/ 5994265 w 6739960"/>
                <a:gd name="connsiteY12" fmla="*/ 1027285 h 2932076"/>
                <a:gd name="connsiteX13" fmla="*/ 6169602 w 6739960"/>
                <a:gd name="connsiteY13" fmla="*/ 1442193 h 2932076"/>
                <a:gd name="connsiteX14" fmla="*/ 6323448 w 6739960"/>
                <a:gd name="connsiteY14" fmla="*/ 1104095 h 2932076"/>
                <a:gd name="connsiteX15" fmla="*/ 6469982 w 6739960"/>
                <a:gd name="connsiteY15" fmla="*/ 1431220 h 2932076"/>
                <a:gd name="connsiteX16" fmla="*/ 6461905 w 6739960"/>
                <a:gd name="connsiteY16" fmla="*/ 2209374 h 2932076"/>
                <a:gd name="connsiteX17" fmla="*/ 6345394 w 6739960"/>
                <a:gd name="connsiteY17" fmla="*/ 2581766 h 2932076"/>
                <a:gd name="connsiteX18" fmla="*/ 6271329 w 6739960"/>
                <a:gd name="connsiteY18" fmla="*/ 2898832 h 2932076"/>
                <a:gd name="connsiteX19" fmla="*/ 6739960 w 6739960"/>
                <a:gd name="connsiteY19" fmla="*/ 2897922 h 2932076"/>
                <a:gd name="connsiteX0" fmla="*/ 0 w 6504294"/>
                <a:gd name="connsiteY0" fmla="*/ 2926720 h 2926720"/>
                <a:gd name="connsiteX1" fmla="*/ 5043045 w 6504294"/>
                <a:gd name="connsiteY1" fmla="*/ 2896623 h 2926720"/>
                <a:gd name="connsiteX2" fmla="*/ 4903026 w 6504294"/>
                <a:gd name="connsiteY2" fmla="*/ 2651182 h 2926720"/>
                <a:gd name="connsiteX3" fmla="*/ 4312476 w 6504294"/>
                <a:gd name="connsiteY3" fmla="*/ 1584382 h 2926720"/>
                <a:gd name="connsiteX4" fmla="*/ 4509452 w 6504294"/>
                <a:gd name="connsiteY4" fmla="*/ 1415903 h 2926720"/>
                <a:gd name="connsiteX5" fmla="*/ 4931601 w 6504294"/>
                <a:gd name="connsiteY5" fmla="*/ 1898707 h 2926720"/>
                <a:gd name="connsiteX6" fmla="*/ 4874451 w 6504294"/>
                <a:gd name="connsiteY6" fmla="*/ 431857 h 2926720"/>
                <a:gd name="connsiteX7" fmla="*/ 5014205 w 6504294"/>
                <a:gd name="connsiteY7" fmla="*/ 0 h 2926720"/>
                <a:gd name="connsiteX8" fmla="*/ 5150676 w 6504294"/>
                <a:gd name="connsiteY8" fmla="*/ 441382 h 2926720"/>
                <a:gd name="connsiteX9" fmla="*/ 5217351 w 6504294"/>
                <a:gd name="connsiteY9" fmla="*/ 1412932 h 2926720"/>
                <a:gd name="connsiteX10" fmla="*/ 5403810 w 6504294"/>
                <a:gd name="connsiteY10" fmla="*/ 987050 h 2926720"/>
                <a:gd name="connsiteX11" fmla="*/ 5572671 w 6504294"/>
                <a:gd name="connsiteY11" fmla="*/ 1416589 h 2926720"/>
                <a:gd name="connsiteX12" fmla="*/ 5758599 w 6504294"/>
                <a:gd name="connsiteY12" fmla="*/ 1027285 h 2926720"/>
                <a:gd name="connsiteX13" fmla="*/ 5933936 w 6504294"/>
                <a:gd name="connsiteY13" fmla="*/ 1442193 h 2926720"/>
                <a:gd name="connsiteX14" fmla="*/ 6087782 w 6504294"/>
                <a:gd name="connsiteY14" fmla="*/ 1104095 h 2926720"/>
                <a:gd name="connsiteX15" fmla="*/ 6234316 w 6504294"/>
                <a:gd name="connsiteY15" fmla="*/ 1431220 h 2926720"/>
                <a:gd name="connsiteX16" fmla="*/ 6226239 w 6504294"/>
                <a:gd name="connsiteY16" fmla="*/ 2209374 h 2926720"/>
                <a:gd name="connsiteX17" fmla="*/ 6109728 w 6504294"/>
                <a:gd name="connsiteY17" fmla="*/ 2581766 h 2926720"/>
                <a:gd name="connsiteX18" fmla="*/ 6035663 w 6504294"/>
                <a:gd name="connsiteY18" fmla="*/ 2898832 h 2926720"/>
                <a:gd name="connsiteX19" fmla="*/ 6504294 w 6504294"/>
                <a:gd name="connsiteY19" fmla="*/ 2897922 h 2926720"/>
                <a:gd name="connsiteX0" fmla="*/ 0 w 6691756"/>
                <a:gd name="connsiteY0" fmla="*/ 2926720 h 2926720"/>
                <a:gd name="connsiteX1" fmla="*/ 5043045 w 6691756"/>
                <a:gd name="connsiteY1" fmla="*/ 2896623 h 2926720"/>
                <a:gd name="connsiteX2" fmla="*/ 4903026 w 6691756"/>
                <a:gd name="connsiteY2" fmla="*/ 2651182 h 2926720"/>
                <a:gd name="connsiteX3" fmla="*/ 4312476 w 6691756"/>
                <a:gd name="connsiteY3" fmla="*/ 1584382 h 2926720"/>
                <a:gd name="connsiteX4" fmla="*/ 4509452 w 6691756"/>
                <a:gd name="connsiteY4" fmla="*/ 1415903 h 2926720"/>
                <a:gd name="connsiteX5" fmla="*/ 4931601 w 6691756"/>
                <a:gd name="connsiteY5" fmla="*/ 1898707 h 2926720"/>
                <a:gd name="connsiteX6" fmla="*/ 4874451 w 6691756"/>
                <a:gd name="connsiteY6" fmla="*/ 431857 h 2926720"/>
                <a:gd name="connsiteX7" fmla="*/ 5014205 w 6691756"/>
                <a:gd name="connsiteY7" fmla="*/ 0 h 2926720"/>
                <a:gd name="connsiteX8" fmla="*/ 5150676 w 6691756"/>
                <a:gd name="connsiteY8" fmla="*/ 441382 h 2926720"/>
                <a:gd name="connsiteX9" fmla="*/ 5217351 w 6691756"/>
                <a:gd name="connsiteY9" fmla="*/ 1412932 h 2926720"/>
                <a:gd name="connsiteX10" fmla="*/ 5403810 w 6691756"/>
                <a:gd name="connsiteY10" fmla="*/ 987050 h 2926720"/>
                <a:gd name="connsiteX11" fmla="*/ 5572671 w 6691756"/>
                <a:gd name="connsiteY11" fmla="*/ 1416589 h 2926720"/>
                <a:gd name="connsiteX12" fmla="*/ 5758599 w 6691756"/>
                <a:gd name="connsiteY12" fmla="*/ 1027285 h 2926720"/>
                <a:gd name="connsiteX13" fmla="*/ 5933936 w 6691756"/>
                <a:gd name="connsiteY13" fmla="*/ 1442193 h 2926720"/>
                <a:gd name="connsiteX14" fmla="*/ 6087782 w 6691756"/>
                <a:gd name="connsiteY14" fmla="*/ 1104095 h 2926720"/>
                <a:gd name="connsiteX15" fmla="*/ 6234316 w 6691756"/>
                <a:gd name="connsiteY15" fmla="*/ 1431220 h 2926720"/>
                <a:gd name="connsiteX16" fmla="*/ 6226239 w 6691756"/>
                <a:gd name="connsiteY16" fmla="*/ 2209374 h 2926720"/>
                <a:gd name="connsiteX17" fmla="*/ 6109728 w 6691756"/>
                <a:gd name="connsiteY17" fmla="*/ 2581766 h 2926720"/>
                <a:gd name="connsiteX18" fmla="*/ 6035663 w 6691756"/>
                <a:gd name="connsiteY18" fmla="*/ 2898832 h 2926720"/>
                <a:gd name="connsiteX19" fmla="*/ 6691756 w 6691756"/>
                <a:gd name="connsiteY19" fmla="*/ 2897922 h 2926720"/>
                <a:gd name="connsiteX0" fmla="*/ 0 w 6691756"/>
                <a:gd name="connsiteY0" fmla="*/ 2926720 h 2926720"/>
                <a:gd name="connsiteX1" fmla="*/ 5043045 w 6691756"/>
                <a:gd name="connsiteY1" fmla="*/ 2917545 h 2926720"/>
                <a:gd name="connsiteX2" fmla="*/ 4903026 w 6691756"/>
                <a:gd name="connsiteY2" fmla="*/ 2651182 h 2926720"/>
                <a:gd name="connsiteX3" fmla="*/ 4312476 w 6691756"/>
                <a:gd name="connsiteY3" fmla="*/ 1584382 h 2926720"/>
                <a:gd name="connsiteX4" fmla="*/ 4509452 w 6691756"/>
                <a:gd name="connsiteY4" fmla="*/ 1415903 h 2926720"/>
                <a:gd name="connsiteX5" fmla="*/ 4931601 w 6691756"/>
                <a:gd name="connsiteY5" fmla="*/ 1898707 h 2926720"/>
                <a:gd name="connsiteX6" fmla="*/ 4874451 w 6691756"/>
                <a:gd name="connsiteY6" fmla="*/ 431857 h 2926720"/>
                <a:gd name="connsiteX7" fmla="*/ 5014205 w 6691756"/>
                <a:gd name="connsiteY7" fmla="*/ 0 h 2926720"/>
                <a:gd name="connsiteX8" fmla="*/ 5150676 w 6691756"/>
                <a:gd name="connsiteY8" fmla="*/ 441382 h 2926720"/>
                <a:gd name="connsiteX9" fmla="*/ 5217351 w 6691756"/>
                <a:gd name="connsiteY9" fmla="*/ 1412932 h 2926720"/>
                <a:gd name="connsiteX10" fmla="*/ 5403810 w 6691756"/>
                <a:gd name="connsiteY10" fmla="*/ 987050 h 2926720"/>
                <a:gd name="connsiteX11" fmla="*/ 5572671 w 6691756"/>
                <a:gd name="connsiteY11" fmla="*/ 1416589 h 2926720"/>
                <a:gd name="connsiteX12" fmla="*/ 5758599 w 6691756"/>
                <a:gd name="connsiteY12" fmla="*/ 1027285 h 2926720"/>
                <a:gd name="connsiteX13" fmla="*/ 5933936 w 6691756"/>
                <a:gd name="connsiteY13" fmla="*/ 1442193 h 2926720"/>
                <a:gd name="connsiteX14" fmla="*/ 6087782 w 6691756"/>
                <a:gd name="connsiteY14" fmla="*/ 1104095 h 2926720"/>
                <a:gd name="connsiteX15" fmla="*/ 6234316 w 6691756"/>
                <a:gd name="connsiteY15" fmla="*/ 1431220 h 2926720"/>
                <a:gd name="connsiteX16" fmla="*/ 6226239 w 6691756"/>
                <a:gd name="connsiteY16" fmla="*/ 2209374 h 2926720"/>
                <a:gd name="connsiteX17" fmla="*/ 6109728 w 6691756"/>
                <a:gd name="connsiteY17" fmla="*/ 2581766 h 2926720"/>
                <a:gd name="connsiteX18" fmla="*/ 6035663 w 6691756"/>
                <a:gd name="connsiteY18" fmla="*/ 2898832 h 2926720"/>
                <a:gd name="connsiteX19" fmla="*/ 6691756 w 6691756"/>
                <a:gd name="connsiteY19" fmla="*/ 2897922 h 2926720"/>
                <a:gd name="connsiteX0" fmla="*/ 0 w 6691756"/>
                <a:gd name="connsiteY0" fmla="*/ 2926720 h 2926720"/>
                <a:gd name="connsiteX1" fmla="*/ 5056993 w 6691756"/>
                <a:gd name="connsiteY1" fmla="*/ 2910571 h 2926720"/>
                <a:gd name="connsiteX2" fmla="*/ 4903026 w 6691756"/>
                <a:gd name="connsiteY2" fmla="*/ 2651182 h 2926720"/>
                <a:gd name="connsiteX3" fmla="*/ 4312476 w 6691756"/>
                <a:gd name="connsiteY3" fmla="*/ 1584382 h 2926720"/>
                <a:gd name="connsiteX4" fmla="*/ 4509452 w 6691756"/>
                <a:gd name="connsiteY4" fmla="*/ 1415903 h 2926720"/>
                <a:gd name="connsiteX5" fmla="*/ 4931601 w 6691756"/>
                <a:gd name="connsiteY5" fmla="*/ 1898707 h 2926720"/>
                <a:gd name="connsiteX6" fmla="*/ 4874451 w 6691756"/>
                <a:gd name="connsiteY6" fmla="*/ 431857 h 2926720"/>
                <a:gd name="connsiteX7" fmla="*/ 5014205 w 6691756"/>
                <a:gd name="connsiteY7" fmla="*/ 0 h 2926720"/>
                <a:gd name="connsiteX8" fmla="*/ 5150676 w 6691756"/>
                <a:gd name="connsiteY8" fmla="*/ 441382 h 2926720"/>
                <a:gd name="connsiteX9" fmla="*/ 5217351 w 6691756"/>
                <a:gd name="connsiteY9" fmla="*/ 1412932 h 2926720"/>
                <a:gd name="connsiteX10" fmla="*/ 5403810 w 6691756"/>
                <a:gd name="connsiteY10" fmla="*/ 987050 h 2926720"/>
                <a:gd name="connsiteX11" fmla="*/ 5572671 w 6691756"/>
                <a:gd name="connsiteY11" fmla="*/ 1416589 h 2926720"/>
                <a:gd name="connsiteX12" fmla="*/ 5758599 w 6691756"/>
                <a:gd name="connsiteY12" fmla="*/ 1027285 h 2926720"/>
                <a:gd name="connsiteX13" fmla="*/ 5933936 w 6691756"/>
                <a:gd name="connsiteY13" fmla="*/ 1442193 h 2926720"/>
                <a:gd name="connsiteX14" fmla="*/ 6087782 w 6691756"/>
                <a:gd name="connsiteY14" fmla="*/ 1104095 h 2926720"/>
                <a:gd name="connsiteX15" fmla="*/ 6234316 w 6691756"/>
                <a:gd name="connsiteY15" fmla="*/ 1431220 h 2926720"/>
                <a:gd name="connsiteX16" fmla="*/ 6226239 w 6691756"/>
                <a:gd name="connsiteY16" fmla="*/ 2209374 h 2926720"/>
                <a:gd name="connsiteX17" fmla="*/ 6109728 w 6691756"/>
                <a:gd name="connsiteY17" fmla="*/ 2581766 h 2926720"/>
                <a:gd name="connsiteX18" fmla="*/ 6035663 w 6691756"/>
                <a:gd name="connsiteY18" fmla="*/ 2898832 h 2926720"/>
                <a:gd name="connsiteX19" fmla="*/ 6691756 w 6691756"/>
                <a:gd name="connsiteY19" fmla="*/ 2897922 h 2926720"/>
                <a:gd name="connsiteX0" fmla="*/ 0 w 6691756"/>
                <a:gd name="connsiteY0" fmla="*/ 2926720 h 2927671"/>
                <a:gd name="connsiteX1" fmla="*/ 5056993 w 6691756"/>
                <a:gd name="connsiteY1" fmla="*/ 2924519 h 2927671"/>
                <a:gd name="connsiteX2" fmla="*/ 4903026 w 6691756"/>
                <a:gd name="connsiteY2" fmla="*/ 2651182 h 2927671"/>
                <a:gd name="connsiteX3" fmla="*/ 4312476 w 6691756"/>
                <a:gd name="connsiteY3" fmla="*/ 1584382 h 2927671"/>
                <a:gd name="connsiteX4" fmla="*/ 4509452 w 6691756"/>
                <a:gd name="connsiteY4" fmla="*/ 1415903 h 2927671"/>
                <a:gd name="connsiteX5" fmla="*/ 4931601 w 6691756"/>
                <a:gd name="connsiteY5" fmla="*/ 1898707 h 2927671"/>
                <a:gd name="connsiteX6" fmla="*/ 4874451 w 6691756"/>
                <a:gd name="connsiteY6" fmla="*/ 431857 h 2927671"/>
                <a:gd name="connsiteX7" fmla="*/ 5014205 w 6691756"/>
                <a:gd name="connsiteY7" fmla="*/ 0 h 2927671"/>
                <a:gd name="connsiteX8" fmla="*/ 5150676 w 6691756"/>
                <a:gd name="connsiteY8" fmla="*/ 441382 h 2927671"/>
                <a:gd name="connsiteX9" fmla="*/ 5217351 w 6691756"/>
                <a:gd name="connsiteY9" fmla="*/ 1412932 h 2927671"/>
                <a:gd name="connsiteX10" fmla="*/ 5403810 w 6691756"/>
                <a:gd name="connsiteY10" fmla="*/ 987050 h 2927671"/>
                <a:gd name="connsiteX11" fmla="*/ 5572671 w 6691756"/>
                <a:gd name="connsiteY11" fmla="*/ 1416589 h 2927671"/>
                <a:gd name="connsiteX12" fmla="*/ 5758599 w 6691756"/>
                <a:gd name="connsiteY12" fmla="*/ 1027285 h 2927671"/>
                <a:gd name="connsiteX13" fmla="*/ 5933936 w 6691756"/>
                <a:gd name="connsiteY13" fmla="*/ 1442193 h 2927671"/>
                <a:gd name="connsiteX14" fmla="*/ 6087782 w 6691756"/>
                <a:gd name="connsiteY14" fmla="*/ 1104095 h 2927671"/>
                <a:gd name="connsiteX15" fmla="*/ 6234316 w 6691756"/>
                <a:gd name="connsiteY15" fmla="*/ 1431220 h 2927671"/>
                <a:gd name="connsiteX16" fmla="*/ 6226239 w 6691756"/>
                <a:gd name="connsiteY16" fmla="*/ 2209374 h 2927671"/>
                <a:gd name="connsiteX17" fmla="*/ 6109728 w 6691756"/>
                <a:gd name="connsiteY17" fmla="*/ 2581766 h 2927671"/>
                <a:gd name="connsiteX18" fmla="*/ 6035663 w 6691756"/>
                <a:gd name="connsiteY18" fmla="*/ 2898832 h 2927671"/>
                <a:gd name="connsiteX19" fmla="*/ 6691756 w 6691756"/>
                <a:gd name="connsiteY19" fmla="*/ 2897922 h 2927671"/>
                <a:gd name="connsiteX0" fmla="*/ 0 w 6691756"/>
                <a:gd name="connsiteY0" fmla="*/ 2926720 h 2927671"/>
                <a:gd name="connsiteX1" fmla="*/ 5056993 w 6691756"/>
                <a:gd name="connsiteY1" fmla="*/ 2924519 h 2927671"/>
                <a:gd name="connsiteX2" fmla="*/ 4903026 w 6691756"/>
                <a:gd name="connsiteY2" fmla="*/ 2651182 h 2927671"/>
                <a:gd name="connsiteX3" fmla="*/ 4312476 w 6691756"/>
                <a:gd name="connsiteY3" fmla="*/ 1584382 h 2927671"/>
                <a:gd name="connsiteX4" fmla="*/ 4509452 w 6691756"/>
                <a:gd name="connsiteY4" fmla="*/ 1415903 h 2927671"/>
                <a:gd name="connsiteX5" fmla="*/ 4931601 w 6691756"/>
                <a:gd name="connsiteY5" fmla="*/ 1898707 h 2927671"/>
                <a:gd name="connsiteX6" fmla="*/ 4874451 w 6691756"/>
                <a:gd name="connsiteY6" fmla="*/ 431857 h 2927671"/>
                <a:gd name="connsiteX7" fmla="*/ 5014205 w 6691756"/>
                <a:gd name="connsiteY7" fmla="*/ 0 h 2927671"/>
                <a:gd name="connsiteX8" fmla="*/ 5150676 w 6691756"/>
                <a:gd name="connsiteY8" fmla="*/ 441382 h 2927671"/>
                <a:gd name="connsiteX9" fmla="*/ 5217351 w 6691756"/>
                <a:gd name="connsiteY9" fmla="*/ 1412932 h 2927671"/>
                <a:gd name="connsiteX10" fmla="*/ 5403810 w 6691756"/>
                <a:gd name="connsiteY10" fmla="*/ 987050 h 2927671"/>
                <a:gd name="connsiteX11" fmla="*/ 5572671 w 6691756"/>
                <a:gd name="connsiteY11" fmla="*/ 1416589 h 2927671"/>
                <a:gd name="connsiteX12" fmla="*/ 5758599 w 6691756"/>
                <a:gd name="connsiteY12" fmla="*/ 1027285 h 2927671"/>
                <a:gd name="connsiteX13" fmla="*/ 5933936 w 6691756"/>
                <a:gd name="connsiteY13" fmla="*/ 1442193 h 2927671"/>
                <a:gd name="connsiteX14" fmla="*/ 6087782 w 6691756"/>
                <a:gd name="connsiteY14" fmla="*/ 1104095 h 2927671"/>
                <a:gd name="connsiteX15" fmla="*/ 6234316 w 6691756"/>
                <a:gd name="connsiteY15" fmla="*/ 1431220 h 2927671"/>
                <a:gd name="connsiteX16" fmla="*/ 6226239 w 6691756"/>
                <a:gd name="connsiteY16" fmla="*/ 2209374 h 2927671"/>
                <a:gd name="connsiteX17" fmla="*/ 6109728 w 6691756"/>
                <a:gd name="connsiteY17" fmla="*/ 2581766 h 2927671"/>
                <a:gd name="connsiteX18" fmla="*/ 6035663 w 6691756"/>
                <a:gd name="connsiteY18" fmla="*/ 2912780 h 2927671"/>
                <a:gd name="connsiteX19" fmla="*/ 6691756 w 6691756"/>
                <a:gd name="connsiteY19" fmla="*/ 2897922 h 2927671"/>
                <a:gd name="connsiteX0" fmla="*/ 0 w 6698730"/>
                <a:gd name="connsiteY0" fmla="*/ 2926720 h 2927671"/>
                <a:gd name="connsiteX1" fmla="*/ 5056993 w 6698730"/>
                <a:gd name="connsiteY1" fmla="*/ 2924519 h 2927671"/>
                <a:gd name="connsiteX2" fmla="*/ 4903026 w 6698730"/>
                <a:gd name="connsiteY2" fmla="*/ 2651182 h 2927671"/>
                <a:gd name="connsiteX3" fmla="*/ 4312476 w 6698730"/>
                <a:gd name="connsiteY3" fmla="*/ 1584382 h 2927671"/>
                <a:gd name="connsiteX4" fmla="*/ 4509452 w 6698730"/>
                <a:gd name="connsiteY4" fmla="*/ 1415903 h 2927671"/>
                <a:gd name="connsiteX5" fmla="*/ 4931601 w 6698730"/>
                <a:gd name="connsiteY5" fmla="*/ 1898707 h 2927671"/>
                <a:gd name="connsiteX6" fmla="*/ 4874451 w 6698730"/>
                <a:gd name="connsiteY6" fmla="*/ 431857 h 2927671"/>
                <a:gd name="connsiteX7" fmla="*/ 5014205 w 6698730"/>
                <a:gd name="connsiteY7" fmla="*/ 0 h 2927671"/>
                <a:gd name="connsiteX8" fmla="*/ 5150676 w 6698730"/>
                <a:gd name="connsiteY8" fmla="*/ 441382 h 2927671"/>
                <a:gd name="connsiteX9" fmla="*/ 5217351 w 6698730"/>
                <a:gd name="connsiteY9" fmla="*/ 1412932 h 2927671"/>
                <a:gd name="connsiteX10" fmla="*/ 5403810 w 6698730"/>
                <a:gd name="connsiteY10" fmla="*/ 987050 h 2927671"/>
                <a:gd name="connsiteX11" fmla="*/ 5572671 w 6698730"/>
                <a:gd name="connsiteY11" fmla="*/ 1416589 h 2927671"/>
                <a:gd name="connsiteX12" fmla="*/ 5758599 w 6698730"/>
                <a:gd name="connsiteY12" fmla="*/ 1027285 h 2927671"/>
                <a:gd name="connsiteX13" fmla="*/ 5933936 w 6698730"/>
                <a:gd name="connsiteY13" fmla="*/ 1442193 h 2927671"/>
                <a:gd name="connsiteX14" fmla="*/ 6087782 w 6698730"/>
                <a:gd name="connsiteY14" fmla="*/ 1104095 h 2927671"/>
                <a:gd name="connsiteX15" fmla="*/ 6234316 w 6698730"/>
                <a:gd name="connsiteY15" fmla="*/ 1431220 h 2927671"/>
                <a:gd name="connsiteX16" fmla="*/ 6226239 w 6698730"/>
                <a:gd name="connsiteY16" fmla="*/ 2209374 h 2927671"/>
                <a:gd name="connsiteX17" fmla="*/ 6109728 w 6698730"/>
                <a:gd name="connsiteY17" fmla="*/ 2581766 h 2927671"/>
                <a:gd name="connsiteX18" fmla="*/ 6035663 w 6698730"/>
                <a:gd name="connsiteY18" fmla="*/ 2912780 h 2927671"/>
                <a:gd name="connsiteX19" fmla="*/ 6698730 w 6698730"/>
                <a:gd name="connsiteY19" fmla="*/ 2918844 h 2927671"/>
                <a:gd name="connsiteX0" fmla="*/ 0 w 6698730"/>
                <a:gd name="connsiteY0" fmla="*/ 2926720 h 2940676"/>
                <a:gd name="connsiteX1" fmla="*/ 5056993 w 6698730"/>
                <a:gd name="connsiteY1" fmla="*/ 2924519 h 2940676"/>
                <a:gd name="connsiteX2" fmla="*/ 4903026 w 6698730"/>
                <a:gd name="connsiteY2" fmla="*/ 2651182 h 2940676"/>
                <a:gd name="connsiteX3" fmla="*/ 4312476 w 6698730"/>
                <a:gd name="connsiteY3" fmla="*/ 1584382 h 2940676"/>
                <a:gd name="connsiteX4" fmla="*/ 4509452 w 6698730"/>
                <a:gd name="connsiteY4" fmla="*/ 1415903 h 2940676"/>
                <a:gd name="connsiteX5" fmla="*/ 4931601 w 6698730"/>
                <a:gd name="connsiteY5" fmla="*/ 1898707 h 2940676"/>
                <a:gd name="connsiteX6" fmla="*/ 4874451 w 6698730"/>
                <a:gd name="connsiteY6" fmla="*/ 431857 h 2940676"/>
                <a:gd name="connsiteX7" fmla="*/ 5014205 w 6698730"/>
                <a:gd name="connsiteY7" fmla="*/ 0 h 2940676"/>
                <a:gd name="connsiteX8" fmla="*/ 5150676 w 6698730"/>
                <a:gd name="connsiteY8" fmla="*/ 441382 h 2940676"/>
                <a:gd name="connsiteX9" fmla="*/ 5217351 w 6698730"/>
                <a:gd name="connsiteY9" fmla="*/ 1412932 h 2940676"/>
                <a:gd name="connsiteX10" fmla="*/ 5403810 w 6698730"/>
                <a:gd name="connsiteY10" fmla="*/ 987050 h 2940676"/>
                <a:gd name="connsiteX11" fmla="*/ 5572671 w 6698730"/>
                <a:gd name="connsiteY11" fmla="*/ 1416589 h 2940676"/>
                <a:gd name="connsiteX12" fmla="*/ 5758599 w 6698730"/>
                <a:gd name="connsiteY12" fmla="*/ 1027285 h 2940676"/>
                <a:gd name="connsiteX13" fmla="*/ 5933936 w 6698730"/>
                <a:gd name="connsiteY13" fmla="*/ 1442193 h 2940676"/>
                <a:gd name="connsiteX14" fmla="*/ 6087782 w 6698730"/>
                <a:gd name="connsiteY14" fmla="*/ 1104095 h 2940676"/>
                <a:gd name="connsiteX15" fmla="*/ 6234316 w 6698730"/>
                <a:gd name="connsiteY15" fmla="*/ 1431220 h 2940676"/>
                <a:gd name="connsiteX16" fmla="*/ 6226239 w 6698730"/>
                <a:gd name="connsiteY16" fmla="*/ 2209374 h 2940676"/>
                <a:gd name="connsiteX17" fmla="*/ 6109728 w 6698730"/>
                <a:gd name="connsiteY17" fmla="*/ 2581766 h 2940676"/>
                <a:gd name="connsiteX18" fmla="*/ 6042637 w 6698730"/>
                <a:gd name="connsiteY18" fmla="*/ 2940676 h 2940676"/>
                <a:gd name="connsiteX19" fmla="*/ 6698730 w 6698730"/>
                <a:gd name="connsiteY19" fmla="*/ 2918844 h 2940676"/>
                <a:gd name="connsiteX0" fmla="*/ 0 w 6705704"/>
                <a:gd name="connsiteY0" fmla="*/ 2926720 h 2940676"/>
                <a:gd name="connsiteX1" fmla="*/ 5056993 w 6705704"/>
                <a:gd name="connsiteY1" fmla="*/ 2924519 h 2940676"/>
                <a:gd name="connsiteX2" fmla="*/ 4903026 w 6705704"/>
                <a:gd name="connsiteY2" fmla="*/ 2651182 h 2940676"/>
                <a:gd name="connsiteX3" fmla="*/ 4312476 w 6705704"/>
                <a:gd name="connsiteY3" fmla="*/ 1584382 h 2940676"/>
                <a:gd name="connsiteX4" fmla="*/ 4509452 w 6705704"/>
                <a:gd name="connsiteY4" fmla="*/ 1415903 h 2940676"/>
                <a:gd name="connsiteX5" fmla="*/ 4931601 w 6705704"/>
                <a:gd name="connsiteY5" fmla="*/ 1898707 h 2940676"/>
                <a:gd name="connsiteX6" fmla="*/ 4874451 w 6705704"/>
                <a:gd name="connsiteY6" fmla="*/ 431857 h 2940676"/>
                <a:gd name="connsiteX7" fmla="*/ 5014205 w 6705704"/>
                <a:gd name="connsiteY7" fmla="*/ 0 h 2940676"/>
                <a:gd name="connsiteX8" fmla="*/ 5150676 w 6705704"/>
                <a:gd name="connsiteY8" fmla="*/ 441382 h 2940676"/>
                <a:gd name="connsiteX9" fmla="*/ 5217351 w 6705704"/>
                <a:gd name="connsiteY9" fmla="*/ 1412932 h 2940676"/>
                <a:gd name="connsiteX10" fmla="*/ 5403810 w 6705704"/>
                <a:gd name="connsiteY10" fmla="*/ 987050 h 2940676"/>
                <a:gd name="connsiteX11" fmla="*/ 5572671 w 6705704"/>
                <a:gd name="connsiteY11" fmla="*/ 1416589 h 2940676"/>
                <a:gd name="connsiteX12" fmla="*/ 5758599 w 6705704"/>
                <a:gd name="connsiteY12" fmla="*/ 1027285 h 2940676"/>
                <a:gd name="connsiteX13" fmla="*/ 5933936 w 6705704"/>
                <a:gd name="connsiteY13" fmla="*/ 1442193 h 2940676"/>
                <a:gd name="connsiteX14" fmla="*/ 6087782 w 6705704"/>
                <a:gd name="connsiteY14" fmla="*/ 1104095 h 2940676"/>
                <a:gd name="connsiteX15" fmla="*/ 6234316 w 6705704"/>
                <a:gd name="connsiteY15" fmla="*/ 1431220 h 2940676"/>
                <a:gd name="connsiteX16" fmla="*/ 6226239 w 6705704"/>
                <a:gd name="connsiteY16" fmla="*/ 2209374 h 2940676"/>
                <a:gd name="connsiteX17" fmla="*/ 6109728 w 6705704"/>
                <a:gd name="connsiteY17" fmla="*/ 2581766 h 2940676"/>
                <a:gd name="connsiteX18" fmla="*/ 6042637 w 6705704"/>
                <a:gd name="connsiteY18" fmla="*/ 2940676 h 2940676"/>
                <a:gd name="connsiteX19" fmla="*/ 6705704 w 6705704"/>
                <a:gd name="connsiteY19" fmla="*/ 2939766 h 2940676"/>
                <a:gd name="connsiteX0" fmla="*/ 0 w 6705704"/>
                <a:gd name="connsiteY0" fmla="*/ 2926720 h 2940676"/>
                <a:gd name="connsiteX1" fmla="*/ 5050019 w 6705704"/>
                <a:gd name="connsiteY1" fmla="*/ 2931493 h 2940676"/>
                <a:gd name="connsiteX2" fmla="*/ 4903026 w 6705704"/>
                <a:gd name="connsiteY2" fmla="*/ 2651182 h 2940676"/>
                <a:gd name="connsiteX3" fmla="*/ 4312476 w 6705704"/>
                <a:gd name="connsiteY3" fmla="*/ 1584382 h 2940676"/>
                <a:gd name="connsiteX4" fmla="*/ 4509452 w 6705704"/>
                <a:gd name="connsiteY4" fmla="*/ 1415903 h 2940676"/>
                <a:gd name="connsiteX5" fmla="*/ 4931601 w 6705704"/>
                <a:gd name="connsiteY5" fmla="*/ 1898707 h 2940676"/>
                <a:gd name="connsiteX6" fmla="*/ 4874451 w 6705704"/>
                <a:gd name="connsiteY6" fmla="*/ 431857 h 2940676"/>
                <a:gd name="connsiteX7" fmla="*/ 5014205 w 6705704"/>
                <a:gd name="connsiteY7" fmla="*/ 0 h 2940676"/>
                <a:gd name="connsiteX8" fmla="*/ 5150676 w 6705704"/>
                <a:gd name="connsiteY8" fmla="*/ 441382 h 2940676"/>
                <a:gd name="connsiteX9" fmla="*/ 5217351 w 6705704"/>
                <a:gd name="connsiteY9" fmla="*/ 1412932 h 2940676"/>
                <a:gd name="connsiteX10" fmla="*/ 5403810 w 6705704"/>
                <a:gd name="connsiteY10" fmla="*/ 987050 h 2940676"/>
                <a:gd name="connsiteX11" fmla="*/ 5572671 w 6705704"/>
                <a:gd name="connsiteY11" fmla="*/ 1416589 h 2940676"/>
                <a:gd name="connsiteX12" fmla="*/ 5758599 w 6705704"/>
                <a:gd name="connsiteY12" fmla="*/ 1027285 h 2940676"/>
                <a:gd name="connsiteX13" fmla="*/ 5933936 w 6705704"/>
                <a:gd name="connsiteY13" fmla="*/ 1442193 h 2940676"/>
                <a:gd name="connsiteX14" fmla="*/ 6087782 w 6705704"/>
                <a:gd name="connsiteY14" fmla="*/ 1104095 h 2940676"/>
                <a:gd name="connsiteX15" fmla="*/ 6234316 w 6705704"/>
                <a:gd name="connsiteY15" fmla="*/ 1431220 h 2940676"/>
                <a:gd name="connsiteX16" fmla="*/ 6226239 w 6705704"/>
                <a:gd name="connsiteY16" fmla="*/ 2209374 h 2940676"/>
                <a:gd name="connsiteX17" fmla="*/ 6109728 w 6705704"/>
                <a:gd name="connsiteY17" fmla="*/ 2581766 h 2940676"/>
                <a:gd name="connsiteX18" fmla="*/ 6042637 w 6705704"/>
                <a:gd name="connsiteY18" fmla="*/ 2940676 h 2940676"/>
                <a:gd name="connsiteX19" fmla="*/ 6705704 w 6705704"/>
                <a:gd name="connsiteY19" fmla="*/ 2939766 h 2940676"/>
                <a:gd name="connsiteX0" fmla="*/ 0 w 7031072"/>
                <a:gd name="connsiteY0" fmla="*/ 2926720 h 2940676"/>
                <a:gd name="connsiteX1" fmla="*/ 5050019 w 7031072"/>
                <a:gd name="connsiteY1" fmla="*/ 2931493 h 2940676"/>
                <a:gd name="connsiteX2" fmla="*/ 4903026 w 7031072"/>
                <a:gd name="connsiteY2" fmla="*/ 2651182 h 2940676"/>
                <a:gd name="connsiteX3" fmla="*/ 4312476 w 7031072"/>
                <a:gd name="connsiteY3" fmla="*/ 1584382 h 2940676"/>
                <a:gd name="connsiteX4" fmla="*/ 4509452 w 7031072"/>
                <a:gd name="connsiteY4" fmla="*/ 1415903 h 2940676"/>
                <a:gd name="connsiteX5" fmla="*/ 4931601 w 7031072"/>
                <a:gd name="connsiteY5" fmla="*/ 1898707 h 2940676"/>
                <a:gd name="connsiteX6" fmla="*/ 4874451 w 7031072"/>
                <a:gd name="connsiteY6" fmla="*/ 431857 h 2940676"/>
                <a:gd name="connsiteX7" fmla="*/ 5014205 w 7031072"/>
                <a:gd name="connsiteY7" fmla="*/ 0 h 2940676"/>
                <a:gd name="connsiteX8" fmla="*/ 5150676 w 7031072"/>
                <a:gd name="connsiteY8" fmla="*/ 441382 h 2940676"/>
                <a:gd name="connsiteX9" fmla="*/ 5217351 w 7031072"/>
                <a:gd name="connsiteY9" fmla="*/ 1412932 h 2940676"/>
                <a:gd name="connsiteX10" fmla="*/ 5403810 w 7031072"/>
                <a:gd name="connsiteY10" fmla="*/ 987050 h 2940676"/>
                <a:gd name="connsiteX11" fmla="*/ 5572671 w 7031072"/>
                <a:gd name="connsiteY11" fmla="*/ 1416589 h 2940676"/>
                <a:gd name="connsiteX12" fmla="*/ 5758599 w 7031072"/>
                <a:gd name="connsiteY12" fmla="*/ 1027285 h 2940676"/>
                <a:gd name="connsiteX13" fmla="*/ 5933936 w 7031072"/>
                <a:gd name="connsiteY13" fmla="*/ 1442193 h 2940676"/>
                <a:gd name="connsiteX14" fmla="*/ 6087782 w 7031072"/>
                <a:gd name="connsiteY14" fmla="*/ 1104095 h 2940676"/>
                <a:gd name="connsiteX15" fmla="*/ 6234316 w 7031072"/>
                <a:gd name="connsiteY15" fmla="*/ 1431220 h 2940676"/>
                <a:gd name="connsiteX16" fmla="*/ 6226239 w 7031072"/>
                <a:gd name="connsiteY16" fmla="*/ 2209374 h 2940676"/>
                <a:gd name="connsiteX17" fmla="*/ 6109728 w 7031072"/>
                <a:gd name="connsiteY17" fmla="*/ 2581766 h 2940676"/>
                <a:gd name="connsiteX18" fmla="*/ 6042637 w 7031072"/>
                <a:gd name="connsiteY18" fmla="*/ 2940676 h 2940676"/>
                <a:gd name="connsiteX19" fmla="*/ 7031072 w 7031072"/>
                <a:gd name="connsiteY19" fmla="*/ 2939766 h 2940676"/>
                <a:gd name="connsiteX0" fmla="*/ 0 w 8920705"/>
                <a:gd name="connsiteY0" fmla="*/ 2914206 h 2940676"/>
                <a:gd name="connsiteX1" fmla="*/ 6939652 w 8920705"/>
                <a:gd name="connsiteY1" fmla="*/ 2931493 h 2940676"/>
                <a:gd name="connsiteX2" fmla="*/ 6792659 w 8920705"/>
                <a:gd name="connsiteY2" fmla="*/ 2651182 h 2940676"/>
                <a:gd name="connsiteX3" fmla="*/ 6202109 w 8920705"/>
                <a:gd name="connsiteY3" fmla="*/ 1584382 h 2940676"/>
                <a:gd name="connsiteX4" fmla="*/ 6399085 w 8920705"/>
                <a:gd name="connsiteY4" fmla="*/ 1415903 h 2940676"/>
                <a:gd name="connsiteX5" fmla="*/ 6821234 w 8920705"/>
                <a:gd name="connsiteY5" fmla="*/ 1898707 h 2940676"/>
                <a:gd name="connsiteX6" fmla="*/ 6764084 w 8920705"/>
                <a:gd name="connsiteY6" fmla="*/ 431857 h 2940676"/>
                <a:gd name="connsiteX7" fmla="*/ 6903838 w 8920705"/>
                <a:gd name="connsiteY7" fmla="*/ 0 h 2940676"/>
                <a:gd name="connsiteX8" fmla="*/ 7040309 w 8920705"/>
                <a:gd name="connsiteY8" fmla="*/ 441382 h 2940676"/>
                <a:gd name="connsiteX9" fmla="*/ 7106984 w 8920705"/>
                <a:gd name="connsiteY9" fmla="*/ 1412932 h 2940676"/>
                <a:gd name="connsiteX10" fmla="*/ 7293443 w 8920705"/>
                <a:gd name="connsiteY10" fmla="*/ 987050 h 2940676"/>
                <a:gd name="connsiteX11" fmla="*/ 7462304 w 8920705"/>
                <a:gd name="connsiteY11" fmla="*/ 1416589 h 2940676"/>
                <a:gd name="connsiteX12" fmla="*/ 7648232 w 8920705"/>
                <a:gd name="connsiteY12" fmla="*/ 1027285 h 2940676"/>
                <a:gd name="connsiteX13" fmla="*/ 7823569 w 8920705"/>
                <a:gd name="connsiteY13" fmla="*/ 1442193 h 2940676"/>
                <a:gd name="connsiteX14" fmla="*/ 7977415 w 8920705"/>
                <a:gd name="connsiteY14" fmla="*/ 1104095 h 2940676"/>
                <a:gd name="connsiteX15" fmla="*/ 8123949 w 8920705"/>
                <a:gd name="connsiteY15" fmla="*/ 1431220 h 2940676"/>
                <a:gd name="connsiteX16" fmla="*/ 8115872 w 8920705"/>
                <a:gd name="connsiteY16" fmla="*/ 2209374 h 2940676"/>
                <a:gd name="connsiteX17" fmla="*/ 7999361 w 8920705"/>
                <a:gd name="connsiteY17" fmla="*/ 2581766 h 2940676"/>
                <a:gd name="connsiteX18" fmla="*/ 7932270 w 8920705"/>
                <a:gd name="connsiteY18" fmla="*/ 2940676 h 2940676"/>
                <a:gd name="connsiteX19" fmla="*/ 8920705 w 8920705"/>
                <a:gd name="connsiteY19" fmla="*/ 2939766 h 294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20705" h="2940676">
                  <a:moveTo>
                    <a:pt x="0" y="2914206"/>
                  </a:moveTo>
                  <a:cubicBezTo>
                    <a:pt x="92107" y="2906013"/>
                    <a:pt x="6067894" y="2940882"/>
                    <a:pt x="6939652" y="2931493"/>
                  </a:cubicBezTo>
                  <a:cubicBezTo>
                    <a:pt x="6928422" y="2809692"/>
                    <a:pt x="6861188" y="2719585"/>
                    <a:pt x="6792659" y="2651182"/>
                  </a:cubicBezTo>
                  <a:cubicBezTo>
                    <a:pt x="6456819" y="2288268"/>
                    <a:pt x="6516003" y="2046052"/>
                    <a:pt x="6202109" y="1584382"/>
                  </a:cubicBezTo>
                  <a:cubicBezTo>
                    <a:pt x="6022250" y="1333302"/>
                    <a:pt x="6266371" y="1276991"/>
                    <a:pt x="6399085" y="1415903"/>
                  </a:cubicBezTo>
                  <a:cubicBezTo>
                    <a:pt x="6498348" y="1535385"/>
                    <a:pt x="6663449" y="1643894"/>
                    <a:pt x="6821234" y="1898707"/>
                  </a:cubicBezTo>
                  <a:lnTo>
                    <a:pt x="6764084" y="431857"/>
                  </a:lnTo>
                  <a:cubicBezTo>
                    <a:pt x="6812666" y="238595"/>
                    <a:pt x="6825664" y="218012"/>
                    <a:pt x="6903838" y="0"/>
                  </a:cubicBezTo>
                  <a:cubicBezTo>
                    <a:pt x="6971299" y="221184"/>
                    <a:pt x="6998418" y="248742"/>
                    <a:pt x="7040309" y="441382"/>
                  </a:cubicBezTo>
                  <a:lnTo>
                    <a:pt x="7106984" y="1412932"/>
                  </a:lnTo>
                  <a:cubicBezTo>
                    <a:pt x="7089433" y="1278325"/>
                    <a:pt x="7135468" y="987050"/>
                    <a:pt x="7293443" y="987050"/>
                  </a:cubicBezTo>
                  <a:cubicBezTo>
                    <a:pt x="7480678" y="994365"/>
                    <a:pt x="7461086" y="1267236"/>
                    <a:pt x="7462304" y="1416589"/>
                  </a:cubicBezTo>
                  <a:cubicBezTo>
                    <a:pt x="7475093" y="1229174"/>
                    <a:pt x="7506945" y="1022409"/>
                    <a:pt x="7648232" y="1027285"/>
                  </a:cubicBezTo>
                  <a:cubicBezTo>
                    <a:pt x="7815124" y="1024846"/>
                    <a:pt x="7819301" y="1241636"/>
                    <a:pt x="7823569" y="1442193"/>
                  </a:cubicBezTo>
                  <a:cubicBezTo>
                    <a:pt x="7821639" y="1283431"/>
                    <a:pt x="7821891" y="1102266"/>
                    <a:pt x="7977415" y="1104095"/>
                  </a:cubicBezTo>
                  <a:cubicBezTo>
                    <a:pt x="8089047" y="1113238"/>
                    <a:pt x="8099654" y="1249445"/>
                    <a:pt x="8123949" y="1431220"/>
                  </a:cubicBezTo>
                  <a:cubicBezTo>
                    <a:pt x="8150518" y="1738154"/>
                    <a:pt x="8144167" y="1887810"/>
                    <a:pt x="8115872" y="2209374"/>
                  </a:cubicBezTo>
                  <a:cubicBezTo>
                    <a:pt x="8095107" y="2412104"/>
                    <a:pt x="8042097" y="2466856"/>
                    <a:pt x="7999361" y="2581766"/>
                  </a:cubicBezTo>
                  <a:cubicBezTo>
                    <a:pt x="7927365" y="2689360"/>
                    <a:pt x="7912762" y="2730555"/>
                    <a:pt x="7932270" y="2940676"/>
                  </a:cubicBezTo>
                  <a:lnTo>
                    <a:pt x="8920705" y="2939766"/>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8" name="Isosceles Triangle 7">
              <a:extLst>
                <a:ext uri="{FF2B5EF4-FFF2-40B4-BE49-F238E27FC236}">
                  <a16:creationId xmlns:a16="http://schemas.microsoft.com/office/drawing/2014/main" id="{A5CADE14-57C1-404A-BBD2-BD138C3CD8D4}"/>
                </a:ext>
              </a:extLst>
            </p:cNvPr>
            <p:cNvSpPr/>
            <p:nvPr/>
          </p:nvSpPr>
          <p:spPr>
            <a:xfrm>
              <a:off x="7003432" y="1930801"/>
              <a:ext cx="227917" cy="26961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5" name="Freeform 4">
            <a:extLst>
              <a:ext uri="{FF2B5EF4-FFF2-40B4-BE49-F238E27FC236}">
                <a16:creationId xmlns:a16="http://schemas.microsoft.com/office/drawing/2014/main" id="{28F3DAEA-2ADF-43C8-856D-241E4B865281}"/>
              </a:ext>
            </a:extLst>
          </p:cNvPr>
          <p:cNvSpPr/>
          <p:nvPr/>
        </p:nvSpPr>
        <p:spPr>
          <a:xfrm>
            <a:off x="8645241" y="1851271"/>
            <a:ext cx="785736" cy="231592"/>
          </a:xfrm>
          <a:custGeom>
            <a:avLst/>
            <a:gdLst>
              <a:gd name="connsiteX0" fmla="*/ 0 w 757029"/>
              <a:gd name="connsiteY0" fmla="*/ 201059 h 282425"/>
              <a:gd name="connsiteX1" fmla="*/ 342900 w 757029"/>
              <a:gd name="connsiteY1" fmla="*/ 1034 h 282425"/>
              <a:gd name="connsiteX2" fmla="*/ 514350 w 757029"/>
              <a:gd name="connsiteY2" fmla="*/ 277259 h 282425"/>
              <a:gd name="connsiteX3" fmla="*/ 742950 w 757029"/>
              <a:gd name="connsiteY3" fmla="*/ 182009 h 282425"/>
              <a:gd name="connsiteX4" fmla="*/ 733425 w 757029"/>
              <a:gd name="connsiteY4" fmla="*/ 191534 h 282425"/>
              <a:gd name="connsiteX0" fmla="*/ 0 w 742950"/>
              <a:gd name="connsiteY0" fmla="*/ 201059 h 282425"/>
              <a:gd name="connsiteX1" fmla="*/ 342900 w 742950"/>
              <a:gd name="connsiteY1" fmla="*/ 1034 h 282425"/>
              <a:gd name="connsiteX2" fmla="*/ 514350 w 742950"/>
              <a:gd name="connsiteY2" fmla="*/ 277259 h 282425"/>
              <a:gd name="connsiteX3" fmla="*/ 742950 w 742950"/>
              <a:gd name="connsiteY3" fmla="*/ 182009 h 282425"/>
              <a:gd name="connsiteX0" fmla="*/ 0 w 742950"/>
              <a:gd name="connsiteY0" fmla="*/ 213115 h 282068"/>
              <a:gd name="connsiteX1" fmla="*/ 342900 w 742950"/>
              <a:gd name="connsiteY1" fmla="*/ 677 h 282068"/>
              <a:gd name="connsiteX2" fmla="*/ 514350 w 742950"/>
              <a:gd name="connsiteY2" fmla="*/ 276902 h 282068"/>
              <a:gd name="connsiteX3" fmla="*/ 742950 w 742950"/>
              <a:gd name="connsiteY3" fmla="*/ 181652 h 282068"/>
              <a:gd name="connsiteX0" fmla="*/ 0 w 742950"/>
              <a:gd name="connsiteY0" fmla="*/ 112016 h 177020"/>
              <a:gd name="connsiteX1" fmla="*/ 355313 w 742950"/>
              <a:gd name="connsiteY1" fmla="*/ 3016 h 177020"/>
              <a:gd name="connsiteX2" fmla="*/ 514350 w 742950"/>
              <a:gd name="connsiteY2" fmla="*/ 175803 h 177020"/>
              <a:gd name="connsiteX3" fmla="*/ 742950 w 742950"/>
              <a:gd name="connsiteY3" fmla="*/ 80553 h 177020"/>
              <a:gd name="connsiteX0" fmla="*/ 0 w 742950"/>
              <a:gd name="connsiteY0" fmla="*/ 112264 h 181358"/>
              <a:gd name="connsiteX1" fmla="*/ 355313 w 742950"/>
              <a:gd name="connsiteY1" fmla="*/ 3264 h 181358"/>
              <a:gd name="connsiteX2" fmla="*/ 377811 w 742950"/>
              <a:gd name="connsiteY2" fmla="*/ 180188 h 181358"/>
              <a:gd name="connsiteX3" fmla="*/ 742950 w 742950"/>
              <a:gd name="connsiteY3" fmla="*/ 80801 h 181358"/>
              <a:gd name="connsiteX0" fmla="*/ 0 w 742950"/>
              <a:gd name="connsiteY0" fmla="*/ 119934 h 189261"/>
              <a:gd name="connsiteX1" fmla="*/ 400826 w 742950"/>
              <a:gd name="connsiteY1" fmla="*/ 2659 h 189261"/>
              <a:gd name="connsiteX2" fmla="*/ 377811 w 742950"/>
              <a:gd name="connsiteY2" fmla="*/ 187858 h 189261"/>
              <a:gd name="connsiteX3" fmla="*/ 742950 w 742950"/>
              <a:gd name="connsiteY3" fmla="*/ 88471 h 189261"/>
              <a:gd name="connsiteX0" fmla="*/ 0 w 752817"/>
              <a:gd name="connsiteY0" fmla="*/ 122863 h 188900"/>
              <a:gd name="connsiteX1" fmla="*/ 410693 w 752817"/>
              <a:gd name="connsiteY1" fmla="*/ 2298 h 188900"/>
              <a:gd name="connsiteX2" fmla="*/ 387678 w 752817"/>
              <a:gd name="connsiteY2" fmla="*/ 187497 h 188900"/>
              <a:gd name="connsiteX3" fmla="*/ 752817 w 752817"/>
              <a:gd name="connsiteY3" fmla="*/ 88110 h 188900"/>
              <a:gd name="connsiteX0" fmla="*/ 0 w 767448"/>
              <a:gd name="connsiteY0" fmla="*/ 139778 h 187527"/>
              <a:gd name="connsiteX1" fmla="*/ 425324 w 767448"/>
              <a:gd name="connsiteY1" fmla="*/ 925 h 187527"/>
              <a:gd name="connsiteX2" fmla="*/ 402309 w 767448"/>
              <a:gd name="connsiteY2" fmla="*/ 186124 h 187527"/>
              <a:gd name="connsiteX3" fmla="*/ 767448 w 767448"/>
              <a:gd name="connsiteY3" fmla="*/ 86737 h 187527"/>
              <a:gd name="connsiteX0" fmla="*/ 0 w 767448"/>
              <a:gd name="connsiteY0" fmla="*/ 140230 h 187979"/>
              <a:gd name="connsiteX1" fmla="*/ 425324 w 767448"/>
              <a:gd name="connsiteY1" fmla="*/ 1377 h 187979"/>
              <a:gd name="connsiteX2" fmla="*/ 402309 w 767448"/>
              <a:gd name="connsiteY2" fmla="*/ 186576 h 187979"/>
              <a:gd name="connsiteX3" fmla="*/ 767448 w 767448"/>
              <a:gd name="connsiteY3" fmla="*/ 87189 h 187979"/>
              <a:gd name="connsiteX0" fmla="*/ 0 w 767448"/>
              <a:gd name="connsiteY0" fmla="*/ 141802 h 189551"/>
              <a:gd name="connsiteX1" fmla="*/ 425324 w 767448"/>
              <a:gd name="connsiteY1" fmla="*/ 2949 h 189551"/>
              <a:gd name="connsiteX2" fmla="*/ 402309 w 767448"/>
              <a:gd name="connsiteY2" fmla="*/ 188148 h 189551"/>
              <a:gd name="connsiteX3" fmla="*/ 767448 w 767448"/>
              <a:gd name="connsiteY3" fmla="*/ 88761 h 189551"/>
              <a:gd name="connsiteX0" fmla="*/ 0 w 785736"/>
              <a:gd name="connsiteY0" fmla="*/ 154570 h 187689"/>
              <a:gd name="connsiteX1" fmla="*/ 443612 w 785736"/>
              <a:gd name="connsiteY1" fmla="*/ 1087 h 187689"/>
              <a:gd name="connsiteX2" fmla="*/ 420597 w 785736"/>
              <a:gd name="connsiteY2" fmla="*/ 186286 h 187689"/>
              <a:gd name="connsiteX3" fmla="*/ 785736 w 785736"/>
              <a:gd name="connsiteY3" fmla="*/ 86899 h 187689"/>
              <a:gd name="connsiteX0" fmla="*/ 0 w 785736"/>
              <a:gd name="connsiteY0" fmla="*/ 158688 h 191807"/>
              <a:gd name="connsiteX1" fmla="*/ 443612 w 785736"/>
              <a:gd name="connsiteY1" fmla="*/ 5205 h 191807"/>
              <a:gd name="connsiteX2" fmla="*/ 420597 w 785736"/>
              <a:gd name="connsiteY2" fmla="*/ 190404 h 191807"/>
              <a:gd name="connsiteX3" fmla="*/ 785736 w 785736"/>
              <a:gd name="connsiteY3" fmla="*/ 91017 h 191807"/>
              <a:gd name="connsiteX0" fmla="*/ 0 w 785736"/>
              <a:gd name="connsiteY0" fmla="*/ 182905 h 216024"/>
              <a:gd name="connsiteX1" fmla="*/ 443612 w 785736"/>
              <a:gd name="connsiteY1" fmla="*/ 29422 h 216024"/>
              <a:gd name="connsiteX2" fmla="*/ 420597 w 785736"/>
              <a:gd name="connsiteY2" fmla="*/ 214621 h 216024"/>
              <a:gd name="connsiteX3" fmla="*/ 785736 w 785736"/>
              <a:gd name="connsiteY3" fmla="*/ 115234 h 216024"/>
              <a:gd name="connsiteX0" fmla="*/ 0 w 785736"/>
              <a:gd name="connsiteY0" fmla="*/ 191488 h 224939"/>
              <a:gd name="connsiteX1" fmla="*/ 414351 w 785736"/>
              <a:gd name="connsiteY1" fmla="*/ 27032 h 224939"/>
              <a:gd name="connsiteX2" fmla="*/ 420597 w 785736"/>
              <a:gd name="connsiteY2" fmla="*/ 223204 h 224939"/>
              <a:gd name="connsiteX3" fmla="*/ 785736 w 785736"/>
              <a:gd name="connsiteY3" fmla="*/ 123817 h 224939"/>
              <a:gd name="connsiteX0" fmla="*/ 0 w 785736"/>
              <a:gd name="connsiteY0" fmla="*/ 191488 h 231591"/>
              <a:gd name="connsiteX1" fmla="*/ 414351 w 785736"/>
              <a:gd name="connsiteY1" fmla="*/ 27032 h 231591"/>
              <a:gd name="connsiteX2" fmla="*/ 420597 w 785736"/>
              <a:gd name="connsiteY2" fmla="*/ 223204 h 231591"/>
              <a:gd name="connsiteX3" fmla="*/ 785736 w 785736"/>
              <a:gd name="connsiteY3" fmla="*/ 123817 h 231591"/>
            </a:gdLst>
            <a:ahLst/>
            <a:cxnLst>
              <a:cxn ang="0">
                <a:pos x="connsiteX0" y="connsiteY0"/>
              </a:cxn>
              <a:cxn ang="0">
                <a:pos x="connsiteX1" y="connsiteY1"/>
              </a:cxn>
              <a:cxn ang="0">
                <a:pos x="connsiteX2" y="connsiteY2"/>
              </a:cxn>
              <a:cxn ang="0">
                <a:pos x="connsiteX3" y="connsiteY3"/>
              </a:cxn>
            </a:cxnLst>
            <a:rect l="l" t="t" r="r" b="b"/>
            <a:pathLst>
              <a:path w="785736" h="231591">
                <a:moveTo>
                  <a:pt x="0" y="191488"/>
                </a:moveTo>
                <a:cubicBezTo>
                  <a:pt x="227342" y="1001"/>
                  <a:pt x="355224" y="-33118"/>
                  <a:pt x="414351" y="27032"/>
                </a:cubicBezTo>
                <a:cubicBezTo>
                  <a:pt x="473478" y="87182"/>
                  <a:pt x="347727" y="181470"/>
                  <a:pt x="420597" y="223204"/>
                </a:cubicBezTo>
                <a:cubicBezTo>
                  <a:pt x="493467" y="264938"/>
                  <a:pt x="749224" y="138104"/>
                  <a:pt x="785736" y="123817"/>
                </a:cubicBezTo>
              </a:path>
            </a:pathLst>
          </a:cu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pic>
        <p:nvPicPr>
          <p:cNvPr id="13" name="Picture 12">
            <a:extLst>
              <a:ext uri="{FF2B5EF4-FFF2-40B4-BE49-F238E27FC236}">
                <a16:creationId xmlns:a16="http://schemas.microsoft.com/office/drawing/2014/main" id="{F472602D-9DF1-D901-2972-311A98AC4AA7}"/>
              </a:ext>
            </a:extLst>
          </p:cNvPr>
          <p:cNvPicPr>
            <a:picLocks noChangeAspect="1"/>
          </p:cNvPicPr>
          <p:nvPr/>
        </p:nvPicPr>
        <p:blipFill>
          <a:blip r:embed="rId2"/>
          <a:stretch>
            <a:fillRect/>
          </a:stretch>
        </p:blipFill>
        <p:spPr>
          <a:xfrm>
            <a:off x="979722" y="1388113"/>
            <a:ext cx="7377697" cy="3122381"/>
          </a:xfrm>
          <a:prstGeom prst="rect">
            <a:avLst/>
          </a:prstGeom>
        </p:spPr>
      </p:pic>
    </p:spTree>
    <p:extLst>
      <p:ext uri="{BB962C8B-B14F-4D97-AF65-F5344CB8AC3E}">
        <p14:creationId xmlns:p14="http://schemas.microsoft.com/office/powerpoint/2010/main" val="4184600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14C30F6-9457-4652-A0B7-F81470933A61}"/>
              </a:ext>
            </a:extLst>
          </p:cNvPr>
          <p:cNvSpPr txBox="1"/>
          <p:nvPr/>
        </p:nvSpPr>
        <p:spPr>
          <a:xfrm>
            <a:off x="10628069" y="1996757"/>
            <a:ext cx="1428880" cy="461665"/>
          </a:xfrm>
          <a:prstGeom prst="rect">
            <a:avLst/>
          </a:prstGeom>
          <a:noFill/>
        </p:spPr>
        <p:txBody>
          <a:bodyPr wrap="square" rtlCol="0" anchor="ctr">
            <a:spAutoFit/>
          </a:bodyPr>
          <a:lstStyle/>
          <a:p>
            <a:r>
              <a:rPr lang="en-US" altLang="ko-KR" sz="2400" b="1" dirty="0">
                <a:solidFill>
                  <a:schemeClr val="accent3"/>
                </a:solidFill>
                <a:cs typeface="Arial" pitchFamily="34" charset="0"/>
              </a:rPr>
              <a:t>100</a:t>
            </a:r>
            <a:r>
              <a:rPr lang="en-US" altLang="ko-KR" sz="2400" b="1" dirty="0">
                <a:solidFill>
                  <a:schemeClr val="accent2"/>
                </a:solidFill>
                <a:cs typeface="Arial" pitchFamily="34" charset="0"/>
              </a:rPr>
              <a:t>%</a:t>
            </a:r>
            <a:endParaRPr lang="ko-KR" altLang="en-US" sz="2400" b="1" dirty="0">
              <a:solidFill>
                <a:schemeClr val="accent2"/>
              </a:solidFill>
              <a:cs typeface="Arial" pitchFamily="34" charset="0"/>
            </a:endParaRPr>
          </a:p>
        </p:txBody>
      </p:sp>
      <p:sp>
        <p:nvSpPr>
          <p:cNvPr id="20" name="TextBox 19">
            <a:extLst>
              <a:ext uri="{FF2B5EF4-FFF2-40B4-BE49-F238E27FC236}">
                <a16:creationId xmlns:a16="http://schemas.microsoft.com/office/drawing/2014/main" id="{0B0D4617-7EC1-45A4-A71D-372193592201}"/>
              </a:ext>
            </a:extLst>
          </p:cNvPr>
          <p:cNvSpPr txBox="1"/>
          <p:nvPr/>
        </p:nvSpPr>
        <p:spPr>
          <a:xfrm>
            <a:off x="10628069" y="2894649"/>
            <a:ext cx="1080120" cy="461665"/>
          </a:xfrm>
          <a:prstGeom prst="rect">
            <a:avLst/>
          </a:prstGeom>
          <a:noFill/>
        </p:spPr>
        <p:txBody>
          <a:bodyPr wrap="square" rtlCol="0" anchor="ctr">
            <a:spAutoFit/>
          </a:bodyPr>
          <a:lstStyle/>
          <a:p>
            <a:r>
              <a:rPr lang="en-US" altLang="ko-KR" sz="2400" b="1" dirty="0">
                <a:solidFill>
                  <a:schemeClr val="accent3"/>
                </a:solidFill>
                <a:cs typeface="Arial" pitchFamily="34" charset="0"/>
              </a:rPr>
              <a:t>0.94</a:t>
            </a:r>
            <a:endParaRPr lang="ko-KR" altLang="en-US" sz="2400" b="1" dirty="0">
              <a:solidFill>
                <a:schemeClr val="accent3"/>
              </a:solidFill>
              <a:cs typeface="Arial" pitchFamily="34" charset="0"/>
            </a:endParaRPr>
          </a:p>
        </p:txBody>
      </p:sp>
      <p:sp>
        <p:nvSpPr>
          <p:cNvPr id="24" name="TextBox 23">
            <a:extLst>
              <a:ext uri="{FF2B5EF4-FFF2-40B4-BE49-F238E27FC236}">
                <a16:creationId xmlns:a16="http://schemas.microsoft.com/office/drawing/2014/main" id="{BD08866A-8C4A-4C27-BD55-AE14731760CE}"/>
              </a:ext>
            </a:extLst>
          </p:cNvPr>
          <p:cNvSpPr txBox="1"/>
          <p:nvPr/>
        </p:nvSpPr>
        <p:spPr>
          <a:xfrm>
            <a:off x="10628068" y="4203820"/>
            <a:ext cx="1428879" cy="477054"/>
          </a:xfrm>
          <a:prstGeom prst="rect">
            <a:avLst/>
          </a:prstGeom>
          <a:noFill/>
        </p:spPr>
        <p:txBody>
          <a:bodyPr wrap="square" rtlCol="0" anchor="ctr">
            <a:spAutoFit/>
          </a:bodyPr>
          <a:lstStyle/>
          <a:p>
            <a:r>
              <a:rPr lang="en-US" altLang="ko-KR" sz="2500" b="1" dirty="0">
                <a:solidFill>
                  <a:schemeClr val="accent4"/>
                </a:solidFill>
                <a:cs typeface="Arial" pitchFamily="34" charset="0"/>
              </a:rPr>
              <a:t>0.00729</a:t>
            </a:r>
            <a:endParaRPr lang="ko-KR" altLang="en-US" sz="2500" b="1" dirty="0">
              <a:solidFill>
                <a:schemeClr val="accent4"/>
              </a:solidFill>
              <a:cs typeface="Arial" pitchFamily="34" charset="0"/>
            </a:endParaRPr>
          </a:p>
        </p:txBody>
      </p:sp>
      <p:sp>
        <p:nvSpPr>
          <p:cNvPr id="35" name="Text Placeholder 1">
            <a:extLst>
              <a:ext uri="{FF2B5EF4-FFF2-40B4-BE49-F238E27FC236}">
                <a16:creationId xmlns:a16="http://schemas.microsoft.com/office/drawing/2014/main" id="{E25AF153-35C4-A6BD-C19F-35F0EEC3EB24}"/>
              </a:ext>
            </a:extLst>
          </p:cNvPr>
          <p:cNvSpPr>
            <a:spLocks noGrp="1"/>
          </p:cNvSpPr>
          <p:nvPr>
            <p:ph type="body" sz="quarter" idx="10"/>
          </p:nvPr>
        </p:nvSpPr>
        <p:spPr>
          <a:xfrm>
            <a:off x="323529" y="339509"/>
            <a:ext cx="11573197" cy="724247"/>
          </a:xfrm>
        </p:spPr>
        <p:txBody>
          <a:bodyPr/>
          <a:lstStyle/>
          <a:p>
            <a:r>
              <a:rPr lang="en-US" dirty="0"/>
              <a:t>Finalizing Model &amp; </a:t>
            </a:r>
            <a:r>
              <a:rPr lang="en-US" dirty="0">
                <a:solidFill>
                  <a:srgbClr val="FFC000"/>
                </a:solidFill>
              </a:rPr>
              <a:t>Accuracy Report</a:t>
            </a:r>
          </a:p>
        </p:txBody>
      </p:sp>
      <p:sp>
        <p:nvSpPr>
          <p:cNvPr id="36" name="Rectangle 35">
            <a:extLst>
              <a:ext uri="{FF2B5EF4-FFF2-40B4-BE49-F238E27FC236}">
                <a16:creationId xmlns:a16="http://schemas.microsoft.com/office/drawing/2014/main" id="{088FFC11-0BCF-3556-C5E8-E8C59244FA3A}"/>
              </a:ext>
            </a:extLst>
          </p:cNvPr>
          <p:cNvSpPr/>
          <p:nvPr/>
        </p:nvSpPr>
        <p:spPr>
          <a:xfrm>
            <a:off x="433228" y="1101201"/>
            <a:ext cx="11463498" cy="60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82A2AC7-521C-A7DF-47D1-29F8069F3416}"/>
              </a:ext>
            </a:extLst>
          </p:cNvPr>
          <p:cNvSpPr txBox="1"/>
          <p:nvPr/>
        </p:nvSpPr>
        <p:spPr>
          <a:xfrm>
            <a:off x="4442754" y="1089148"/>
            <a:ext cx="8864174" cy="477054"/>
          </a:xfrm>
          <a:prstGeom prst="rect">
            <a:avLst/>
          </a:prstGeom>
          <a:noFill/>
        </p:spPr>
        <p:txBody>
          <a:bodyPr wrap="square" rtlCol="0">
            <a:spAutoFit/>
          </a:bodyPr>
          <a:lstStyle/>
          <a:p>
            <a:r>
              <a:rPr lang="en-US" altLang="ko-KR" sz="2500" b="1" u="sng" dirty="0">
                <a:cs typeface="Arial" pitchFamily="34" charset="0"/>
              </a:rPr>
              <a:t>Final Hold Out Test Performance</a:t>
            </a:r>
          </a:p>
        </p:txBody>
      </p:sp>
      <p:sp>
        <p:nvSpPr>
          <p:cNvPr id="39" name="TextBox 38">
            <a:extLst>
              <a:ext uri="{FF2B5EF4-FFF2-40B4-BE49-F238E27FC236}">
                <a16:creationId xmlns:a16="http://schemas.microsoft.com/office/drawing/2014/main" id="{07B34931-0CD5-F9BF-4B64-B20E7C4B446F}"/>
              </a:ext>
            </a:extLst>
          </p:cNvPr>
          <p:cNvSpPr txBox="1"/>
          <p:nvPr/>
        </p:nvSpPr>
        <p:spPr>
          <a:xfrm>
            <a:off x="10628069" y="2434158"/>
            <a:ext cx="1428881"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Accuracy</a:t>
            </a:r>
            <a:endParaRPr lang="ko-KR" altLang="en-US" sz="14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C7ECF68B-B012-1887-0A04-D68EC86AC6F3}"/>
              </a:ext>
            </a:extLst>
          </p:cNvPr>
          <p:cNvSpPr txBox="1"/>
          <p:nvPr/>
        </p:nvSpPr>
        <p:spPr>
          <a:xfrm>
            <a:off x="10628069" y="3505818"/>
            <a:ext cx="1590807"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F1-Score</a:t>
            </a:r>
            <a:endParaRPr lang="ko-KR" altLang="en-US" sz="1400" b="1"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7DE7B73D-93B4-DDC1-30D9-CF3F0DCBE282}"/>
              </a:ext>
            </a:extLst>
          </p:cNvPr>
          <p:cNvSpPr txBox="1"/>
          <p:nvPr/>
        </p:nvSpPr>
        <p:spPr>
          <a:xfrm>
            <a:off x="10628069" y="4717401"/>
            <a:ext cx="1475701"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Log-loss</a:t>
            </a:r>
            <a:endParaRPr lang="ko-KR" altLang="en-US" sz="14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3BD15B6D-C79C-5E5D-D4FF-AD9D031ACB30}"/>
              </a:ext>
            </a:extLst>
          </p:cNvPr>
          <p:cNvSpPr txBox="1"/>
          <p:nvPr/>
        </p:nvSpPr>
        <p:spPr>
          <a:xfrm>
            <a:off x="4764904" y="1421124"/>
            <a:ext cx="5962047" cy="477054"/>
          </a:xfrm>
          <a:prstGeom prst="rect">
            <a:avLst/>
          </a:prstGeom>
          <a:noFill/>
        </p:spPr>
        <p:txBody>
          <a:bodyPr wrap="square" rtlCol="0">
            <a:spAutoFit/>
          </a:bodyPr>
          <a:lstStyle/>
          <a:p>
            <a:r>
              <a:rPr lang="en-US" altLang="ko-KR" sz="2500" b="1" dirty="0">
                <a:cs typeface="Arial" pitchFamily="34" charset="0"/>
              </a:rPr>
              <a:t>ML Algorithms Use: XGB Classifier</a:t>
            </a:r>
          </a:p>
        </p:txBody>
      </p:sp>
      <p:sp>
        <p:nvSpPr>
          <p:cNvPr id="29" name="TextBox 28">
            <a:extLst>
              <a:ext uri="{FF2B5EF4-FFF2-40B4-BE49-F238E27FC236}">
                <a16:creationId xmlns:a16="http://schemas.microsoft.com/office/drawing/2014/main" id="{7D39A2E1-25D8-31C9-7273-0794173423A6}"/>
              </a:ext>
            </a:extLst>
          </p:cNvPr>
          <p:cNvSpPr txBox="1"/>
          <p:nvPr/>
        </p:nvSpPr>
        <p:spPr>
          <a:xfrm>
            <a:off x="10628068" y="5383202"/>
            <a:ext cx="1428879" cy="477054"/>
          </a:xfrm>
          <a:prstGeom prst="rect">
            <a:avLst/>
          </a:prstGeom>
          <a:noFill/>
        </p:spPr>
        <p:txBody>
          <a:bodyPr wrap="square" rtlCol="0" anchor="ctr">
            <a:spAutoFit/>
          </a:bodyPr>
          <a:lstStyle/>
          <a:p>
            <a:r>
              <a:rPr lang="en-US" altLang="ko-KR" sz="2500" b="1" dirty="0">
                <a:solidFill>
                  <a:schemeClr val="accent4"/>
                </a:solidFill>
                <a:cs typeface="Arial" pitchFamily="34" charset="0"/>
              </a:rPr>
              <a:t>0.00015</a:t>
            </a:r>
            <a:endParaRPr lang="ko-KR" altLang="en-US" sz="2500" b="1" dirty="0">
              <a:solidFill>
                <a:schemeClr val="accent4"/>
              </a:solidFill>
              <a:cs typeface="Arial" pitchFamily="34" charset="0"/>
            </a:endParaRPr>
          </a:p>
        </p:txBody>
      </p:sp>
      <p:sp>
        <p:nvSpPr>
          <p:cNvPr id="30" name="TextBox 29">
            <a:extLst>
              <a:ext uri="{FF2B5EF4-FFF2-40B4-BE49-F238E27FC236}">
                <a16:creationId xmlns:a16="http://schemas.microsoft.com/office/drawing/2014/main" id="{CF75EC6F-9A77-F05C-151B-3A87FA267C19}"/>
              </a:ext>
            </a:extLst>
          </p:cNvPr>
          <p:cNvSpPr txBox="1"/>
          <p:nvPr/>
        </p:nvSpPr>
        <p:spPr>
          <a:xfrm>
            <a:off x="10628069" y="5896783"/>
            <a:ext cx="1475701"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Hamming Loss</a:t>
            </a:r>
            <a:endParaRPr lang="ko-KR" altLang="en-US" sz="1400" b="1" dirty="0">
              <a:solidFill>
                <a:schemeClr val="tx1">
                  <a:lumMod val="75000"/>
                  <a:lumOff val="25000"/>
                </a:schemeClr>
              </a:solidFill>
              <a:cs typeface="Arial" pitchFamily="34" charset="0"/>
            </a:endParaRPr>
          </a:p>
        </p:txBody>
      </p:sp>
      <p:pic>
        <p:nvPicPr>
          <p:cNvPr id="4" name="Picture 3">
            <a:extLst>
              <a:ext uri="{FF2B5EF4-FFF2-40B4-BE49-F238E27FC236}">
                <a16:creationId xmlns:a16="http://schemas.microsoft.com/office/drawing/2014/main" id="{6FB00C05-FBBC-58EF-3FBC-D7DB15EBA543}"/>
              </a:ext>
            </a:extLst>
          </p:cNvPr>
          <p:cNvPicPr>
            <a:picLocks noChangeAspect="1"/>
          </p:cNvPicPr>
          <p:nvPr/>
        </p:nvPicPr>
        <p:blipFill>
          <a:blip r:embed="rId2"/>
          <a:stretch>
            <a:fillRect/>
          </a:stretch>
        </p:blipFill>
        <p:spPr>
          <a:xfrm>
            <a:off x="135050" y="1378122"/>
            <a:ext cx="4366638" cy="5082980"/>
          </a:xfrm>
          <a:prstGeom prst="rect">
            <a:avLst/>
          </a:prstGeom>
        </p:spPr>
      </p:pic>
      <p:pic>
        <p:nvPicPr>
          <p:cNvPr id="54" name="Google Shape;333;p1">
            <a:extLst>
              <a:ext uri="{FF2B5EF4-FFF2-40B4-BE49-F238E27FC236}">
                <a16:creationId xmlns:a16="http://schemas.microsoft.com/office/drawing/2014/main" id="{305BE80B-7AD3-7F6B-D2D3-868AEDF833E1}"/>
              </a:ext>
            </a:extLst>
          </p:cNvPr>
          <p:cNvPicPr preferRelativeResize="0"/>
          <p:nvPr/>
        </p:nvPicPr>
        <p:blipFill rotWithShape="1">
          <a:blip r:embed="rId3">
            <a:alphaModFix/>
          </a:blip>
          <a:srcRect/>
          <a:stretch/>
        </p:blipFill>
        <p:spPr>
          <a:xfrm>
            <a:off x="2125775" y="6197363"/>
            <a:ext cx="1739048" cy="527479"/>
          </a:xfrm>
          <a:prstGeom prst="rect">
            <a:avLst/>
          </a:prstGeom>
          <a:noFill/>
          <a:ln>
            <a:noFill/>
          </a:ln>
        </p:spPr>
      </p:pic>
      <p:pic>
        <p:nvPicPr>
          <p:cNvPr id="9218" name="Picture 2">
            <a:extLst>
              <a:ext uri="{FF2B5EF4-FFF2-40B4-BE49-F238E27FC236}">
                <a16:creationId xmlns:a16="http://schemas.microsoft.com/office/drawing/2014/main" id="{D04930E9-BA6C-6A5C-33E2-8E8877EAC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452" y="2358552"/>
            <a:ext cx="3429000" cy="18452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0FA243-BC9E-4106-F65A-9B8A037BE024}"/>
              </a:ext>
            </a:extLst>
          </p:cNvPr>
          <p:cNvPicPr>
            <a:picLocks noChangeAspect="1"/>
          </p:cNvPicPr>
          <p:nvPr/>
        </p:nvPicPr>
        <p:blipFill>
          <a:blip r:embed="rId5"/>
          <a:stretch>
            <a:fillRect/>
          </a:stretch>
        </p:blipFill>
        <p:spPr>
          <a:xfrm>
            <a:off x="4501688" y="1779382"/>
            <a:ext cx="5044877" cy="579170"/>
          </a:xfrm>
          <a:prstGeom prst="rect">
            <a:avLst/>
          </a:prstGeom>
        </p:spPr>
      </p:pic>
      <p:pic>
        <p:nvPicPr>
          <p:cNvPr id="9222" name="Picture 6">
            <a:extLst>
              <a:ext uri="{FF2B5EF4-FFF2-40B4-BE49-F238E27FC236}">
                <a16:creationId xmlns:a16="http://schemas.microsoft.com/office/drawing/2014/main" id="{621B7E37-2897-18E1-78E1-483679BCF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2829" y="4126947"/>
            <a:ext cx="6503245" cy="2648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33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298CB3-F922-42E9-88E5-A6851426EF5A}"/>
              </a:ext>
            </a:extLst>
          </p:cNvPr>
          <p:cNvSpPr/>
          <p:nvPr/>
        </p:nvSpPr>
        <p:spPr>
          <a:xfrm>
            <a:off x="0" y="4130584"/>
            <a:ext cx="12192000" cy="2238375"/>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직사각형 5">
            <a:extLst>
              <a:ext uri="{FF2B5EF4-FFF2-40B4-BE49-F238E27FC236}">
                <a16:creationId xmlns:a16="http://schemas.microsoft.com/office/drawing/2014/main" id="{0F59A960-D4B8-4268-A3F4-541127F64D65}"/>
              </a:ext>
            </a:extLst>
          </p:cNvPr>
          <p:cNvSpPr/>
          <p:nvPr/>
        </p:nvSpPr>
        <p:spPr>
          <a:xfrm>
            <a:off x="6941004" y="4614786"/>
            <a:ext cx="4396803" cy="720638"/>
          </a:xfrm>
          <a:prstGeom prst="rect">
            <a:avLst/>
          </a:prstGeom>
          <a:noFill/>
        </p:spPr>
        <p:txBody>
          <a:bodyPr lIns="0" anchor="ctr"/>
          <a:lstStyle/>
          <a:p>
            <a:r>
              <a:rPr lang="en-US" altLang="ko-KR" sz="4000" b="1" dirty="0">
                <a:solidFill>
                  <a:schemeClr val="bg1"/>
                </a:solidFill>
                <a:latin typeface="+mj-lt"/>
              </a:rPr>
              <a:t>MODEL</a:t>
            </a:r>
          </a:p>
        </p:txBody>
      </p:sp>
      <p:sp>
        <p:nvSpPr>
          <p:cNvPr id="8" name="직사각형 6">
            <a:extLst>
              <a:ext uri="{FF2B5EF4-FFF2-40B4-BE49-F238E27FC236}">
                <a16:creationId xmlns:a16="http://schemas.microsoft.com/office/drawing/2014/main" id="{2F6B9A7D-A819-4C2F-9BAB-1A29F2D5E951}"/>
              </a:ext>
            </a:extLst>
          </p:cNvPr>
          <p:cNvSpPr/>
          <p:nvPr/>
        </p:nvSpPr>
        <p:spPr>
          <a:xfrm>
            <a:off x="8099996" y="5183376"/>
            <a:ext cx="4396804" cy="720638"/>
          </a:xfrm>
          <a:prstGeom prst="rect">
            <a:avLst/>
          </a:prstGeom>
          <a:noFill/>
        </p:spPr>
        <p:txBody>
          <a:bodyPr lIns="0" anchor="ctr"/>
          <a:lstStyle/>
          <a:p>
            <a:r>
              <a:rPr lang="en-US" altLang="ko-KR" sz="4000" b="1" dirty="0">
                <a:solidFill>
                  <a:schemeClr val="bg1"/>
                </a:solidFill>
                <a:latin typeface="+mj-lt"/>
              </a:rPr>
              <a:t>DEPLOYMENT</a:t>
            </a:r>
          </a:p>
        </p:txBody>
      </p:sp>
      <p:grpSp>
        <p:nvGrpSpPr>
          <p:cNvPr id="15" name="Group 14">
            <a:extLst>
              <a:ext uri="{FF2B5EF4-FFF2-40B4-BE49-F238E27FC236}">
                <a16:creationId xmlns:a16="http://schemas.microsoft.com/office/drawing/2014/main" id="{DC5CA52E-3761-CDA6-B40C-9CACECEAAB86}"/>
              </a:ext>
            </a:extLst>
          </p:cNvPr>
          <p:cNvGrpSpPr/>
          <p:nvPr/>
        </p:nvGrpSpPr>
        <p:grpSpPr>
          <a:xfrm>
            <a:off x="4742161" y="4248231"/>
            <a:ext cx="1957025" cy="1870289"/>
            <a:chOff x="6127601" y="487152"/>
            <a:chExt cx="999728" cy="994953"/>
          </a:xfrm>
        </p:grpSpPr>
        <p:sp>
          <p:nvSpPr>
            <p:cNvPr id="16" name="Oval 15">
              <a:extLst>
                <a:ext uri="{FF2B5EF4-FFF2-40B4-BE49-F238E27FC236}">
                  <a16:creationId xmlns:a16="http://schemas.microsoft.com/office/drawing/2014/main" id="{438021B4-C7E5-F529-CC1C-07A60BB559F5}"/>
                </a:ext>
              </a:extLst>
            </p:cNvPr>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Oval 16">
              <a:extLst>
                <a:ext uri="{FF2B5EF4-FFF2-40B4-BE49-F238E27FC236}">
                  <a16:creationId xmlns:a16="http://schemas.microsoft.com/office/drawing/2014/main" id="{A88105CB-92D0-1B49-6EC7-135CFF9CC6E0}"/>
                </a:ext>
              </a:extLst>
            </p:cNvPr>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A5F1ADD0-A472-3338-7493-0FC1E8ECCF38}"/>
                </a:ext>
              </a:extLst>
            </p:cNvPr>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Google Shape;864;p49">
            <a:extLst>
              <a:ext uri="{FF2B5EF4-FFF2-40B4-BE49-F238E27FC236}">
                <a16:creationId xmlns:a16="http://schemas.microsoft.com/office/drawing/2014/main" id="{7C615B7F-87B3-CB4D-7755-B0758D3BEFD0}"/>
              </a:ext>
            </a:extLst>
          </p:cNvPr>
          <p:cNvSpPr txBox="1">
            <a:spLocks/>
          </p:cNvSpPr>
          <p:nvPr/>
        </p:nvSpPr>
        <p:spPr>
          <a:xfrm>
            <a:off x="4661410" y="4795662"/>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05</a:t>
            </a:r>
          </a:p>
        </p:txBody>
      </p:sp>
      <p:pic>
        <p:nvPicPr>
          <p:cNvPr id="3" name="Picture 2">
            <a:extLst>
              <a:ext uri="{FF2B5EF4-FFF2-40B4-BE49-F238E27FC236}">
                <a16:creationId xmlns:a16="http://schemas.microsoft.com/office/drawing/2014/main" id="{39FAD28B-5420-2108-4A8C-8139B6D80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872" y="135792"/>
            <a:ext cx="7315200" cy="4048125"/>
          </a:xfrm>
          <a:prstGeom prst="rect">
            <a:avLst/>
          </a:prstGeom>
        </p:spPr>
      </p:pic>
      <p:pic>
        <p:nvPicPr>
          <p:cNvPr id="20" name="Google Shape;333;p1">
            <a:extLst>
              <a:ext uri="{FF2B5EF4-FFF2-40B4-BE49-F238E27FC236}">
                <a16:creationId xmlns:a16="http://schemas.microsoft.com/office/drawing/2014/main" id="{75F57C1F-7F1A-88DD-C55A-366E02AE871A}"/>
              </a:ext>
            </a:extLst>
          </p:cNvPr>
          <p:cNvPicPr preferRelativeResize="0"/>
          <p:nvPr/>
        </p:nvPicPr>
        <p:blipFill rotWithShape="1">
          <a:blip r:embed="rId3">
            <a:alphaModFix/>
          </a:blip>
          <a:srcRect/>
          <a:stretch/>
        </p:blipFill>
        <p:spPr>
          <a:xfrm>
            <a:off x="124945" y="135792"/>
            <a:ext cx="1739048" cy="527479"/>
          </a:xfrm>
          <a:prstGeom prst="rect">
            <a:avLst/>
          </a:prstGeom>
          <a:noFill/>
          <a:ln>
            <a:noFill/>
          </a:ln>
        </p:spPr>
      </p:pic>
    </p:spTree>
    <p:extLst>
      <p:ext uri="{BB962C8B-B14F-4D97-AF65-F5344CB8AC3E}">
        <p14:creationId xmlns:p14="http://schemas.microsoft.com/office/powerpoint/2010/main" val="1597045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698AD-0CB0-C0D0-7AA3-90A66548B148}"/>
              </a:ext>
            </a:extLst>
          </p:cNvPr>
          <p:cNvSpPr/>
          <p:nvPr/>
        </p:nvSpPr>
        <p:spPr>
          <a:xfrm>
            <a:off x="887506" y="676264"/>
            <a:ext cx="7476565" cy="5616960"/>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5639BE8-F50A-4972-80A9-6E39690574D8}"/>
              </a:ext>
            </a:extLst>
          </p:cNvPr>
          <p:cNvSpPr txBox="1"/>
          <p:nvPr/>
        </p:nvSpPr>
        <p:spPr>
          <a:xfrm rot="16200000">
            <a:off x="-2012787" y="3198167"/>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Screenshot Of Model From </a:t>
            </a:r>
            <a:r>
              <a:rPr lang="en-US" altLang="ko-KR" sz="2400" b="1" dirty="0">
                <a:latin typeface="+mj-lt"/>
                <a:cs typeface="Arial" pitchFamily="34" charset="0"/>
              </a:rPr>
              <a:t>Flask</a:t>
            </a:r>
          </a:p>
        </p:txBody>
      </p:sp>
      <p:sp>
        <p:nvSpPr>
          <p:cNvPr id="29" name="TextBox 28">
            <a:extLst>
              <a:ext uri="{FF2B5EF4-FFF2-40B4-BE49-F238E27FC236}">
                <a16:creationId xmlns:a16="http://schemas.microsoft.com/office/drawing/2014/main" id="{150F80D6-9796-4E8E-9095-09B6910D46A1}"/>
              </a:ext>
            </a:extLst>
          </p:cNvPr>
          <p:cNvSpPr txBox="1"/>
          <p:nvPr/>
        </p:nvSpPr>
        <p:spPr>
          <a:xfrm>
            <a:off x="3905648" y="4664225"/>
            <a:ext cx="1923423" cy="738664"/>
          </a:xfrm>
          <a:prstGeom prst="rect">
            <a:avLst/>
          </a:prstGeom>
          <a:noFill/>
        </p:spPr>
        <p:txBody>
          <a:bodyPr wrap="square" rtlCol="0" anchor="ctr">
            <a:spAutoFit/>
          </a:bodyPr>
          <a:lstStyle/>
          <a:p>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34" name="TextBox 33">
            <a:extLst>
              <a:ext uri="{FF2B5EF4-FFF2-40B4-BE49-F238E27FC236}">
                <a16:creationId xmlns:a16="http://schemas.microsoft.com/office/drawing/2014/main" id="{FB1C043C-167A-4EB6-97DD-29D24E5DA38B}"/>
              </a:ext>
            </a:extLst>
          </p:cNvPr>
          <p:cNvSpPr txBox="1"/>
          <p:nvPr/>
        </p:nvSpPr>
        <p:spPr>
          <a:xfrm>
            <a:off x="8492690" y="1653859"/>
            <a:ext cx="2982133" cy="1384995"/>
          </a:xfrm>
          <a:prstGeom prst="rect">
            <a:avLst/>
          </a:prstGeom>
          <a:noFill/>
        </p:spPr>
        <p:txBody>
          <a:bodyPr wrap="square" lIns="36000" tIns="0" rIns="36000" bIns="0" rtlCol="0" anchor="ctr">
            <a:spAutoFit/>
          </a:bodyPr>
          <a:lstStyle/>
          <a:p>
            <a:pPr algn="ctr"/>
            <a:r>
              <a:rPr lang="en-US" altLang="ko-KR" sz="3000" b="1" dirty="0">
                <a:solidFill>
                  <a:schemeClr val="accent1"/>
                </a:solidFill>
              </a:rPr>
              <a:t>Model Deployment With Flask</a:t>
            </a:r>
            <a:endParaRPr lang="ko-KR" altLang="en-US" sz="3000" b="1" dirty="0">
              <a:solidFill>
                <a:schemeClr val="accent1"/>
              </a:solidFill>
            </a:endParaRPr>
          </a:p>
        </p:txBody>
      </p:sp>
      <p:pic>
        <p:nvPicPr>
          <p:cNvPr id="10" name="Google Shape;333;p1">
            <a:extLst>
              <a:ext uri="{FF2B5EF4-FFF2-40B4-BE49-F238E27FC236}">
                <a16:creationId xmlns:a16="http://schemas.microsoft.com/office/drawing/2014/main" id="{B92A3889-7048-0511-DBCC-F089BFB18ED5}"/>
              </a:ext>
            </a:extLst>
          </p:cNvPr>
          <p:cNvPicPr preferRelativeResize="0"/>
          <p:nvPr/>
        </p:nvPicPr>
        <p:blipFill rotWithShape="1">
          <a:blip r:embed="rId2">
            <a:alphaModFix/>
          </a:blip>
          <a:srcRect/>
          <a:stretch/>
        </p:blipFill>
        <p:spPr>
          <a:xfrm>
            <a:off x="240499" y="148785"/>
            <a:ext cx="1739048" cy="527479"/>
          </a:xfrm>
          <a:prstGeom prst="rect">
            <a:avLst/>
          </a:prstGeom>
          <a:noFill/>
          <a:ln>
            <a:noFill/>
          </a:ln>
        </p:spPr>
      </p:pic>
      <p:sp>
        <p:nvSpPr>
          <p:cNvPr id="3" name="Picture Placeholder 2">
            <a:extLst>
              <a:ext uri="{FF2B5EF4-FFF2-40B4-BE49-F238E27FC236}">
                <a16:creationId xmlns:a16="http://schemas.microsoft.com/office/drawing/2014/main" id="{DB936DE0-0685-5ADD-952C-EDF5C801C3DD}"/>
              </a:ext>
            </a:extLst>
          </p:cNvPr>
          <p:cNvSpPr>
            <a:spLocks noGrp="1"/>
          </p:cNvSpPr>
          <p:nvPr>
            <p:ph type="pic" sz="quarter" idx="11"/>
          </p:nvPr>
        </p:nvSpPr>
        <p:spPr>
          <a:xfrm>
            <a:off x="1016126" y="851648"/>
            <a:ext cx="6021167" cy="5235388"/>
          </a:xfrm>
        </p:spPr>
      </p:sp>
      <p:pic>
        <p:nvPicPr>
          <p:cNvPr id="4" name="Picture 3">
            <a:extLst>
              <a:ext uri="{FF2B5EF4-FFF2-40B4-BE49-F238E27FC236}">
                <a16:creationId xmlns:a16="http://schemas.microsoft.com/office/drawing/2014/main" id="{A9126346-2FF2-A99E-BEA7-AEE1195FC66B}"/>
              </a:ext>
            </a:extLst>
          </p:cNvPr>
          <p:cNvPicPr>
            <a:picLocks noChangeAspect="1"/>
          </p:cNvPicPr>
          <p:nvPr/>
        </p:nvPicPr>
        <p:blipFill>
          <a:blip r:embed="rId3"/>
          <a:stretch>
            <a:fillRect/>
          </a:stretch>
        </p:blipFill>
        <p:spPr>
          <a:xfrm>
            <a:off x="1016624" y="752475"/>
            <a:ext cx="7212976" cy="5429262"/>
          </a:xfrm>
          <a:prstGeom prst="rect">
            <a:avLst/>
          </a:prstGeom>
        </p:spPr>
      </p:pic>
    </p:spTree>
    <p:extLst>
      <p:ext uri="{BB962C8B-B14F-4D97-AF65-F5344CB8AC3E}">
        <p14:creationId xmlns:p14="http://schemas.microsoft.com/office/powerpoint/2010/main" val="3961134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368EF3-0746-C59D-9C8B-8DF41F20F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17BF43BD-E71D-4291-8D42-C41EB0778E81}"/>
              </a:ext>
            </a:extLst>
          </p:cNvPr>
          <p:cNvSpPr/>
          <p:nvPr/>
        </p:nvSpPr>
        <p:spPr>
          <a:xfrm rot="10800000">
            <a:off x="3251768" y="-1"/>
            <a:ext cx="8940232" cy="4911047"/>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15FF7E7-F3F5-91ED-FB2F-824AB6AD9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670" y="402884"/>
            <a:ext cx="8029575" cy="4105275"/>
          </a:xfrm>
          <a:prstGeom prst="rect">
            <a:avLst/>
          </a:prstGeom>
        </p:spPr>
      </p:pic>
      <p:sp>
        <p:nvSpPr>
          <p:cNvPr id="8" name="TextBox 7">
            <a:extLst>
              <a:ext uri="{FF2B5EF4-FFF2-40B4-BE49-F238E27FC236}">
                <a16:creationId xmlns:a16="http://schemas.microsoft.com/office/drawing/2014/main" id="{DAABCCD9-B142-DE83-20F2-CFD23A878417}"/>
              </a:ext>
            </a:extLst>
          </p:cNvPr>
          <p:cNvSpPr txBox="1"/>
          <p:nvPr/>
        </p:nvSpPr>
        <p:spPr>
          <a:xfrm>
            <a:off x="6459450" y="2589422"/>
            <a:ext cx="5412371" cy="1538883"/>
          </a:xfrm>
          <a:prstGeom prst="rect">
            <a:avLst/>
          </a:prstGeom>
          <a:noFill/>
        </p:spPr>
        <p:txBody>
          <a:bodyPr wrap="square" lIns="36000" tIns="0" rIns="36000" bIns="0"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Pts val="5000"/>
              <a:buFont typeface="Anton"/>
              <a:buNone/>
              <a:tabLst/>
              <a:defRPr/>
            </a:pPr>
            <a:r>
              <a:rPr kumimoji="0" lang="en-US" sz="5000" b="0" i="0" u="none" strike="noStrike" kern="0" cap="none" spc="0" normalizeH="0" baseline="0" noProof="0" dirty="0">
                <a:ln>
                  <a:noFill/>
                </a:ln>
                <a:solidFill>
                  <a:srgbClr val="000000"/>
                </a:solidFill>
                <a:effectLst/>
                <a:uLnTx/>
                <a:uFillTx/>
                <a:latin typeface="Anton"/>
                <a:sym typeface="Anton"/>
              </a:rPr>
              <a:t>Drawing </a:t>
            </a:r>
            <a:r>
              <a:rPr kumimoji="0" lang="en-US" sz="5000" b="0" i="0" u="none" strike="noStrike" kern="0" cap="none" spc="0" normalizeH="0" baseline="0" noProof="0" dirty="0">
                <a:ln>
                  <a:noFill/>
                </a:ln>
                <a:solidFill>
                  <a:srgbClr val="00B0F0"/>
                </a:solidFill>
                <a:effectLst/>
                <a:uLnTx/>
                <a:uFillTx/>
                <a:latin typeface="Anton"/>
                <a:sym typeface="Anton"/>
              </a:rPr>
              <a:t>Conclusion</a:t>
            </a:r>
            <a:r>
              <a:rPr kumimoji="0" lang="en-US" sz="5000" b="0" i="0" u="none" strike="noStrike" kern="0" cap="none" spc="0" normalizeH="0" baseline="0" noProof="0" dirty="0">
                <a:ln>
                  <a:noFill/>
                </a:ln>
                <a:solidFill>
                  <a:srgbClr val="000000"/>
                </a:solidFill>
                <a:effectLst/>
                <a:uLnTx/>
                <a:uFillTx/>
                <a:latin typeface="Anton"/>
                <a:sym typeface="Anton"/>
              </a:rPr>
              <a:t> - </a:t>
            </a:r>
            <a:r>
              <a:rPr kumimoji="0" lang="en-US" sz="5000" b="0" i="0" u="none" strike="noStrike" kern="0" cap="none" spc="0" normalizeH="0" baseline="0" noProof="0" dirty="0">
                <a:ln>
                  <a:noFill/>
                </a:ln>
                <a:solidFill>
                  <a:srgbClr val="FFC000"/>
                </a:solidFill>
                <a:effectLst/>
                <a:uLnTx/>
                <a:uFillTx/>
                <a:latin typeface="Anton"/>
                <a:sym typeface="Anton"/>
              </a:rPr>
              <a:t>Summary</a:t>
            </a:r>
          </a:p>
        </p:txBody>
      </p:sp>
      <p:grpSp>
        <p:nvGrpSpPr>
          <p:cNvPr id="9" name="Group 8">
            <a:extLst>
              <a:ext uri="{FF2B5EF4-FFF2-40B4-BE49-F238E27FC236}">
                <a16:creationId xmlns:a16="http://schemas.microsoft.com/office/drawing/2014/main" id="{D479A5DD-9962-580B-7034-B523F1F7BFE3}"/>
              </a:ext>
            </a:extLst>
          </p:cNvPr>
          <p:cNvGrpSpPr/>
          <p:nvPr/>
        </p:nvGrpSpPr>
        <p:grpSpPr>
          <a:xfrm>
            <a:off x="9914796" y="335257"/>
            <a:ext cx="1957025" cy="1870289"/>
            <a:chOff x="6127601" y="487152"/>
            <a:chExt cx="999728" cy="994953"/>
          </a:xfrm>
        </p:grpSpPr>
        <p:sp>
          <p:nvSpPr>
            <p:cNvPr id="10" name="Oval 9">
              <a:extLst>
                <a:ext uri="{FF2B5EF4-FFF2-40B4-BE49-F238E27FC236}">
                  <a16:creationId xmlns:a16="http://schemas.microsoft.com/office/drawing/2014/main" id="{D7D8DF27-7F09-9F76-B051-3CDD71D408D4}"/>
                </a:ext>
              </a:extLst>
            </p:cNvPr>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Oval 10">
              <a:extLst>
                <a:ext uri="{FF2B5EF4-FFF2-40B4-BE49-F238E27FC236}">
                  <a16:creationId xmlns:a16="http://schemas.microsoft.com/office/drawing/2014/main" id="{13E18D4F-E8D9-411C-D4F5-EFA6856656EE}"/>
                </a:ext>
              </a:extLst>
            </p:cNvPr>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3A707207-2577-BEE5-3EDD-5BCC8DBC0510}"/>
                </a:ext>
              </a:extLst>
            </p:cNvPr>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 name="Google Shape;864;p49">
            <a:extLst>
              <a:ext uri="{FF2B5EF4-FFF2-40B4-BE49-F238E27FC236}">
                <a16:creationId xmlns:a16="http://schemas.microsoft.com/office/drawing/2014/main" id="{92655B87-6827-8059-9A6D-4C29EC3E6FD1}"/>
              </a:ext>
            </a:extLst>
          </p:cNvPr>
          <p:cNvSpPr txBox="1">
            <a:spLocks/>
          </p:cNvSpPr>
          <p:nvPr/>
        </p:nvSpPr>
        <p:spPr>
          <a:xfrm>
            <a:off x="9834045" y="882688"/>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06</a:t>
            </a:r>
          </a:p>
        </p:txBody>
      </p:sp>
      <p:pic>
        <p:nvPicPr>
          <p:cNvPr id="15" name="Google Shape;333;p1">
            <a:extLst>
              <a:ext uri="{FF2B5EF4-FFF2-40B4-BE49-F238E27FC236}">
                <a16:creationId xmlns:a16="http://schemas.microsoft.com/office/drawing/2014/main" id="{A2136808-865A-C14B-E5A5-5D565639F350}"/>
              </a:ext>
            </a:extLst>
          </p:cNvPr>
          <p:cNvPicPr preferRelativeResize="0"/>
          <p:nvPr/>
        </p:nvPicPr>
        <p:blipFill rotWithShape="1">
          <a:blip r:embed="rId4">
            <a:alphaModFix/>
          </a:blip>
          <a:srcRect/>
          <a:stretch/>
        </p:blipFill>
        <p:spPr>
          <a:xfrm>
            <a:off x="103867" y="126887"/>
            <a:ext cx="1739048" cy="527479"/>
          </a:xfrm>
          <a:prstGeom prst="rect">
            <a:avLst/>
          </a:prstGeom>
          <a:noFill/>
          <a:ln>
            <a:noFill/>
          </a:ln>
        </p:spPr>
      </p:pic>
    </p:spTree>
    <p:extLst>
      <p:ext uri="{BB962C8B-B14F-4D97-AF65-F5344CB8AC3E}">
        <p14:creationId xmlns:p14="http://schemas.microsoft.com/office/powerpoint/2010/main" val="1373180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FD31AFE-7880-4095-AA76-2BED6B69FAA8}"/>
              </a:ext>
            </a:extLst>
          </p:cNvPr>
          <p:cNvGrpSpPr/>
          <p:nvPr/>
        </p:nvGrpSpPr>
        <p:grpSpPr>
          <a:xfrm flipH="1">
            <a:off x="7758875" y="1697679"/>
            <a:ext cx="2861829" cy="2625907"/>
            <a:chOff x="837241" y="2338238"/>
            <a:chExt cx="4340280" cy="3982478"/>
          </a:xfrm>
        </p:grpSpPr>
        <p:sp>
          <p:nvSpPr>
            <p:cNvPr id="20" name="Freeform: Shape 19">
              <a:extLst>
                <a:ext uri="{FF2B5EF4-FFF2-40B4-BE49-F238E27FC236}">
                  <a16:creationId xmlns:a16="http://schemas.microsoft.com/office/drawing/2014/main" id="{A9991483-56A2-44DA-B419-8815AA6055BD}"/>
                </a:ext>
              </a:extLst>
            </p:cNvPr>
            <p:cNvSpPr/>
            <p:nvPr/>
          </p:nvSpPr>
          <p:spPr>
            <a:xfrm>
              <a:off x="837241" y="2338238"/>
              <a:ext cx="4340280" cy="3982478"/>
            </a:xfrm>
            <a:custGeom>
              <a:avLst/>
              <a:gdLst>
                <a:gd name="connsiteX0" fmla="*/ 2649379 w 2657475"/>
                <a:gd name="connsiteY0" fmla="*/ 2105847 h 2438400"/>
                <a:gd name="connsiteX1" fmla="*/ 2644616 w 2657475"/>
                <a:gd name="connsiteY1" fmla="*/ 2094417 h 2438400"/>
                <a:gd name="connsiteX2" fmla="*/ 2649379 w 2657475"/>
                <a:gd name="connsiteY2" fmla="*/ 2070604 h 2438400"/>
                <a:gd name="connsiteX3" fmla="*/ 2644616 w 2657475"/>
                <a:gd name="connsiteY3" fmla="*/ 2062984 h 2438400"/>
                <a:gd name="connsiteX4" fmla="*/ 2630329 w 2657475"/>
                <a:gd name="connsiteY4" fmla="*/ 2055364 h 2438400"/>
                <a:gd name="connsiteX5" fmla="*/ 2633186 w 2657475"/>
                <a:gd name="connsiteY5" fmla="*/ 2039172 h 2438400"/>
                <a:gd name="connsiteX6" fmla="*/ 2628424 w 2657475"/>
                <a:gd name="connsiteY6" fmla="*/ 2032504 h 2438400"/>
                <a:gd name="connsiteX7" fmla="*/ 2620804 w 2657475"/>
                <a:gd name="connsiteY7" fmla="*/ 2029647 h 2438400"/>
                <a:gd name="connsiteX8" fmla="*/ 2576036 w 2657475"/>
                <a:gd name="connsiteY8" fmla="*/ 1994404 h 2438400"/>
                <a:gd name="connsiteX9" fmla="*/ 2450306 w 2657475"/>
                <a:gd name="connsiteY9" fmla="*/ 2037267 h 2438400"/>
                <a:gd name="connsiteX10" fmla="*/ 2367439 w 2657475"/>
                <a:gd name="connsiteY10" fmla="*/ 2059175 h 2438400"/>
                <a:gd name="connsiteX11" fmla="*/ 2388394 w 2657475"/>
                <a:gd name="connsiteY11" fmla="*/ 2002025 h 2438400"/>
                <a:gd name="connsiteX12" fmla="*/ 2333149 w 2657475"/>
                <a:gd name="connsiteY12" fmla="*/ 1995357 h 2438400"/>
                <a:gd name="connsiteX13" fmla="*/ 2230279 w 2657475"/>
                <a:gd name="connsiteY13" fmla="*/ 2017264 h 2438400"/>
                <a:gd name="connsiteX14" fmla="*/ 2156936 w 2657475"/>
                <a:gd name="connsiteY14" fmla="*/ 2010597 h 2438400"/>
                <a:gd name="connsiteX15" fmla="*/ 2101691 w 2657475"/>
                <a:gd name="connsiteY15" fmla="*/ 2037267 h 2438400"/>
                <a:gd name="connsiteX16" fmla="*/ 1998821 w 2657475"/>
                <a:gd name="connsiteY16" fmla="*/ 1897250 h 2438400"/>
                <a:gd name="connsiteX17" fmla="*/ 2027396 w 2657475"/>
                <a:gd name="connsiteY17" fmla="*/ 1709607 h 2438400"/>
                <a:gd name="connsiteX18" fmla="*/ 2015966 w 2657475"/>
                <a:gd name="connsiteY18" fmla="*/ 1630550 h 2438400"/>
                <a:gd name="connsiteX19" fmla="*/ 1779746 w 2657475"/>
                <a:gd name="connsiteY19" fmla="*/ 1366707 h 2438400"/>
                <a:gd name="connsiteX20" fmla="*/ 1827371 w 2657475"/>
                <a:gd name="connsiteY20" fmla="*/ 1300032 h 2438400"/>
                <a:gd name="connsiteX21" fmla="*/ 1854041 w 2657475"/>
                <a:gd name="connsiteY21" fmla="*/ 1255264 h 2438400"/>
                <a:gd name="connsiteX22" fmla="*/ 1841659 w 2657475"/>
                <a:gd name="connsiteY22" fmla="*/ 1220022 h 2438400"/>
                <a:gd name="connsiteX23" fmla="*/ 1834991 w 2657475"/>
                <a:gd name="connsiteY23" fmla="*/ 1188589 h 2438400"/>
                <a:gd name="connsiteX24" fmla="*/ 1833086 w 2657475"/>
                <a:gd name="connsiteY24" fmla="*/ 1147632 h 2438400"/>
                <a:gd name="connsiteX25" fmla="*/ 1799749 w 2657475"/>
                <a:gd name="connsiteY25" fmla="*/ 1114294 h 2438400"/>
                <a:gd name="connsiteX26" fmla="*/ 1774031 w 2657475"/>
                <a:gd name="connsiteY26" fmla="*/ 1078099 h 2438400"/>
                <a:gd name="connsiteX27" fmla="*/ 1723549 w 2657475"/>
                <a:gd name="connsiteY27" fmla="*/ 1099054 h 2438400"/>
                <a:gd name="connsiteX28" fmla="*/ 1654016 w 2657475"/>
                <a:gd name="connsiteY28" fmla="*/ 1186684 h 2438400"/>
                <a:gd name="connsiteX29" fmla="*/ 1637824 w 2657475"/>
                <a:gd name="connsiteY29" fmla="*/ 1186684 h 2438400"/>
                <a:gd name="connsiteX30" fmla="*/ 1458754 w 2657475"/>
                <a:gd name="connsiteY30" fmla="*/ 1060954 h 2438400"/>
                <a:gd name="connsiteX31" fmla="*/ 1353979 w 2657475"/>
                <a:gd name="connsiteY31" fmla="*/ 1099054 h 2438400"/>
                <a:gd name="connsiteX32" fmla="*/ 1339691 w 2657475"/>
                <a:gd name="connsiteY32" fmla="*/ 1081909 h 2438400"/>
                <a:gd name="connsiteX33" fmla="*/ 1256824 w 2657475"/>
                <a:gd name="connsiteY33" fmla="*/ 1012377 h 2438400"/>
                <a:gd name="connsiteX34" fmla="*/ 1223486 w 2657475"/>
                <a:gd name="connsiteY34" fmla="*/ 958084 h 2438400"/>
                <a:gd name="connsiteX35" fmla="*/ 1261586 w 2657475"/>
                <a:gd name="connsiteY35" fmla="*/ 899029 h 2438400"/>
                <a:gd name="connsiteX36" fmla="*/ 1299686 w 2657475"/>
                <a:gd name="connsiteY36" fmla="*/ 920937 h 2438400"/>
                <a:gd name="connsiteX37" fmla="*/ 1358741 w 2657475"/>
                <a:gd name="connsiteY37" fmla="*/ 916174 h 2438400"/>
                <a:gd name="connsiteX38" fmla="*/ 1366361 w 2657475"/>
                <a:gd name="connsiteY38" fmla="*/ 887599 h 2438400"/>
                <a:gd name="connsiteX39" fmla="*/ 1399699 w 2657475"/>
                <a:gd name="connsiteY39" fmla="*/ 889504 h 2438400"/>
                <a:gd name="connsiteX40" fmla="*/ 1412081 w 2657475"/>
                <a:gd name="connsiteY40" fmla="*/ 865692 h 2438400"/>
                <a:gd name="connsiteX41" fmla="*/ 1440656 w 2657475"/>
                <a:gd name="connsiteY41" fmla="*/ 860929 h 2438400"/>
                <a:gd name="connsiteX42" fmla="*/ 1452086 w 2657475"/>
                <a:gd name="connsiteY42" fmla="*/ 830449 h 2438400"/>
                <a:gd name="connsiteX43" fmla="*/ 1497806 w 2657475"/>
                <a:gd name="connsiteY43" fmla="*/ 825687 h 2438400"/>
                <a:gd name="connsiteX44" fmla="*/ 1513999 w 2657475"/>
                <a:gd name="connsiteY44" fmla="*/ 797112 h 2438400"/>
                <a:gd name="connsiteX45" fmla="*/ 1520666 w 2657475"/>
                <a:gd name="connsiteY45" fmla="*/ 687574 h 2438400"/>
                <a:gd name="connsiteX46" fmla="*/ 1560671 w 2657475"/>
                <a:gd name="connsiteY46" fmla="*/ 654237 h 2438400"/>
                <a:gd name="connsiteX47" fmla="*/ 1667351 w 2657475"/>
                <a:gd name="connsiteY47" fmla="*/ 541842 h 2438400"/>
                <a:gd name="connsiteX48" fmla="*/ 1674019 w 2657475"/>
                <a:gd name="connsiteY48" fmla="*/ 578037 h 2438400"/>
                <a:gd name="connsiteX49" fmla="*/ 1697831 w 2657475"/>
                <a:gd name="connsiteY49" fmla="*/ 511362 h 2438400"/>
                <a:gd name="connsiteX50" fmla="*/ 1718786 w 2657475"/>
                <a:gd name="connsiteY50" fmla="*/ 552319 h 2438400"/>
                <a:gd name="connsiteX51" fmla="*/ 1749266 w 2657475"/>
                <a:gd name="connsiteY51" fmla="*/ 473262 h 2438400"/>
                <a:gd name="connsiteX52" fmla="*/ 1768316 w 2657475"/>
                <a:gd name="connsiteY52" fmla="*/ 552319 h 2438400"/>
                <a:gd name="connsiteX53" fmla="*/ 1777841 w 2657475"/>
                <a:gd name="connsiteY53" fmla="*/ 436114 h 2438400"/>
                <a:gd name="connsiteX54" fmla="*/ 1744504 w 2657475"/>
                <a:gd name="connsiteY54" fmla="*/ 324672 h 2438400"/>
                <a:gd name="connsiteX55" fmla="*/ 1623536 w 2657475"/>
                <a:gd name="connsiteY55" fmla="*/ 188464 h 2438400"/>
                <a:gd name="connsiteX56" fmla="*/ 1264444 w 2657475"/>
                <a:gd name="connsiteY56" fmla="*/ 7489 h 2438400"/>
                <a:gd name="connsiteX57" fmla="*/ 845344 w 2657475"/>
                <a:gd name="connsiteY57" fmla="*/ 407539 h 2438400"/>
                <a:gd name="connsiteX58" fmla="*/ 673894 w 2657475"/>
                <a:gd name="connsiteY58" fmla="*/ 515172 h 2438400"/>
                <a:gd name="connsiteX59" fmla="*/ 432911 w 2657475"/>
                <a:gd name="connsiteY59" fmla="*/ 683764 h 2438400"/>
                <a:gd name="connsiteX60" fmla="*/ 328136 w 2657475"/>
                <a:gd name="connsiteY60" fmla="*/ 871407 h 2438400"/>
                <a:gd name="connsiteX61" fmla="*/ 210979 w 2657475"/>
                <a:gd name="connsiteY61" fmla="*/ 1068574 h 2438400"/>
                <a:gd name="connsiteX62" fmla="*/ 90964 w 2657475"/>
                <a:gd name="connsiteY62" fmla="*/ 1174302 h 2438400"/>
                <a:gd name="connsiteX63" fmla="*/ 133826 w 2657475"/>
                <a:gd name="connsiteY63" fmla="*/ 1162872 h 2438400"/>
                <a:gd name="connsiteX64" fmla="*/ 16669 w 2657475"/>
                <a:gd name="connsiteY64" fmla="*/ 1445764 h 2438400"/>
                <a:gd name="connsiteX65" fmla="*/ 64294 w 2657475"/>
                <a:gd name="connsiteY65" fmla="*/ 1400997 h 2438400"/>
                <a:gd name="connsiteX66" fmla="*/ 38576 w 2657475"/>
                <a:gd name="connsiteY66" fmla="*/ 1543872 h 2438400"/>
                <a:gd name="connsiteX67" fmla="*/ 7144 w 2657475"/>
                <a:gd name="connsiteY67" fmla="*/ 1769614 h 2438400"/>
                <a:gd name="connsiteX68" fmla="*/ 57626 w 2657475"/>
                <a:gd name="connsiteY68" fmla="*/ 1696272 h 2438400"/>
                <a:gd name="connsiteX69" fmla="*/ 10001 w 2657475"/>
                <a:gd name="connsiteY69" fmla="*/ 1889629 h 2438400"/>
                <a:gd name="connsiteX70" fmla="*/ 64294 w 2657475"/>
                <a:gd name="connsiteY70" fmla="*/ 1791522 h 2438400"/>
                <a:gd name="connsiteX71" fmla="*/ 32861 w 2657475"/>
                <a:gd name="connsiteY71" fmla="*/ 2001072 h 2438400"/>
                <a:gd name="connsiteX72" fmla="*/ 68104 w 2657475"/>
                <a:gd name="connsiteY72" fmla="*/ 2184905 h 2438400"/>
                <a:gd name="connsiteX73" fmla="*/ 147161 w 2657475"/>
                <a:gd name="connsiteY73" fmla="*/ 2175380 h 2438400"/>
                <a:gd name="connsiteX74" fmla="*/ 347186 w 2657475"/>
                <a:gd name="connsiteY74" fmla="*/ 2429697 h 2438400"/>
                <a:gd name="connsiteX75" fmla="*/ 718661 w 2657475"/>
                <a:gd name="connsiteY75" fmla="*/ 2391597 h 2438400"/>
                <a:gd name="connsiteX76" fmla="*/ 816769 w 2657475"/>
                <a:gd name="connsiteY76" fmla="*/ 2322064 h 2438400"/>
                <a:gd name="connsiteX77" fmla="*/ 890111 w 2657475"/>
                <a:gd name="connsiteY77" fmla="*/ 2264914 h 2438400"/>
                <a:gd name="connsiteX78" fmla="*/ 940594 w 2657475"/>
                <a:gd name="connsiteY78" fmla="*/ 2243007 h 2438400"/>
                <a:gd name="connsiteX79" fmla="*/ 994886 w 2657475"/>
                <a:gd name="connsiteY79" fmla="*/ 2226814 h 2438400"/>
                <a:gd name="connsiteX80" fmla="*/ 1011079 w 2657475"/>
                <a:gd name="connsiteY80" fmla="*/ 2160139 h 2438400"/>
                <a:gd name="connsiteX81" fmla="*/ 1032986 w 2657475"/>
                <a:gd name="connsiteY81" fmla="*/ 2143947 h 2438400"/>
                <a:gd name="connsiteX82" fmla="*/ 1042511 w 2657475"/>
                <a:gd name="connsiteY82" fmla="*/ 2089654 h 2438400"/>
                <a:gd name="connsiteX83" fmla="*/ 1052036 w 2657475"/>
                <a:gd name="connsiteY83" fmla="*/ 2022979 h 2438400"/>
                <a:gd name="connsiteX84" fmla="*/ 1061561 w 2657475"/>
                <a:gd name="connsiteY84" fmla="*/ 1930587 h 2438400"/>
                <a:gd name="connsiteX85" fmla="*/ 1087279 w 2657475"/>
                <a:gd name="connsiteY85" fmla="*/ 1866769 h 2438400"/>
                <a:gd name="connsiteX86" fmla="*/ 1306354 w 2657475"/>
                <a:gd name="connsiteY86" fmla="*/ 1606737 h 2438400"/>
                <a:gd name="connsiteX87" fmla="*/ 1382554 w 2657475"/>
                <a:gd name="connsiteY87" fmla="*/ 1561969 h 2438400"/>
                <a:gd name="connsiteX88" fmla="*/ 1413986 w 2657475"/>
                <a:gd name="connsiteY88" fmla="*/ 1578162 h 2438400"/>
                <a:gd name="connsiteX89" fmla="*/ 1615916 w 2657475"/>
                <a:gd name="connsiteY89" fmla="*/ 1890582 h 2438400"/>
                <a:gd name="connsiteX90" fmla="*/ 1768316 w 2657475"/>
                <a:gd name="connsiteY90" fmla="*/ 2219194 h 2438400"/>
                <a:gd name="connsiteX91" fmla="*/ 1804511 w 2657475"/>
                <a:gd name="connsiteY91" fmla="*/ 2371594 h 2438400"/>
                <a:gd name="connsiteX92" fmla="*/ 1925479 w 2657475"/>
                <a:gd name="connsiteY92" fmla="*/ 2350639 h 2438400"/>
                <a:gd name="connsiteX93" fmla="*/ 1958816 w 2657475"/>
                <a:gd name="connsiteY93" fmla="*/ 2317302 h 2438400"/>
                <a:gd name="connsiteX94" fmla="*/ 2009299 w 2657475"/>
                <a:gd name="connsiteY94" fmla="*/ 2347782 h 2438400"/>
                <a:gd name="connsiteX95" fmla="*/ 2095024 w 2657475"/>
                <a:gd name="connsiteY95" fmla="*/ 2430650 h 2438400"/>
                <a:gd name="connsiteX96" fmla="*/ 2230279 w 2657475"/>
                <a:gd name="connsiteY96" fmla="*/ 2363975 h 2438400"/>
                <a:gd name="connsiteX97" fmla="*/ 2435066 w 2657475"/>
                <a:gd name="connsiteY97" fmla="*/ 2283012 h 2438400"/>
                <a:gd name="connsiteX98" fmla="*/ 2546509 w 2657475"/>
                <a:gd name="connsiteY98" fmla="*/ 2227767 h 2438400"/>
                <a:gd name="connsiteX99" fmla="*/ 2630329 w 2657475"/>
                <a:gd name="connsiteY99" fmla="*/ 2172522 h 2438400"/>
                <a:gd name="connsiteX100" fmla="*/ 2647474 w 2657475"/>
                <a:gd name="connsiteY100" fmla="*/ 2161092 h 2438400"/>
                <a:gd name="connsiteX101" fmla="*/ 2647474 w 2657475"/>
                <a:gd name="connsiteY101" fmla="*/ 2143947 h 2438400"/>
                <a:gd name="connsiteX102" fmla="*/ 2655094 w 2657475"/>
                <a:gd name="connsiteY102" fmla="*/ 2131564 h 2438400"/>
                <a:gd name="connsiteX103" fmla="*/ 2649379 w 2657475"/>
                <a:gd name="connsiteY103" fmla="*/ 2105847 h 2438400"/>
                <a:gd name="connsiteX104" fmla="*/ 918686 w 2657475"/>
                <a:gd name="connsiteY104" fmla="*/ 1436239 h 2438400"/>
                <a:gd name="connsiteX105" fmla="*/ 897731 w 2657475"/>
                <a:gd name="connsiteY105" fmla="*/ 1472434 h 2438400"/>
                <a:gd name="connsiteX106" fmla="*/ 873919 w 2657475"/>
                <a:gd name="connsiteY106" fmla="*/ 1496247 h 2438400"/>
                <a:gd name="connsiteX107" fmla="*/ 832961 w 2657475"/>
                <a:gd name="connsiteY107" fmla="*/ 1532442 h 2438400"/>
                <a:gd name="connsiteX108" fmla="*/ 804386 w 2657475"/>
                <a:gd name="connsiteY108" fmla="*/ 1537204 h 2438400"/>
                <a:gd name="connsiteX109" fmla="*/ 783431 w 2657475"/>
                <a:gd name="connsiteY109" fmla="*/ 1515297 h 2438400"/>
                <a:gd name="connsiteX110" fmla="*/ 752951 w 2657475"/>
                <a:gd name="connsiteY110" fmla="*/ 1508629 h 2438400"/>
                <a:gd name="connsiteX111" fmla="*/ 754856 w 2657475"/>
                <a:gd name="connsiteY111" fmla="*/ 1454337 h 2438400"/>
                <a:gd name="connsiteX112" fmla="*/ 826294 w 2657475"/>
                <a:gd name="connsiteY112" fmla="*/ 1399092 h 2438400"/>
                <a:gd name="connsiteX113" fmla="*/ 871061 w 2657475"/>
                <a:gd name="connsiteY113" fmla="*/ 1291459 h 2438400"/>
                <a:gd name="connsiteX114" fmla="*/ 915829 w 2657475"/>
                <a:gd name="connsiteY114" fmla="*/ 1286697 h 2438400"/>
                <a:gd name="connsiteX115" fmla="*/ 1001554 w 2657475"/>
                <a:gd name="connsiteY115" fmla="*/ 1374327 h 2438400"/>
                <a:gd name="connsiteX116" fmla="*/ 918686 w 2657475"/>
                <a:gd name="connsiteY116" fmla="*/ 143623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57475" h="2438400">
                  <a:moveTo>
                    <a:pt x="2649379" y="2105847"/>
                  </a:moveTo>
                  <a:lnTo>
                    <a:pt x="2644616" y="2094417"/>
                  </a:lnTo>
                  <a:lnTo>
                    <a:pt x="2649379" y="2070604"/>
                  </a:lnTo>
                  <a:lnTo>
                    <a:pt x="2644616" y="2062984"/>
                  </a:lnTo>
                  <a:lnTo>
                    <a:pt x="2630329" y="2055364"/>
                  </a:lnTo>
                  <a:lnTo>
                    <a:pt x="2633186" y="2039172"/>
                  </a:lnTo>
                  <a:lnTo>
                    <a:pt x="2628424" y="2032504"/>
                  </a:lnTo>
                  <a:lnTo>
                    <a:pt x="2620804" y="2029647"/>
                  </a:lnTo>
                  <a:cubicBezTo>
                    <a:pt x="2620804" y="2029647"/>
                    <a:pt x="2628424" y="1980117"/>
                    <a:pt x="2576036" y="1994404"/>
                  </a:cubicBezTo>
                  <a:cubicBezTo>
                    <a:pt x="2576036" y="1994404"/>
                    <a:pt x="2493169" y="2006787"/>
                    <a:pt x="2450306" y="2037267"/>
                  </a:cubicBezTo>
                  <a:cubicBezTo>
                    <a:pt x="2450306" y="2037267"/>
                    <a:pt x="2404586" y="2058222"/>
                    <a:pt x="2367439" y="2059175"/>
                  </a:cubicBezTo>
                  <a:cubicBezTo>
                    <a:pt x="2367439" y="2059175"/>
                    <a:pt x="2397919" y="2025837"/>
                    <a:pt x="2388394" y="2002025"/>
                  </a:cubicBezTo>
                  <a:cubicBezTo>
                    <a:pt x="2388394" y="2002025"/>
                    <a:pt x="2376964" y="1970592"/>
                    <a:pt x="2333149" y="1995357"/>
                  </a:cubicBezTo>
                  <a:cubicBezTo>
                    <a:pt x="2333149" y="1995357"/>
                    <a:pt x="2290286" y="2021075"/>
                    <a:pt x="2230279" y="2017264"/>
                  </a:cubicBezTo>
                  <a:cubicBezTo>
                    <a:pt x="2230279" y="2017264"/>
                    <a:pt x="2194084" y="2015359"/>
                    <a:pt x="2156936" y="2010597"/>
                  </a:cubicBezTo>
                  <a:cubicBezTo>
                    <a:pt x="2156936" y="2010597"/>
                    <a:pt x="2128361" y="2013454"/>
                    <a:pt x="2101691" y="2037267"/>
                  </a:cubicBezTo>
                  <a:cubicBezTo>
                    <a:pt x="2101691" y="2037267"/>
                    <a:pt x="2020729" y="1970592"/>
                    <a:pt x="1998821" y="1897250"/>
                  </a:cubicBezTo>
                  <a:cubicBezTo>
                    <a:pt x="1998821" y="1897250"/>
                    <a:pt x="2025491" y="1808667"/>
                    <a:pt x="2027396" y="1709607"/>
                  </a:cubicBezTo>
                  <a:cubicBezTo>
                    <a:pt x="2027396" y="1709607"/>
                    <a:pt x="2024539" y="1674364"/>
                    <a:pt x="2015966" y="1630550"/>
                  </a:cubicBezTo>
                  <a:cubicBezTo>
                    <a:pt x="2015966" y="1630550"/>
                    <a:pt x="1889284" y="1452432"/>
                    <a:pt x="1779746" y="1366707"/>
                  </a:cubicBezTo>
                  <a:cubicBezTo>
                    <a:pt x="1779746" y="1366707"/>
                    <a:pt x="1810226" y="1349562"/>
                    <a:pt x="1827371" y="1300032"/>
                  </a:cubicBezTo>
                  <a:cubicBezTo>
                    <a:pt x="1827371" y="1300032"/>
                    <a:pt x="1834991" y="1269552"/>
                    <a:pt x="1854041" y="1255264"/>
                  </a:cubicBezTo>
                  <a:cubicBezTo>
                    <a:pt x="1854041" y="1255264"/>
                    <a:pt x="1868329" y="1231452"/>
                    <a:pt x="1841659" y="1220022"/>
                  </a:cubicBezTo>
                  <a:cubicBezTo>
                    <a:pt x="1841659" y="1220022"/>
                    <a:pt x="1829276" y="1200972"/>
                    <a:pt x="1834991" y="1188589"/>
                  </a:cubicBezTo>
                  <a:cubicBezTo>
                    <a:pt x="1834991" y="1188589"/>
                    <a:pt x="1852136" y="1147632"/>
                    <a:pt x="1833086" y="1147632"/>
                  </a:cubicBezTo>
                  <a:cubicBezTo>
                    <a:pt x="1833086" y="1147632"/>
                    <a:pt x="1797844" y="1130487"/>
                    <a:pt x="1799749" y="1114294"/>
                  </a:cubicBezTo>
                  <a:cubicBezTo>
                    <a:pt x="1799749" y="1114294"/>
                    <a:pt x="1814036" y="1073337"/>
                    <a:pt x="1774031" y="1078099"/>
                  </a:cubicBezTo>
                  <a:cubicBezTo>
                    <a:pt x="1774031" y="1078099"/>
                    <a:pt x="1764506" y="1073337"/>
                    <a:pt x="1723549" y="1099054"/>
                  </a:cubicBezTo>
                  <a:cubicBezTo>
                    <a:pt x="1723549" y="1099054"/>
                    <a:pt x="1668304" y="1151442"/>
                    <a:pt x="1654016" y="1186684"/>
                  </a:cubicBezTo>
                  <a:lnTo>
                    <a:pt x="1637824" y="1186684"/>
                  </a:lnTo>
                  <a:cubicBezTo>
                    <a:pt x="1637824" y="1186684"/>
                    <a:pt x="1596866" y="1074289"/>
                    <a:pt x="1458754" y="1060954"/>
                  </a:cubicBezTo>
                  <a:cubicBezTo>
                    <a:pt x="1458754" y="1060954"/>
                    <a:pt x="1409224" y="1051429"/>
                    <a:pt x="1353979" y="1099054"/>
                  </a:cubicBezTo>
                  <a:lnTo>
                    <a:pt x="1339691" y="1081909"/>
                  </a:lnTo>
                  <a:lnTo>
                    <a:pt x="1256824" y="1012377"/>
                  </a:lnTo>
                  <a:cubicBezTo>
                    <a:pt x="1256824" y="1012377"/>
                    <a:pt x="1223486" y="1005709"/>
                    <a:pt x="1223486" y="958084"/>
                  </a:cubicBezTo>
                  <a:cubicBezTo>
                    <a:pt x="1223486" y="958084"/>
                    <a:pt x="1216819" y="907602"/>
                    <a:pt x="1261586" y="899029"/>
                  </a:cubicBezTo>
                  <a:cubicBezTo>
                    <a:pt x="1261586" y="899029"/>
                    <a:pt x="1285399" y="896172"/>
                    <a:pt x="1299686" y="920937"/>
                  </a:cubicBezTo>
                  <a:cubicBezTo>
                    <a:pt x="1299686" y="920937"/>
                    <a:pt x="1334929" y="954274"/>
                    <a:pt x="1358741" y="916174"/>
                  </a:cubicBezTo>
                  <a:cubicBezTo>
                    <a:pt x="1358741" y="916174"/>
                    <a:pt x="1361599" y="899982"/>
                    <a:pt x="1366361" y="887599"/>
                  </a:cubicBezTo>
                  <a:cubicBezTo>
                    <a:pt x="1366361" y="887599"/>
                    <a:pt x="1382554" y="897124"/>
                    <a:pt x="1399699" y="889504"/>
                  </a:cubicBezTo>
                  <a:cubicBezTo>
                    <a:pt x="1399699" y="889504"/>
                    <a:pt x="1412081" y="884742"/>
                    <a:pt x="1412081" y="865692"/>
                  </a:cubicBezTo>
                  <a:cubicBezTo>
                    <a:pt x="1412081" y="865692"/>
                    <a:pt x="1416844" y="854262"/>
                    <a:pt x="1440656" y="860929"/>
                  </a:cubicBezTo>
                  <a:cubicBezTo>
                    <a:pt x="1440656" y="860929"/>
                    <a:pt x="1450181" y="865692"/>
                    <a:pt x="1452086" y="830449"/>
                  </a:cubicBezTo>
                  <a:lnTo>
                    <a:pt x="1497806" y="825687"/>
                  </a:lnTo>
                  <a:cubicBezTo>
                    <a:pt x="1497806" y="825687"/>
                    <a:pt x="1514951" y="827592"/>
                    <a:pt x="1513999" y="797112"/>
                  </a:cubicBezTo>
                  <a:cubicBezTo>
                    <a:pt x="1513999" y="797112"/>
                    <a:pt x="1506379" y="711387"/>
                    <a:pt x="1520666" y="687574"/>
                  </a:cubicBezTo>
                  <a:cubicBezTo>
                    <a:pt x="1520666" y="687574"/>
                    <a:pt x="1533049" y="671382"/>
                    <a:pt x="1560671" y="654237"/>
                  </a:cubicBezTo>
                  <a:cubicBezTo>
                    <a:pt x="1560671" y="654237"/>
                    <a:pt x="1643539" y="604707"/>
                    <a:pt x="1667351" y="541842"/>
                  </a:cubicBezTo>
                  <a:cubicBezTo>
                    <a:pt x="1667351" y="541842"/>
                    <a:pt x="1686401" y="551367"/>
                    <a:pt x="1674019" y="578037"/>
                  </a:cubicBezTo>
                  <a:cubicBezTo>
                    <a:pt x="1674019" y="578037"/>
                    <a:pt x="1697831" y="561844"/>
                    <a:pt x="1697831" y="511362"/>
                  </a:cubicBezTo>
                  <a:cubicBezTo>
                    <a:pt x="1697831" y="511362"/>
                    <a:pt x="1721644" y="514219"/>
                    <a:pt x="1718786" y="552319"/>
                  </a:cubicBezTo>
                  <a:cubicBezTo>
                    <a:pt x="1718786" y="552319"/>
                    <a:pt x="1750219" y="506599"/>
                    <a:pt x="1749266" y="473262"/>
                  </a:cubicBezTo>
                  <a:cubicBezTo>
                    <a:pt x="1749266" y="473262"/>
                    <a:pt x="1789271" y="466594"/>
                    <a:pt x="1768316" y="552319"/>
                  </a:cubicBezTo>
                  <a:cubicBezTo>
                    <a:pt x="1768316" y="552319"/>
                    <a:pt x="1794986" y="498027"/>
                    <a:pt x="1777841" y="436114"/>
                  </a:cubicBezTo>
                  <a:cubicBezTo>
                    <a:pt x="1777841" y="436114"/>
                    <a:pt x="1763554" y="352294"/>
                    <a:pt x="1744504" y="324672"/>
                  </a:cubicBezTo>
                  <a:cubicBezTo>
                    <a:pt x="1744504" y="324672"/>
                    <a:pt x="1665446" y="183702"/>
                    <a:pt x="1623536" y="188464"/>
                  </a:cubicBezTo>
                  <a:cubicBezTo>
                    <a:pt x="1623536" y="188464"/>
                    <a:pt x="1473994" y="-2036"/>
                    <a:pt x="1264444" y="7489"/>
                  </a:cubicBezTo>
                  <a:cubicBezTo>
                    <a:pt x="1264444" y="7489"/>
                    <a:pt x="1023461" y="-11561"/>
                    <a:pt x="845344" y="407539"/>
                  </a:cubicBezTo>
                  <a:cubicBezTo>
                    <a:pt x="845344" y="407539"/>
                    <a:pt x="838676" y="461832"/>
                    <a:pt x="673894" y="515172"/>
                  </a:cubicBezTo>
                  <a:cubicBezTo>
                    <a:pt x="673894" y="515172"/>
                    <a:pt x="537686" y="543747"/>
                    <a:pt x="432911" y="683764"/>
                  </a:cubicBezTo>
                  <a:cubicBezTo>
                    <a:pt x="432911" y="683764"/>
                    <a:pt x="369094" y="766632"/>
                    <a:pt x="328136" y="871407"/>
                  </a:cubicBezTo>
                  <a:cubicBezTo>
                    <a:pt x="328136" y="871407"/>
                    <a:pt x="280511" y="1007614"/>
                    <a:pt x="210979" y="1068574"/>
                  </a:cubicBezTo>
                  <a:lnTo>
                    <a:pt x="90964" y="1174302"/>
                  </a:lnTo>
                  <a:cubicBezTo>
                    <a:pt x="97631" y="1169539"/>
                    <a:pt x="110966" y="1162872"/>
                    <a:pt x="133826" y="1162872"/>
                  </a:cubicBezTo>
                  <a:cubicBezTo>
                    <a:pt x="133826" y="1162872"/>
                    <a:pt x="35719" y="1305747"/>
                    <a:pt x="16669" y="1445764"/>
                  </a:cubicBezTo>
                  <a:cubicBezTo>
                    <a:pt x="16669" y="1445764"/>
                    <a:pt x="45244" y="1404807"/>
                    <a:pt x="64294" y="1400997"/>
                  </a:cubicBezTo>
                  <a:cubicBezTo>
                    <a:pt x="64294" y="1400997"/>
                    <a:pt x="32861" y="1461004"/>
                    <a:pt x="38576" y="1543872"/>
                  </a:cubicBezTo>
                  <a:cubicBezTo>
                    <a:pt x="38576" y="1543872"/>
                    <a:pt x="48101" y="1651504"/>
                    <a:pt x="7144" y="1769614"/>
                  </a:cubicBezTo>
                  <a:cubicBezTo>
                    <a:pt x="7144" y="1769614"/>
                    <a:pt x="32861" y="1757232"/>
                    <a:pt x="57626" y="1696272"/>
                  </a:cubicBezTo>
                  <a:cubicBezTo>
                    <a:pt x="57626" y="1696272"/>
                    <a:pt x="3334" y="1832479"/>
                    <a:pt x="10001" y="1889629"/>
                  </a:cubicBezTo>
                  <a:cubicBezTo>
                    <a:pt x="10001" y="1889629"/>
                    <a:pt x="26194" y="1803904"/>
                    <a:pt x="64294" y="1791522"/>
                  </a:cubicBezTo>
                  <a:cubicBezTo>
                    <a:pt x="64294" y="1791522"/>
                    <a:pt x="64294" y="1956304"/>
                    <a:pt x="32861" y="2001072"/>
                  </a:cubicBezTo>
                  <a:cubicBezTo>
                    <a:pt x="32861" y="2001072"/>
                    <a:pt x="64294" y="2093464"/>
                    <a:pt x="68104" y="2184905"/>
                  </a:cubicBezTo>
                  <a:lnTo>
                    <a:pt x="147161" y="2175380"/>
                  </a:lnTo>
                  <a:cubicBezTo>
                    <a:pt x="147161" y="2175380"/>
                    <a:pt x="125254" y="2382072"/>
                    <a:pt x="347186" y="2429697"/>
                  </a:cubicBezTo>
                  <a:cubicBezTo>
                    <a:pt x="347186" y="2429697"/>
                    <a:pt x="591979" y="2445889"/>
                    <a:pt x="718661" y="2391597"/>
                  </a:cubicBezTo>
                  <a:cubicBezTo>
                    <a:pt x="718661" y="2391597"/>
                    <a:pt x="794861" y="2356355"/>
                    <a:pt x="816769" y="2322064"/>
                  </a:cubicBezTo>
                  <a:cubicBezTo>
                    <a:pt x="816769" y="2322064"/>
                    <a:pt x="835819" y="2331589"/>
                    <a:pt x="890111" y="2264914"/>
                  </a:cubicBezTo>
                  <a:lnTo>
                    <a:pt x="940594" y="2243007"/>
                  </a:lnTo>
                  <a:lnTo>
                    <a:pt x="994886" y="2226814"/>
                  </a:lnTo>
                  <a:lnTo>
                    <a:pt x="1011079" y="2160139"/>
                  </a:lnTo>
                  <a:lnTo>
                    <a:pt x="1032986" y="2143947"/>
                  </a:lnTo>
                  <a:cubicBezTo>
                    <a:pt x="1032986" y="2143947"/>
                    <a:pt x="1071086" y="2146805"/>
                    <a:pt x="1042511" y="2089654"/>
                  </a:cubicBezTo>
                  <a:cubicBezTo>
                    <a:pt x="1042511" y="2089654"/>
                    <a:pt x="1020604" y="2039172"/>
                    <a:pt x="1052036" y="2022979"/>
                  </a:cubicBezTo>
                  <a:cubicBezTo>
                    <a:pt x="1052036" y="2022979"/>
                    <a:pt x="1077754" y="2013454"/>
                    <a:pt x="1061561" y="1930587"/>
                  </a:cubicBezTo>
                  <a:cubicBezTo>
                    <a:pt x="1061561" y="1930587"/>
                    <a:pt x="1052036" y="1882962"/>
                    <a:pt x="1087279" y="1866769"/>
                  </a:cubicBezTo>
                  <a:cubicBezTo>
                    <a:pt x="1087279" y="1866769"/>
                    <a:pt x="1153954" y="1831527"/>
                    <a:pt x="1306354" y="1606737"/>
                  </a:cubicBezTo>
                  <a:cubicBezTo>
                    <a:pt x="1306354" y="1606737"/>
                    <a:pt x="1351121" y="1552444"/>
                    <a:pt x="1382554" y="1561969"/>
                  </a:cubicBezTo>
                  <a:cubicBezTo>
                    <a:pt x="1382554" y="1561969"/>
                    <a:pt x="1413986" y="1540062"/>
                    <a:pt x="1413986" y="1578162"/>
                  </a:cubicBezTo>
                  <a:cubicBezTo>
                    <a:pt x="1413986" y="1578162"/>
                    <a:pt x="1488281" y="1792475"/>
                    <a:pt x="1615916" y="1890582"/>
                  </a:cubicBezTo>
                  <a:cubicBezTo>
                    <a:pt x="1615916" y="1890582"/>
                    <a:pt x="1730216" y="2060127"/>
                    <a:pt x="1768316" y="2219194"/>
                  </a:cubicBezTo>
                  <a:cubicBezTo>
                    <a:pt x="1768316" y="2219194"/>
                    <a:pt x="1755934" y="2343019"/>
                    <a:pt x="1804511" y="2371594"/>
                  </a:cubicBezTo>
                  <a:cubicBezTo>
                    <a:pt x="1804511" y="2371594"/>
                    <a:pt x="1871186" y="2412552"/>
                    <a:pt x="1925479" y="2350639"/>
                  </a:cubicBezTo>
                  <a:lnTo>
                    <a:pt x="1958816" y="2317302"/>
                  </a:lnTo>
                  <a:cubicBezTo>
                    <a:pt x="1958816" y="2317302"/>
                    <a:pt x="2003584" y="2286822"/>
                    <a:pt x="2009299" y="2347782"/>
                  </a:cubicBezTo>
                  <a:cubicBezTo>
                    <a:pt x="2009299" y="2347782"/>
                    <a:pt x="2033111" y="2431602"/>
                    <a:pt x="2095024" y="2430650"/>
                  </a:cubicBezTo>
                  <a:cubicBezTo>
                    <a:pt x="2095024" y="2430650"/>
                    <a:pt x="2154079" y="2447794"/>
                    <a:pt x="2230279" y="2363975"/>
                  </a:cubicBezTo>
                  <a:cubicBezTo>
                    <a:pt x="2230279" y="2363975"/>
                    <a:pt x="2311241" y="2300157"/>
                    <a:pt x="2435066" y="2283012"/>
                  </a:cubicBezTo>
                  <a:cubicBezTo>
                    <a:pt x="2435066" y="2283012"/>
                    <a:pt x="2504599" y="2273487"/>
                    <a:pt x="2546509" y="2227767"/>
                  </a:cubicBezTo>
                  <a:cubicBezTo>
                    <a:pt x="2546509" y="2227767"/>
                    <a:pt x="2603659" y="2182047"/>
                    <a:pt x="2630329" y="2172522"/>
                  </a:cubicBezTo>
                  <a:lnTo>
                    <a:pt x="2647474" y="2161092"/>
                  </a:lnTo>
                  <a:lnTo>
                    <a:pt x="2647474" y="2143947"/>
                  </a:lnTo>
                  <a:lnTo>
                    <a:pt x="2655094" y="2131564"/>
                  </a:lnTo>
                  <a:lnTo>
                    <a:pt x="2649379" y="2105847"/>
                  </a:lnTo>
                  <a:close/>
                  <a:moveTo>
                    <a:pt x="918686" y="1436239"/>
                  </a:moveTo>
                  <a:cubicBezTo>
                    <a:pt x="894874" y="1455289"/>
                    <a:pt x="897731" y="1472434"/>
                    <a:pt x="897731" y="1472434"/>
                  </a:cubicBezTo>
                  <a:cubicBezTo>
                    <a:pt x="895826" y="1499104"/>
                    <a:pt x="873919" y="1496247"/>
                    <a:pt x="873919" y="1496247"/>
                  </a:cubicBezTo>
                  <a:cubicBezTo>
                    <a:pt x="832961" y="1493389"/>
                    <a:pt x="832961" y="1532442"/>
                    <a:pt x="832961" y="1532442"/>
                  </a:cubicBezTo>
                  <a:cubicBezTo>
                    <a:pt x="821531" y="1551492"/>
                    <a:pt x="804386" y="1537204"/>
                    <a:pt x="804386" y="1537204"/>
                  </a:cubicBezTo>
                  <a:lnTo>
                    <a:pt x="783431" y="1515297"/>
                  </a:lnTo>
                  <a:lnTo>
                    <a:pt x="752951" y="1508629"/>
                  </a:lnTo>
                  <a:lnTo>
                    <a:pt x="754856" y="1454337"/>
                  </a:lnTo>
                  <a:cubicBezTo>
                    <a:pt x="809149" y="1435287"/>
                    <a:pt x="826294" y="1399092"/>
                    <a:pt x="826294" y="1399092"/>
                  </a:cubicBezTo>
                  <a:cubicBezTo>
                    <a:pt x="852964" y="1370517"/>
                    <a:pt x="871061" y="1291459"/>
                    <a:pt x="871061" y="1291459"/>
                  </a:cubicBezTo>
                  <a:cubicBezTo>
                    <a:pt x="901541" y="1253359"/>
                    <a:pt x="915829" y="1286697"/>
                    <a:pt x="915829" y="1286697"/>
                  </a:cubicBezTo>
                  <a:cubicBezTo>
                    <a:pt x="917734" y="1305747"/>
                    <a:pt x="1001554" y="1374327"/>
                    <a:pt x="1001554" y="1374327"/>
                  </a:cubicBezTo>
                  <a:lnTo>
                    <a:pt x="918686" y="1436239"/>
                  </a:lnTo>
                  <a:close/>
                </a:path>
              </a:pathLst>
            </a:custGeom>
            <a:gradFill flip="none" rotWithShape="1">
              <a:gsLst>
                <a:gs pos="0">
                  <a:schemeClr val="accent1">
                    <a:alpha val="70000"/>
                  </a:schemeClr>
                </a:gs>
                <a:gs pos="100000">
                  <a:schemeClr val="accent2">
                    <a:alpha val="7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6C4A83A3-590E-4507-87C4-1C9DCFFBED6D}"/>
                </a:ext>
              </a:extLst>
            </p:cNvPr>
            <p:cNvSpPr/>
            <p:nvPr/>
          </p:nvSpPr>
          <p:spPr>
            <a:xfrm>
              <a:off x="964804" y="4244480"/>
              <a:ext cx="31113" cy="31113"/>
            </a:xfrm>
            <a:custGeom>
              <a:avLst/>
              <a:gdLst>
                <a:gd name="connsiteX0" fmla="*/ 7144 w 19050"/>
                <a:gd name="connsiteY0" fmla="*/ 11906 h 19050"/>
                <a:gd name="connsiteX1" fmla="*/ 11906 w 19050"/>
                <a:gd name="connsiteY1" fmla="*/ 7144 h 19050"/>
                <a:gd name="connsiteX2" fmla="*/ 7144 w 19050"/>
                <a:gd name="connsiteY2" fmla="*/ 11906 h 19050"/>
              </a:gdLst>
              <a:ahLst/>
              <a:cxnLst>
                <a:cxn ang="0">
                  <a:pos x="connsiteX0" y="connsiteY0"/>
                </a:cxn>
                <a:cxn ang="0">
                  <a:pos x="connsiteX1" y="connsiteY1"/>
                </a:cxn>
                <a:cxn ang="0">
                  <a:pos x="connsiteX2" y="connsiteY2"/>
                </a:cxn>
              </a:cxnLst>
              <a:rect l="l" t="t" r="r" b="b"/>
              <a:pathLst>
                <a:path w="19050" h="19050">
                  <a:moveTo>
                    <a:pt x="7144" y="11906"/>
                  </a:moveTo>
                  <a:lnTo>
                    <a:pt x="11906" y="7144"/>
                  </a:lnTo>
                  <a:cubicBezTo>
                    <a:pt x="9049" y="10001"/>
                    <a:pt x="7144" y="11906"/>
                    <a:pt x="7144" y="11906"/>
                  </a:cubicBezTo>
                  <a:close/>
                </a:path>
              </a:pathLst>
            </a:custGeom>
            <a:solidFill>
              <a:srgbClr val="A3807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B4A1985-8821-45E2-AA41-E44DF08E797B}"/>
                </a:ext>
              </a:extLst>
            </p:cNvPr>
            <p:cNvSpPr/>
            <p:nvPr/>
          </p:nvSpPr>
          <p:spPr>
            <a:xfrm>
              <a:off x="2588649" y="2367347"/>
              <a:ext cx="933393" cy="871167"/>
            </a:xfrm>
            <a:custGeom>
              <a:avLst/>
              <a:gdLst>
                <a:gd name="connsiteX0" fmla="*/ 565468 w 571500"/>
                <a:gd name="connsiteY0" fmla="*/ 108729 h 533400"/>
                <a:gd name="connsiteX1" fmla="*/ 455930 w 571500"/>
                <a:gd name="connsiteY1" fmla="*/ 10622 h 533400"/>
                <a:gd name="connsiteX2" fmla="*/ 344488 w 571500"/>
                <a:gd name="connsiteY2" fmla="*/ 50627 h 533400"/>
                <a:gd name="connsiteX3" fmla="*/ 287338 w 571500"/>
                <a:gd name="connsiteY3" fmla="*/ 105872 h 533400"/>
                <a:gd name="connsiteX4" fmla="*/ 294005 w 571500"/>
                <a:gd name="connsiteY4" fmla="*/ 123017 h 533400"/>
                <a:gd name="connsiteX5" fmla="*/ 292100 w 571500"/>
                <a:gd name="connsiteY5" fmla="*/ 140162 h 533400"/>
                <a:gd name="connsiteX6" fmla="*/ 270193 w 571500"/>
                <a:gd name="connsiteY6" fmla="*/ 170642 h 533400"/>
                <a:gd name="connsiteX7" fmla="*/ 251143 w 571500"/>
                <a:gd name="connsiteY7" fmla="*/ 173499 h 533400"/>
                <a:gd name="connsiteX8" fmla="*/ 234950 w 571500"/>
                <a:gd name="connsiteY8" fmla="*/ 162069 h 533400"/>
                <a:gd name="connsiteX9" fmla="*/ 213995 w 571500"/>
                <a:gd name="connsiteY9" fmla="*/ 166832 h 533400"/>
                <a:gd name="connsiteX10" fmla="*/ 177800 w 571500"/>
                <a:gd name="connsiteY10" fmla="*/ 217314 h 533400"/>
                <a:gd name="connsiteX11" fmla="*/ 152083 w 571500"/>
                <a:gd name="connsiteY11" fmla="*/ 233507 h 533400"/>
                <a:gd name="connsiteX12" fmla="*/ 7302 w 571500"/>
                <a:gd name="connsiteY12" fmla="*/ 397337 h 533400"/>
                <a:gd name="connsiteX13" fmla="*/ 138748 w 571500"/>
                <a:gd name="connsiteY13" fmla="*/ 532592 h 533400"/>
                <a:gd name="connsiteX14" fmla="*/ 297815 w 571500"/>
                <a:gd name="connsiteY14" fmla="*/ 397337 h 533400"/>
                <a:gd name="connsiteX15" fmla="*/ 272098 w 571500"/>
                <a:gd name="connsiteY15" fmla="*/ 297324 h 533400"/>
                <a:gd name="connsiteX16" fmla="*/ 270193 w 571500"/>
                <a:gd name="connsiteY16" fmla="*/ 276369 h 533400"/>
                <a:gd name="connsiteX17" fmla="*/ 305435 w 571500"/>
                <a:gd name="connsiteY17" fmla="*/ 238269 h 533400"/>
                <a:gd name="connsiteX18" fmla="*/ 305435 w 571500"/>
                <a:gd name="connsiteY18" fmla="*/ 219219 h 533400"/>
                <a:gd name="connsiteX19" fmla="*/ 293053 w 571500"/>
                <a:gd name="connsiteY19" fmla="*/ 203027 h 533400"/>
                <a:gd name="connsiteX20" fmla="*/ 321628 w 571500"/>
                <a:gd name="connsiteY20" fmla="*/ 167784 h 533400"/>
                <a:gd name="connsiteX21" fmla="*/ 338773 w 571500"/>
                <a:gd name="connsiteY21" fmla="*/ 160164 h 533400"/>
                <a:gd name="connsiteX22" fmla="*/ 355918 w 571500"/>
                <a:gd name="connsiteY22" fmla="*/ 172547 h 533400"/>
                <a:gd name="connsiteX23" fmla="*/ 376873 w 571500"/>
                <a:gd name="connsiteY23" fmla="*/ 161117 h 533400"/>
                <a:gd name="connsiteX24" fmla="*/ 474028 w 571500"/>
                <a:gd name="connsiteY24" fmla="*/ 101109 h 533400"/>
                <a:gd name="connsiteX25" fmla="*/ 538798 w 571500"/>
                <a:gd name="connsiteY25" fmla="*/ 161117 h 533400"/>
                <a:gd name="connsiteX26" fmla="*/ 560705 w 571500"/>
                <a:gd name="connsiteY26" fmla="*/ 168737 h 533400"/>
                <a:gd name="connsiteX27" fmla="*/ 565468 w 571500"/>
                <a:gd name="connsiteY27" fmla="*/ 10872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500" h="533400">
                  <a:moveTo>
                    <a:pt x="565468" y="108729"/>
                  </a:moveTo>
                  <a:cubicBezTo>
                    <a:pt x="565468" y="108729"/>
                    <a:pt x="544513" y="51579"/>
                    <a:pt x="455930" y="10622"/>
                  </a:cubicBezTo>
                  <a:cubicBezTo>
                    <a:pt x="455930" y="10622"/>
                    <a:pt x="417830" y="-10333"/>
                    <a:pt x="344488" y="50627"/>
                  </a:cubicBezTo>
                  <a:lnTo>
                    <a:pt x="287338" y="105872"/>
                  </a:lnTo>
                  <a:lnTo>
                    <a:pt x="294005" y="123017"/>
                  </a:lnTo>
                  <a:lnTo>
                    <a:pt x="292100" y="140162"/>
                  </a:lnTo>
                  <a:lnTo>
                    <a:pt x="270193" y="170642"/>
                  </a:lnTo>
                  <a:lnTo>
                    <a:pt x="251143" y="173499"/>
                  </a:lnTo>
                  <a:lnTo>
                    <a:pt x="234950" y="162069"/>
                  </a:lnTo>
                  <a:cubicBezTo>
                    <a:pt x="234950" y="162069"/>
                    <a:pt x="223520" y="154449"/>
                    <a:pt x="213995" y="166832"/>
                  </a:cubicBezTo>
                  <a:lnTo>
                    <a:pt x="177800" y="217314"/>
                  </a:lnTo>
                  <a:cubicBezTo>
                    <a:pt x="177800" y="217314"/>
                    <a:pt x="173038" y="231602"/>
                    <a:pt x="152083" y="233507"/>
                  </a:cubicBezTo>
                  <a:cubicBezTo>
                    <a:pt x="152083" y="233507"/>
                    <a:pt x="1588" y="231602"/>
                    <a:pt x="7302" y="397337"/>
                  </a:cubicBezTo>
                  <a:cubicBezTo>
                    <a:pt x="7302" y="397337"/>
                    <a:pt x="5398" y="523067"/>
                    <a:pt x="138748" y="532592"/>
                  </a:cubicBezTo>
                  <a:cubicBezTo>
                    <a:pt x="138748" y="532592"/>
                    <a:pt x="283528" y="535449"/>
                    <a:pt x="297815" y="397337"/>
                  </a:cubicBezTo>
                  <a:cubicBezTo>
                    <a:pt x="297815" y="397337"/>
                    <a:pt x="307340" y="337329"/>
                    <a:pt x="272098" y="297324"/>
                  </a:cubicBezTo>
                  <a:cubicBezTo>
                    <a:pt x="272098" y="297324"/>
                    <a:pt x="260668" y="284942"/>
                    <a:pt x="270193" y="276369"/>
                  </a:cubicBezTo>
                  <a:lnTo>
                    <a:pt x="305435" y="238269"/>
                  </a:lnTo>
                  <a:cubicBezTo>
                    <a:pt x="305435" y="238269"/>
                    <a:pt x="312103" y="233507"/>
                    <a:pt x="305435" y="219219"/>
                  </a:cubicBezTo>
                  <a:lnTo>
                    <a:pt x="293053" y="203027"/>
                  </a:lnTo>
                  <a:lnTo>
                    <a:pt x="321628" y="167784"/>
                  </a:lnTo>
                  <a:lnTo>
                    <a:pt x="338773" y="160164"/>
                  </a:lnTo>
                  <a:lnTo>
                    <a:pt x="355918" y="172547"/>
                  </a:lnTo>
                  <a:cubicBezTo>
                    <a:pt x="355918" y="172547"/>
                    <a:pt x="349250" y="177309"/>
                    <a:pt x="376873" y="161117"/>
                  </a:cubicBezTo>
                  <a:lnTo>
                    <a:pt x="474028" y="101109"/>
                  </a:lnTo>
                  <a:lnTo>
                    <a:pt x="538798" y="161117"/>
                  </a:lnTo>
                  <a:lnTo>
                    <a:pt x="560705" y="168737"/>
                  </a:lnTo>
                  <a:lnTo>
                    <a:pt x="565468" y="108729"/>
                  </a:lnTo>
                  <a:close/>
                </a:path>
              </a:pathLst>
            </a:custGeom>
            <a:solidFill>
              <a:schemeClr val="accent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759DD21-5F09-4F49-8480-B1EF47A739AF}"/>
                </a:ext>
              </a:extLst>
            </p:cNvPr>
            <p:cNvSpPr/>
            <p:nvPr/>
          </p:nvSpPr>
          <p:spPr>
            <a:xfrm>
              <a:off x="2582521" y="3220640"/>
              <a:ext cx="202235" cy="653375"/>
            </a:xfrm>
            <a:custGeom>
              <a:avLst/>
              <a:gdLst>
                <a:gd name="connsiteX0" fmla="*/ 102495 w 123825"/>
                <a:gd name="connsiteY0" fmla="*/ 393993 h 400050"/>
                <a:gd name="connsiteX1" fmla="*/ 102495 w 123825"/>
                <a:gd name="connsiteY1" fmla="*/ 393993 h 400050"/>
                <a:gd name="connsiteX2" fmla="*/ 88207 w 123825"/>
                <a:gd name="connsiteY2" fmla="*/ 379706 h 400050"/>
                <a:gd name="connsiteX3" fmla="*/ 59632 w 123825"/>
                <a:gd name="connsiteY3" fmla="*/ 265406 h 400050"/>
                <a:gd name="connsiteX4" fmla="*/ 7245 w 123825"/>
                <a:gd name="connsiteY4" fmla="*/ 121578 h 400050"/>
                <a:gd name="connsiteX5" fmla="*/ 32010 w 123825"/>
                <a:gd name="connsiteY5" fmla="*/ 15851 h 400050"/>
                <a:gd name="connsiteX6" fmla="*/ 51060 w 123825"/>
                <a:gd name="connsiteY6" fmla="*/ 8231 h 400050"/>
                <a:gd name="connsiteX7" fmla="*/ 58679 w 123825"/>
                <a:gd name="connsiteY7" fmla="*/ 27281 h 400050"/>
                <a:gd name="connsiteX8" fmla="*/ 35820 w 123825"/>
                <a:gd name="connsiteY8" fmla="*/ 119673 h 400050"/>
                <a:gd name="connsiteX9" fmla="*/ 84397 w 123825"/>
                <a:gd name="connsiteY9" fmla="*/ 250166 h 400050"/>
                <a:gd name="connsiteX10" fmla="*/ 116782 w 123825"/>
                <a:gd name="connsiteY10" fmla="*/ 380658 h 400050"/>
                <a:gd name="connsiteX11" fmla="*/ 102495 w 123825"/>
                <a:gd name="connsiteY11" fmla="*/ 39399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400050">
                  <a:moveTo>
                    <a:pt x="102495" y="393993"/>
                  </a:moveTo>
                  <a:cubicBezTo>
                    <a:pt x="102495" y="393993"/>
                    <a:pt x="102495" y="393993"/>
                    <a:pt x="102495" y="393993"/>
                  </a:cubicBezTo>
                  <a:cubicBezTo>
                    <a:pt x="93922" y="393993"/>
                    <a:pt x="88207" y="387326"/>
                    <a:pt x="88207" y="379706"/>
                  </a:cubicBezTo>
                  <a:cubicBezTo>
                    <a:pt x="90112" y="314936"/>
                    <a:pt x="60585" y="265406"/>
                    <a:pt x="59632" y="265406"/>
                  </a:cubicBezTo>
                  <a:cubicBezTo>
                    <a:pt x="13912" y="200636"/>
                    <a:pt x="7245" y="124436"/>
                    <a:pt x="7245" y="121578"/>
                  </a:cubicBezTo>
                  <a:cubicBezTo>
                    <a:pt x="5340" y="78716"/>
                    <a:pt x="31057" y="18708"/>
                    <a:pt x="32010" y="15851"/>
                  </a:cubicBezTo>
                  <a:cubicBezTo>
                    <a:pt x="34867" y="8231"/>
                    <a:pt x="43440" y="5373"/>
                    <a:pt x="51060" y="8231"/>
                  </a:cubicBezTo>
                  <a:cubicBezTo>
                    <a:pt x="58679" y="11088"/>
                    <a:pt x="61537" y="19661"/>
                    <a:pt x="58679" y="27281"/>
                  </a:cubicBezTo>
                  <a:cubicBezTo>
                    <a:pt x="58679" y="28233"/>
                    <a:pt x="34867" y="83478"/>
                    <a:pt x="35820" y="119673"/>
                  </a:cubicBezTo>
                  <a:cubicBezTo>
                    <a:pt x="35820" y="119673"/>
                    <a:pt x="42487" y="191111"/>
                    <a:pt x="84397" y="250166"/>
                  </a:cubicBezTo>
                  <a:cubicBezTo>
                    <a:pt x="86302" y="253023"/>
                    <a:pt x="118687" y="307316"/>
                    <a:pt x="116782" y="380658"/>
                  </a:cubicBezTo>
                  <a:cubicBezTo>
                    <a:pt x="116782" y="388278"/>
                    <a:pt x="110115" y="393993"/>
                    <a:pt x="102495" y="393993"/>
                  </a:cubicBezTo>
                  <a:close/>
                </a:path>
              </a:pathLst>
            </a:custGeom>
            <a:solidFill>
              <a:schemeClr val="accent3"/>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ADCBB2C-20E2-42BC-AF38-FAB607ED5C4D}"/>
                </a:ext>
              </a:extLst>
            </p:cNvPr>
            <p:cNvSpPr/>
            <p:nvPr/>
          </p:nvSpPr>
          <p:spPr>
            <a:xfrm>
              <a:off x="2580960" y="4446546"/>
              <a:ext cx="964507" cy="1835674"/>
            </a:xfrm>
            <a:custGeom>
              <a:avLst/>
              <a:gdLst>
                <a:gd name="connsiteX0" fmla="*/ 97735 w 590550"/>
                <a:gd name="connsiteY0" fmla="*/ 1124530 h 1123950"/>
                <a:gd name="connsiteX1" fmla="*/ 34870 w 590550"/>
                <a:gd name="connsiteY1" fmla="*/ 1102623 h 1123950"/>
                <a:gd name="connsiteX2" fmla="*/ 61540 w 590550"/>
                <a:gd name="connsiteY2" fmla="*/ 1071190 h 1123950"/>
                <a:gd name="connsiteX3" fmla="*/ 63445 w 590550"/>
                <a:gd name="connsiteY3" fmla="*/ 1070238 h 1123950"/>
                <a:gd name="connsiteX4" fmla="*/ 141550 w 590550"/>
                <a:gd name="connsiteY4" fmla="*/ 1060713 h 1123950"/>
                <a:gd name="connsiteX5" fmla="*/ 252993 w 590550"/>
                <a:gd name="connsiteY5" fmla="*/ 911170 h 1123950"/>
                <a:gd name="connsiteX6" fmla="*/ 252993 w 590550"/>
                <a:gd name="connsiteY6" fmla="*/ 910218 h 1123950"/>
                <a:gd name="connsiteX7" fmla="*/ 252993 w 590550"/>
                <a:gd name="connsiteY7" fmla="*/ 909265 h 1123950"/>
                <a:gd name="connsiteX8" fmla="*/ 176793 w 590550"/>
                <a:gd name="connsiteY8" fmla="*/ 714003 h 1123950"/>
                <a:gd name="connsiteX9" fmla="*/ 175840 w 590550"/>
                <a:gd name="connsiteY9" fmla="*/ 713050 h 1123950"/>
                <a:gd name="connsiteX10" fmla="*/ 109165 w 590550"/>
                <a:gd name="connsiteY10" fmla="*/ 567318 h 1123950"/>
                <a:gd name="connsiteX11" fmla="*/ 7248 w 590550"/>
                <a:gd name="connsiteY11" fmla="*/ 23440 h 1123950"/>
                <a:gd name="connsiteX12" fmla="*/ 19630 w 590550"/>
                <a:gd name="connsiteY12" fmla="*/ 7248 h 1123950"/>
                <a:gd name="connsiteX13" fmla="*/ 35823 w 590550"/>
                <a:gd name="connsiteY13" fmla="*/ 19630 h 1123950"/>
                <a:gd name="connsiteX14" fmla="*/ 136788 w 590550"/>
                <a:gd name="connsiteY14" fmla="*/ 559698 h 1123950"/>
                <a:gd name="connsiteX15" fmla="*/ 199653 w 590550"/>
                <a:gd name="connsiteY15" fmla="*/ 695905 h 1123950"/>
                <a:gd name="connsiteX16" fmla="*/ 281568 w 590550"/>
                <a:gd name="connsiteY16" fmla="*/ 909265 h 1123950"/>
                <a:gd name="connsiteX17" fmla="*/ 150123 w 590550"/>
                <a:gd name="connsiteY17" fmla="*/ 1087383 h 1123950"/>
                <a:gd name="connsiteX18" fmla="*/ 146313 w 590550"/>
                <a:gd name="connsiteY18" fmla="*/ 1088335 h 1123950"/>
                <a:gd name="connsiteX19" fmla="*/ 93925 w 590550"/>
                <a:gd name="connsiteY19" fmla="*/ 1095003 h 1123950"/>
                <a:gd name="connsiteX20" fmla="*/ 96783 w 590550"/>
                <a:gd name="connsiteY20" fmla="*/ 1095003 h 1123950"/>
                <a:gd name="connsiteX21" fmla="*/ 424443 w 590550"/>
                <a:gd name="connsiteY21" fmla="*/ 1093098 h 1123950"/>
                <a:gd name="connsiteX22" fmla="*/ 561603 w 590550"/>
                <a:gd name="connsiteY22" fmla="*/ 974035 h 1123950"/>
                <a:gd name="connsiteX23" fmla="*/ 511120 w 590550"/>
                <a:gd name="connsiteY23" fmla="*/ 793060 h 1123950"/>
                <a:gd name="connsiteX24" fmla="*/ 512073 w 590550"/>
                <a:gd name="connsiteY24" fmla="*/ 485403 h 1123950"/>
                <a:gd name="connsiteX25" fmla="*/ 529218 w 590550"/>
                <a:gd name="connsiteY25" fmla="*/ 473973 h 1123950"/>
                <a:gd name="connsiteX26" fmla="*/ 540648 w 590550"/>
                <a:gd name="connsiteY26" fmla="*/ 491118 h 1123950"/>
                <a:gd name="connsiteX27" fmla="*/ 535885 w 590550"/>
                <a:gd name="connsiteY27" fmla="*/ 777820 h 1123950"/>
                <a:gd name="connsiteX28" fmla="*/ 590178 w 590550"/>
                <a:gd name="connsiteY28" fmla="*/ 974988 h 1123950"/>
                <a:gd name="connsiteX29" fmla="*/ 426348 w 590550"/>
                <a:gd name="connsiteY29" fmla="*/ 1121673 h 1123950"/>
                <a:gd name="connsiteX30" fmla="*/ 424443 w 590550"/>
                <a:gd name="connsiteY30" fmla="*/ 1121673 h 1123950"/>
                <a:gd name="connsiteX31" fmla="*/ 97735 w 590550"/>
                <a:gd name="connsiteY31" fmla="*/ 1124530 h 1123950"/>
                <a:gd name="connsiteX32" fmla="*/ 145360 w 590550"/>
                <a:gd name="connsiteY32" fmla="*/ 1075953 h 1123950"/>
                <a:gd name="connsiteX33" fmla="*/ 145360 w 590550"/>
                <a:gd name="connsiteY33" fmla="*/ 1075953 h 1123950"/>
                <a:gd name="connsiteX34" fmla="*/ 145360 w 590550"/>
                <a:gd name="connsiteY34" fmla="*/ 1075953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0550" h="1123950">
                  <a:moveTo>
                    <a:pt x="97735" y="1124530"/>
                  </a:moveTo>
                  <a:cubicBezTo>
                    <a:pt x="60588" y="1123578"/>
                    <a:pt x="38680" y="1119768"/>
                    <a:pt x="34870" y="1102623"/>
                  </a:cubicBezTo>
                  <a:cubicBezTo>
                    <a:pt x="32013" y="1087383"/>
                    <a:pt x="48205" y="1076905"/>
                    <a:pt x="61540" y="1071190"/>
                  </a:cubicBezTo>
                  <a:lnTo>
                    <a:pt x="63445" y="1070238"/>
                  </a:lnTo>
                  <a:lnTo>
                    <a:pt x="141550" y="1060713"/>
                  </a:lnTo>
                  <a:cubicBezTo>
                    <a:pt x="259660" y="1013088"/>
                    <a:pt x="252993" y="914980"/>
                    <a:pt x="252993" y="911170"/>
                  </a:cubicBezTo>
                  <a:lnTo>
                    <a:pt x="252993" y="910218"/>
                  </a:lnTo>
                  <a:lnTo>
                    <a:pt x="252993" y="909265"/>
                  </a:lnTo>
                  <a:cubicBezTo>
                    <a:pt x="255850" y="814015"/>
                    <a:pt x="177745" y="714955"/>
                    <a:pt x="176793" y="714003"/>
                  </a:cubicBezTo>
                  <a:lnTo>
                    <a:pt x="175840" y="713050"/>
                  </a:lnTo>
                  <a:cubicBezTo>
                    <a:pt x="134883" y="654948"/>
                    <a:pt x="110118" y="571128"/>
                    <a:pt x="109165" y="567318"/>
                  </a:cubicBezTo>
                  <a:cubicBezTo>
                    <a:pt x="55825" y="361578"/>
                    <a:pt x="7248" y="27250"/>
                    <a:pt x="7248" y="23440"/>
                  </a:cubicBezTo>
                  <a:cubicBezTo>
                    <a:pt x="6295" y="15820"/>
                    <a:pt x="12010" y="8200"/>
                    <a:pt x="19630" y="7248"/>
                  </a:cubicBezTo>
                  <a:cubicBezTo>
                    <a:pt x="27250" y="6295"/>
                    <a:pt x="34870" y="12010"/>
                    <a:pt x="35823" y="19630"/>
                  </a:cubicBezTo>
                  <a:cubicBezTo>
                    <a:pt x="35823" y="23440"/>
                    <a:pt x="84400" y="355863"/>
                    <a:pt x="136788" y="559698"/>
                  </a:cubicBezTo>
                  <a:cubicBezTo>
                    <a:pt x="136788" y="559698"/>
                    <a:pt x="161553" y="641613"/>
                    <a:pt x="199653" y="695905"/>
                  </a:cubicBezTo>
                  <a:cubicBezTo>
                    <a:pt x="206320" y="704478"/>
                    <a:pt x="284425" y="805443"/>
                    <a:pt x="281568" y="909265"/>
                  </a:cubicBezTo>
                  <a:cubicBezTo>
                    <a:pt x="282520" y="921648"/>
                    <a:pt x="283473" y="1034995"/>
                    <a:pt x="150123" y="1087383"/>
                  </a:cubicBezTo>
                  <a:lnTo>
                    <a:pt x="146313" y="1088335"/>
                  </a:lnTo>
                  <a:lnTo>
                    <a:pt x="93925" y="1095003"/>
                  </a:lnTo>
                  <a:cubicBezTo>
                    <a:pt x="94878" y="1095003"/>
                    <a:pt x="95830" y="1095003"/>
                    <a:pt x="96783" y="1095003"/>
                  </a:cubicBezTo>
                  <a:lnTo>
                    <a:pt x="424443" y="1093098"/>
                  </a:lnTo>
                  <a:cubicBezTo>
                    <a:pt x="436825" y="1091193"/>
                    <a:pt x="561603" y="1073095"/>
                    <a:pt x="561603" y="974035"/>
                  </a:cubicBezTo>
                  <a:cubicBezTo>
                    <a:pt x="561603" y="972130"/>
                    <a:pt x="566365" y="880690"/>
                    <a:pt x="511120" y="793060"/>
                  </a:cubicBezTo>
                  <a:cubicBezTo>
                    <a:pt x="509215" y="789250"/>
                    <a:pt x="467305" y="709240"/>
                    <a:pt x="512073" y="485403"/>
                  </a:cubicBezTo>
                  <a:cubicBezTo>
                    <a:pt x="513978" y="477783"/>
                    <a:pt x="521598" y="473020"/>
                    <a:pt x="529218" y="473973"/>
                  </a:cubicBezTo>
                  <a:cubicBezTo>
                    <a:pt x="536838" y="475878"/>
                    <a:pt x="541600" y="483498"/>
                    <a:pt x="540648" y="491118"/>
                  </a:cubicBezTo>
                  <a:cubicBezTo>
                    <a:pt x="499690" y="694953"/>
                    <a:pt x="533028" y="773058"/>
                    <a:pt x="535885" y="777820"/>
                  </a:cubicBezTo>
                  <a:cubicBezTo>
                    <a:pt x="595893" y="874023"/>
                    <a:pt x="590178" y="970225"/>
                    <a:pt x="590178" y="974988"/>
                  </a:cubicBezTo>
                  <a:cubicBezTo>
                    <a:pt x="590178" y="1075953"/>
                    <a:pt x="483498" y="1115005"/>
                    <a:pt x="426348" y="1121673"/>
                  </a:cubicBezTo>
                  <a:lnTo>
                    <a:pt x="424443" y="1121673"/>
                  </a:lnTo>
                  <a:lnTo>
                    <a:pt x="97735" y="1124530"/>
                  </a:lnTo>
                  <a:close/>
                  <a:moveTo>
                    <a:pt x="145360" y="1075953"/>
                  </a:moveTo>
                  <a:lnTo>
                    <a:pt x="145360" y="1075953"/>
                  </a:lnTo>
                  <a:lnTo>
                    <a:pt x="145360" y="1075953"/>
                  </a:lnTo>
                  <a:close/>
                </a:path>
              </a:pathLst>
            </a:custGeom>
            <a:solidFill>
              <a:schemeClr val="accent3"/>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09B874C-F7C9-4225-995C-624812CF026D}"/>
                </a:ext>
              </a:extLst>
            </p:cNvPr>
            <p:cNvSpPr/>
            <p:nvPr/>
          </p:nvSpPr>
          <p:spPr>
            <a:xfrm>
              <a:off x="3563507" y="3778501"/>
              <a:ext cx="497810" cy="684488"/>
            </a:xfrm>
            <a:custGeom>
              <a:avLst/>
              <a:gdLst>
                <a:gd name="connsiteX0" fmla="*/ 294334 w 304800"/>
                <a:gd name="connsiteY0" fmla="*/ 11467 h 419100"/>
                <a:gd name="connsiteX1" fmla="*/ 260997 w 304800"/>
                <a:gd name="connsiteY1" fmla="*/ 16230 h 419100"/>
                <a:gd name="connsiteX2" fmla="*/ 78117 w 304800"/>
                <a:gd name="connsiteY2" fmla="*/ 190537 h 419100"/>
                <a:gd name="connsiteX3" fmla="*/ 63829 w 304800"/>
                <a:gd name="connsiteY3" fmla="*/ 236257 h 419100"/>
                <a:gd name="connsiteX4" fmla="*/ 59067 w 304800"/>
                <a:gd name="connsiteY4" fmla="*/ 296265 h 419100"/>
                <a:gd name="connsiteX5" fmla="*/ 16204 w 304800"/>
                <a:gd name="connsiteY5" fmla="*/ 345795 h 419100"/>
                <a:gd name="connsiteX6" fmla="*/ 14299 w 304800"/>
                <a:gd name="connsiteY6" fmla="*/ 396277 h 419100"/>
                <a:gd name="connsiteX7" fmla="*/ 30492 w 304800"/>
                <a:gd name="connsiteY7" fmla="*/ 415327 h 419100"/>
                <a:gd name="connsiteX8" fmla="*/ 75259 w 304800"/>
                <a:gd name="connsiteY8" fmla="*/ 380085 h 419100"/>
                <a:gd name="connsiteX9" fmla="*/ 297192 w 304800"/>
                <a:gd name="connsiteY9" fmla="*/ 52425 h 419100"/>
                <a:gd name="connsiteX10" fmla="*/ 294334 w 304800"/>
                <a:gd name="connsiteY10" fmla="*/ 1146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419100">
                  <a:moveTo>
                    <a:pt x="294334" y="11467"/>
                  </a:moveTo>
                  <a:cubicBezTo>
                    <a:pt x="294334" y="11467"/>
                    <a:pt x="280047" y="-915"/>
                    <a:pt x="260997" y="16230"/>
                  </a:cubicBezTo>
                  <a:lnTo>
                    <a:pt x="78117" y="190537"/>
                  </a:lnTo>
                  <a:cubicBezTo>
                    <a:pt x="78117" y="190537"/>
                    <a:pt x="60972" y="201967"/>
                    <a:pt x="63829" y="236257"/>
                  </a:cubicBezTo>
                  <a:cubicBezTo>
                    <a:pt x="63829" y="236257"/>
                    <a:pt x="80974" y="269595"/>
                    <a:pt x="59067" y="296265"/>
                  </a:cubicBezTo>
                  <a:lnTo>
                    <a:pt x="16204" y="345795"/>
                  </a:lnTo>
                  <a:cubicBezTo>
                    <a:pt x="16204" y="345795"/>
                    <a:pt x="-2846" y="371512"/>
                    <a:pt x="14299" y="396277"/>
                  </a:cubicBezTo>
                  <a:lnTo>
                    <a:pt x="30492" y="415327"/>
                  </a:lnTo>
                  <a:cubicBezTo>
                    <a:pt x="30492" y="415327"/>
                    <a:pt x="42874" y="431520"/>
                    <a:pt x="75259" y="380085"/>
                  </a:cubicBezTo>
                  <a:lnTo>
                    <a:pt x="297192" y="52425"/>
                  </a:lnTo>
                  <a:cubicBezTo>
                    <a:pt x="297192" y="52425"/>
                    <a:pt x="321004" y="28612"/>
                    <a:pt x="294334" y="11467"/>
                  </a:cubicBezTo>
                  <a:close/>
                </a:path>
              </a:pathLst>
            </a:custGeom>
            <a:solidFill>
              <a:schemeClr val="accent3"/>
            </a:solidFill>
            <a:ln w="9525" cap="flat">
              <a:noFill/>
              <a:prstDash val="solid"/>
              <a:miter/>
            </a:ln>
          </p:spPr>
          <p:txBody>
            <a:bodyPr rtlCol="0" anchor="ctr"/>
            <a:lstStyle/>
            <a:p>
              <a:endParaRPr lang="en-US"/>
            </a:p>
          </p:txBody>
        </p:sp>
      </p:grpSp>
      <p:sp>
        <p:nvSpPr>
          <p:cNvPr id="3" name="Freeform 10">
            <a:extLst>
              <a:ext uri="{FF2B5EF4-FFF2-40B4-BE49-F238E27FC236}">
                <a16:creationId xmlns:a16="http://schemas.microsoft.com/office/drawing/2014/main" id="{FF1EE9CA-FAF3-4082-9A3B-C14C34E5E508}"/>
              </a:ext>
            </a:extLst>
          </p:cNvPr>
          <p:cNvSpPr/>
          <p:nvPr/>
        </p:nvSpPr>
        <p:spPr>
          <a:xfrm>
            <a:off x="-6166" y="3057186"/>
            <a:ext cx="10956217" cy="2366505"/>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930018 h 3611972"/>
              <a:gd name="connsiteX1" fmla="*/ 2345056 w 10526578"/>
              <a:gd name="connsiteY1" fmla="*/ 1914846 h 3611972"/>
              <a:gd name="connsiteX2" fmla="*/ 2447469 w 10526578"/>
              <a:gd name="connsiteY2" fmla="*/ 1285739 h 3611972"/>
              <a:gd name="connsiteX3" fmla="*/ 2732761 w 10526578"/>
              <a:gd name="connsiteY3" fmla="*/ 3611972 h 3611972"/>
              <a:gd name="connsiteX4" fmla="*/ 3025369 w 10526578"/>
              <a:gd name="connsiteY4" fmla="*/ 64100 h 3611972"/>
              <a:gd name="connsiteX5" fmla="*/ 3303347 w 10526578"/>
              <a:gd name="connsiteY5" fmla="*/ 2287920 h 3611972"/>
              <a:gd name="connsiteX6" fmla="*/ 3476802 w 10526578"/>
              <a:gd name="connsiteY6" fmla="*/ 1924427 h 3611972"/>
              <a:gd name="connsiteX7" fmla="*/ 4895951 w 10526578"/>
              <a:gd name="connsiteY7" fmla="*/ 1939058 h 3611972"/>
              <a:gd name="connsiteX8" fmla="*/ 3881248 w 10526578"/>
              <a:gd name="connsiteY8" fmla="*/ 539588 h 3611972"/>
              <a:gd name="connsiteX9" fmla="*/ 4481094 w 10526578"/>
              <a:gd name="connsiteY9" fmla="*/ 49470 h 3611972"/>
              <a:gd name="connsiteX10" fmla="*/ 6024602 w 10526578"/>
              <a:gd name="connsiteY10" fmla="*/ 71415 h 3611972"/>
              <a:gd name="connsiteX11" fmla="*/ 6609818 w 10526578"/>
              <a:gd name="connsiteY11" fmla="*/ 532273 h 3611972"/>
              <a:gd name="connsiteX12" fmla="*/ 5578373 w 10526578"/>
              <a:gd name="connsiteY12" fmla="*/ 1929477 h 3611972"/>
              <a:gd name="connsiteX13" fmla="*/ 6936891 w 10526578"/>
              <a:gd name="connsiteY13" fmla="*/ 1946372 h 3611972"/>
              <a:gd name="connsiteX14" fmla="*/ 7158458 w 10526578"/>
              <a:gd name="connsiteY14" fmla="*/ 2287920 h 3611972"/>
              <a:gd name="connsiteX15" fmla="*/ 7443751 w 10526578"/>
              <a:gd name="connsiteY15" fmla="*/ 49470 h 3611972"/>
              <a:gd name="connsiteX16" fmla="*/ 7707098 w 10526578"/>
              <a:gd name="connsiteY16" fmla="*/ 3582711 h 3611972"/>
              <a:gd name="connsiteX17" fmla="*/ 8028966 w 10526578"/>
              <a:gd name="connsiteY17" fmla="*/ 1300369 h 3611972"/>
              <a:gd name="connsiteX18" fmla="*/ 8124064 w 10526578"/>
              <a:gd name="connsiteY18" fmla="*/ 1944106 h 3611972"/>
              <a:gd name="connsiteX19" fmla="*/ 10526578 w 10526578"/>
              <a:gd name="connsiteY19" fmla="*/ 1951965 h 3611972"/>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3881248 w 10526578"/>
              <a:gd name="connsiteY8" fmla="*/ 490119 h 3562503"/>
              <a:gd name="connsiteX9" fmla="*/ 6024602 w 10526578"/>
              <a:gd name="connsiteY9" fmla="*/ 21946 h 3562503"/>
              <a:gd name="connsiteX10" fmla="*/ 6609818 w 10526578"/>
              <a:gd name="connsiteY10" fmla="*/ 482804 h 3562503"/>
              <a:gd name="connsiteX11" fmla="*/ 5578373 w 10526578"/>
              <a:gd name="connsiteY11" fmla="*/ 1880008 h 3562503"/>
              <a:gd name="connsiteX12" fmla="*/ 6936891 w 10526578"/>
              <a:gd name="connsiteY12" fmla="*/ 1896903 h 3562503"/>
              <a:gd name="connsiteX13" fmla="*/ 7158458 w 10526578"/>
              <a:gd name="connsiteY13" fmla="*/ 2238451 h 3562503"/>
              <a:gd name="connsiteX14" fmla="*/ 7443751 w 10526578"/>
              <a:gd name="connsiteY14" fmla="*/ 1 h 3562503"/>
              <a:gd name="connsiteX15" fmla="*/ 7707098 w 10526578"/>
              <a:gd name="connsiteY15" fmla="*/ 3533242 h 3562503"/>
              <a:gd name="connsiteX16" fmla="*/ 8028966 w 10526578"/>
              <a:gd name="connsiteY16" fmla="*/ 1250900 h 3562503"/>
              <a:gd name="connsiteX17" fmla="*/ 8124064 w 10526578"/>
              <a:gd name="connsiteY17" fmla="*/ 1894637 h 3562503"/>
              <a:gd name="connsiteX18" fmla="*/ 10526578 w 10526578"/>
              <a:gd name="connsiteY18"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024602 w 10526578"/>
              <a:gd name="connsiteY8" fmla="*/ 21946 h 3562503"/>
              <a:gd name="connsiteX9" fmla="*/ 6609818 w 10526578"/>
              <a:gd name="connsiteY9" fmla="*/ 482804 h 3562503"/>
              <a:gd name="connsiteX10" fmla="*/ 5578373 w 10526578"/>
              <a:gd name="connsiteY10" fmla="*/ 1880008 h 3562503"/>
              <a:gd name="connsiteX11" fmla="*/ 6936891 w 10526578"/>
              <a:gd name="connsiteY11" fmla="*/ 1896903 h 3562503"/>
              <a:gd name="connsiteX12" fmla="*/ 7158458 w 10526578"/>
              <a:gd name="connsiteY12" fmla="*/ 2238451 h 3562503"/>
              <a:gd name="connsiteX13" fmla="*/ 7443751 w 10526578"/>
              <a:gd name="connsiteY13" fmla="*/ 1 h 3562503"/>
              <a:gd name="connsiteX14" fmla="*/ 7707098 w 10526578"/>
              <a:gd name="connsiteY14" fmla="*/ 3533242 h 3562503"/>
              <a:gd name="connsiteX15" fmla="*/ 8028966 w 10526578"/>
              <a:gd name="connsiteY15" fmla="*/ 1250900 h 3562503"/>
              <a:gd name="connsiteX16" fmla="*/ 8124064 w 10526578"/>
              <a:gd name="connsiteY16" fmla="*/ 1894637 h 3562503"/>
              <a:gd name="connsiteX17" fmla="*/ 10526578 w 10526578"/>
              <a:gd name="connsiteY17"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609818 w 10526578"/>
              <a:gd name="connsiteY8" fmla="*/ 482804 h 3562503"/>
              <a:gd name="connsiteX9" fmla="*/ 5578373 w 10526578"/>
              <a:gd name="connsiteY9" fmla="*/ 1880008 h 3562503"/>
              <a:gd name="connsiteX10" fmla="*/ 6936891 w 10526578"/>
              <a:gd name="connsiteY10" fmla="*/ 1896903 h 3562503"/>
              <a:gd name="connsiteX11" fmla="*/ 7158458 w 10526578"/>
              <a:gd name="connsiteY11" fmla="*/ 2238451 h 3562503"/>
              <a:gd name="connsiteX12" fmla="*/ 7443751 w 10526578"/>
              <a:gd name="connsiteY12" fmla="*/ 1 h 3562503"/>
              <a:gd name="connsiteX13" fmla="*/ 7707098 w 10526578"/>
              <a:gd name="connsiteY13" fmla="*/ 3533242 h 3562503"/>
              <a:gd name="connsiteX14" fmla="*/ 8028966 w 10526578"/>
              <a:gd name="connsiteY14" fmla="*/ 1250900 h 3562503"/>
              <a:gd name="connsiteX15" fmla="*/ 8124064 w 10526578"/>
              <a:gd name="connsiteY15" fmla="*/ 1894637 h 3562503"/>
              <a:gd name="connsiteX16" fmla="*/ 10526578 w 10526578"/>
              <a:gd name="connsiteY16"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224844 w 10526578"/>
              <a:gd name="connsiteY10" fmla="*/ 3305198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91650 w 10526578"/>
              <a:gd name="connsiteY10" fmla="*/ 2848025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2662007"/>
              <a:gd name="connsiteY0" fmla="*/ 1880551 h 3562503"/>
              <a:gd name="connsiteX1" fmla="*/ 4480485 w 12662007"/>
              <a:gd name="connsiteY1" fmla="*/ 1865377 h 3562503"/>
              <a:gd name="connsiteX2" fmla="*/ 4582898 w 12662007"/>
              <a:gd name="connsiteY2" fmla="*/ 1236270 h 3562503"/>
              <a:gd name="connsiteX3" fmla="*/ 4868190 w 12662007"/>
              <a:gd name="connsiteY3" fmla="*/ 3562503 h 3562503"/>
              <a:gd name="connsiteX4" fmla="*/ 5160798 w 12662007"/>
              <a:gd name="connsiteY4" fmla="*/ 14631 h 3562503"/>
              <a:gd name="connsiteX5" fmla="*/ 5471971 w 12662007"/>
              <a:gd name="connsiteY5" fmla="*/ 3076606 h 3562503"/>
              <a:gd name="connsiteX6" fmla="*/ 5612231 w 12662007"/>
              <a:gd name="connsiteY6" fmla="*/ 1874958 h 3562503"/>
              <a:gd name="connsiteX7" fmla="*/ 7031380 w 12662007"/>
              <a:gd name="connsiteY7" fmla="*/ 1889589 h 3562503"/>
              <a:gd name="connsiteX8" fmla="*/ 7713802 w 12662007"/>
              <a:gd name="connsiteY8" fmla="*/ 1880008 h 3562503"/>
              <a:gd name="connsiteX9" fmla="*/ 9072320 w 12662007"/>
              <a:gd name="connsiteY9" fmla="*/ 1896903 h 3562503"/>
              <a:gd name="connsiteX10" fmla="*/ 9327079 w 12662007"/>
              <a:gd name="connsiteY10" fmla="*/ 2848025 h 3562503"/>
              <a:gd name="connsiteX11" fmla="*/ 9579180 w 12662007"/>
              <a:gd name="connsiteY11" fmla="*/ 1 h 3562503"/>
              <a:gd name="connsiteX12" fmla="*/ 9842527 w 12662007"/>
              <a:gd name="connsiteY12" fmla="*/ 3533242 h 3562503"/>
              <a:gd name="connsiteX13" fmla="*/ 10164395 w 12662007"/>
              <a:gd name="connsiteY13" fmla="*/ 1250900 h 3562503"/>
              <a:gd name="connsiteX14" fmla="*/ 10259493 w 12662007"/>
              <a:gd name="connsiteY14" fmla="*/ 1894637 h 3562503"/>
              <a:gd name="connsiteX15" fmla="*/ 12662007 w 12662007"/>
              <a:gd name="connsiteY15" fmla="*/ 1902496 h 3562503"/>
              <a:gd name="connsiteX0" fmla="*/ 0 w 14808500"/>
              <a:gd name="connsiteY0" fmla="*/ 1880551 h 3562503"/>
              <a:gd name="connsiteX1" fmla="*/ 4480485 w 14808500"/>
              <a:gd name="connsiteY1" fmla="*/ 1865377 h 3562503"/>
              <a:gd name="connsiteX2" fmla="*/ 4582898 w 14808500"/>
              <a:gd name="connsiteY2" fmla="*/ 1236270 h 3562503"/>
              <a:gd name="connsiteX3" fmla="*/ 4868190 w 14808500"/>
              <a:gd name="connsiteY3" fmla="*/ 3562503 h 3562503"/>
              <a:gd name="connsiteX4" fmla="*/ 5160798 w 14808500"/>
              <a:gd name="connsiteY4" fmla="*/ 14631 h 3562503"/>
              <a:gd name="connsiteX5" fmla="*/ 5471971 w 14808500"/>
              <a:gd name="connsiteY5" fmla="*/ 3076606 h 3562503"/>
              <a:gd name="connsiteX6" fmla="*/ 5612231 w 14808500"/>
              <a:gd name="connsiteY6" fmla="*/ 1874958 h 3562503"/>
              <a:gd name="connsiteX7" fmla="*/ 7031380 w 14808500"/>
              <a:gd name="connsiteY7" fmla="*/ 1889589 h 3562503"/>
              <a:gd name="connsiteX8" fmla="*/ 7713802 w 14808500"/>
              <a:gd name="connsiteY8" fmla="*/ 1880008 h 3562503"/>
              <a:gd name="connsiteX9" fmla="*/ 9072320 w 14808500"/>
              <a:gd name="connsiteY9" fmla="*/ 1896903 h 3562503"/>
              <a:gd name="connsiteX10" fmla="*/ 9327079 w 14808500"/>
              <a:gd name="connsiteY10" fmla="*/ 2848025 h 3562503"/>
              <a:gd name="connsiteX11" fmla="*/ 9579180 w 14808500"/>
              <a:gd name="connsiteY11" fmla="*/ 1 h 3562503"/>
              <a:gd name="connsiteX12" fmla="*/ 9842527 w 14808500"/>
              <a:gd name="connsiteY12" fmla="*/ 3533242 h 3562503"/>
              <a:gd name="connsiteX13" fmla="*/ 10164395 w 14808500"/>
              <a:gd name="connsiteY13" fmla="*/ 1250900 h 3562503"/>
              <a:gd name="connsiteX14" fmla="*/ 10259493 w 14808500"/>
              <a:gd name="connsiteY14" fmla="*/ 1894637 h 3562503"/>
              <a:gd name="connsiteX15" fmla="*/ 14808500 w 14808500"/>
              <a:gd name="connsiteY15" fmla="*/ 1940591 h 3562503"/>
              <a:gd name="connsiteX0" fmla="*/ 0 w 18482842"/>
              <a:gd name="connsiteY0" fmla="*/ 1904392 h 3562502"/>
              <a:gd name="connsiteX1" fmla="*/ 8154827 w 18482842"/>
              <a:gd name="connsiteY1" fmla="*/ 1865376 h 3562502"/>
              <a:gd name="connsiteX2" fmla="*/ 8257240 w 18482842"/>
              <a:gd name="connsiteY2" fmla="*/ 1236269 h 3562502"/>
              <a:gd name="connsiteX3" fmla="*/ 8542532 w 18482842"/>
              <a:gd name="connsiteY3" fmla="*/ 3562502 h 3562502"/>
              <a:gd name="connsiteX4" fmla="*/ 8835140 w 18482842"/>
              <a:gd name="connsiteY4" fmla="*/ 14630 h 3562502"/>
              <a:gd name="connsiteX5" fmla="*/ 9146313 w 18482842"/>
              <a:gd name="connsiteY5" fmla="*/ 3076605 h 3562502"/>
              <a:gd name="connsiteX6" fmla="*/ 9286573 w 18482842"/>
              <a:gd name="connsiteY6" fmla="*/ 1874957 h 3562502"/>
              <a:gd name="connsiteX7" fmla="*/ 10705722 w 18482842"/>
              <a:gd name="connsiteY7" fmla="*/ 1889588 h 3562502"/>
              <a:gd name="connsiteX8" fmla="*/ 11388144 w 18482842"/>
              <a:gd name="connsiteY8" fmla="*/ 1880007 h 3562502"/>
              <a:gd name="connsiteX9" fmla="*/ 12746662 w 18482842"/>
              <a:gd name="connsiteY9" fmla="*/ 1896902 h 3562502"/>
              <a:gd name="connsiteX10" fmla="*/ 13001421 w 18482842"/>
              <a:gd name="connsiteY10" fmla="*/ 2848024 h 3562502"/>
              <a:gd name="connsiteX11" fmla="*/ 13253522 w 18482842"/>
              <a:gd name="connsiteY11" fmla="*/ 0 h 3562502"/>
              <a:gd name="connsiteX12" fmla="*/ 13516869 w 18482842"/>
              <a:gd name="connsiteY12" fmla="*/ 3533241 h 3562502"/>
              <a:gd name="connsiteX13" fmla="*/ 13838737 w 18482842"/>
              <a:gd name="connsiteY13" fmla="*/ 1250899 h 3562502"/>
              <a:gd name="connsiteX14" fmla="*/ 13933835 w 18482842"/>
              <a:gd name="connsiteY14" fmla="*/ 1894636 h 3562502"/>
              <a:gd name="connsiteX15" fmla="*/ 18482842 w 18482842"/>
              <a:gd name="connsiteY15" fmla="*/ 1940590 h 3562502"/>
              <a:gd name="connsiteX0" fmla="*/ 0 w 14744037"/>
              <a:gd name="connsiteY0" fmla="*/ 1904392 h 3562502"/>
              <a:gd name="connsiteX1" fmla="*/ 8154827 w 14744037"/>
              <a:gd name="connsiteY1" fmla="*/ 1865376 h 3562502"/>
              <a:gd name="connsiteX2" fmla="*/ 8257240 w 14744037"/>
              <a:gd name="connsiteY2" fmla="*/ 1236269 h 3562502"/>
              <a:gd name="connsiteX3" fmla="*/ 8542532 w 14744037"/>
              <a:gd name="connsiteY3" fmla="*/ 3562502 h 3562502"/>
              <a:gd name="connsiteX4" fmla="*/ 8835140 w 14744037"/>
              <a:gd name="connsiteY4" fmla="*/ 14630 h 3562502"/>
              <a:gd name="connsiteX5" fmla="*/ 9146313 w 14744037"/>
              <a:gd name="connsiteY5" fmla="*/ 3076605 h 3562502"/>
              <a:gd name="connsiteX6" fmla="*/ 9286573 w 14744037"/>
              <a:gd name="connsiteY6" fmla="*/ 1874957 h 3562502"/>
              <a:gd name="connsiteX7" fmla="*/ 10705722 w 14744037"/>
              <a:gd name="connsiteY7" fmla="*/ 1889588 h 3562502"/>
              <a:gd name="connsiteX8" fmla="*/ 11388144 w 14744037"/>
              <a:gd name="connsiteY8" fmla="*/ 1880007 h 3562502"/>
              <a:gd name="connsiteX9" fmla="*/ 12746662 w 14744037"/>
              <a:gd name="connsiteY9" fmla="*/ 1896902 h 3562502"/>
              <a:gd name="connsiteX10" fmla="*/ 13001421 w 14744037"/>
              <a:gd name="connsiteY10" fmla="*/ 2848024 h 3562502"/>
              <a:gd name="connsiteX11" fmla="*/ 13253522 w 14744037"/>
              <a:gd name="connsiteY11" fmla="*/ 0 h 3562502"/>
              <a:gd name="connsiteX12" fmla="*/ 13516869 w 14744037"/>
              <a:gd name="connsiteY12" fmla="*/ 3533241 h 3562502"/>
              <a:gd name="connsiteX13" fmla="*/ 13838737 w 14744037"/>
              <a:gd name="connsiteY13" fmla="*/ 1250899 h 3562502"/>
              <a:gd name="connsiteX14" fmla="*/ 13933835 w 14744037"/>
              <a:gd name="connsiteY14" fmla="*/ 1894636 h 3562502"/>
              <a:gd name="connsiteX15" fmla="*/ 14744037 w 14744037"/>
              <a:gd name="connsiteY15" fmla="*/ 1892908 h 3562502"/>
              <a:gd name="connsiteX0" fmla="*/ 0 w 14782714"/>
              <a:gd name="connsiteY0" fmla="*/ 1904392 h 3562502"/>
              <a:gd name="connsiteX1" fmla="*/ 8154827 w 14782714"/>
              <a:gd name="connsiteY1" fmla="*/ 1865376 h 3562502"/>
              <a:gd name="connsiteX2" fmla="*/ 8257240 w 14782714"/>
              <a:gd name="connsiteY2" fmla="*/ 1236269 h 3562502"/>
              <a:gd name="connsiteX3" fmla="*/ 8542532 w 14782714"/>
              <a:gd name="connsiteY3" fmla="*/ 3562502 h 3562502"/>
              <a:gd name="connsiteX4" fmla="*/ 8835140 w 14782714"/>
              <a:gd name="connsiteY4" fmla="*/ 14630 h 3562502"/>
              <a:gd name="connsiteX5" fmla="*/ 9146313 w 14782714"/>
              <a:gd name="connsiteY5" fmla="*/ 3076605 h 3562502"/>
              <a:gd name="connsiteX6" fmla="*/ 9286573 w 14782714"/>
              <a:gd name="connsiteY6" fmla="*/ 1874957 h 3562502"/>
              <a:gd name="connsiteX7" fmla="*/ 10705722 w 14782714"/>
              <a:gd name="connsiteY7" fmla="*/ 1889588 h 3562502"/>
              <a:gd name="connsiteX8" fmla="*/ 11388144 w 14782714"/>
              <a:gd name="connsiteY8" fmla="*/ 1880007 h 3562502"/>
              <a:gd name="connsiteX9" fmla="*/ 12746662 w 14782714"/>
              <a:gd name="connsiteY9" fmla="*/ 1896902 h 3562502"/>
              <a:gd name="connsiteX10" fmla="*/ 13001421 w 14782714"/>
              <a:gd name="connsiteY10" fmla="*/ 2848024 h 3562502"/>
              <a:gd name="connsiteX11" fmla="*/ 13253522 w 14782714"/>
              <a:gd name="connsiteY11" fmla="*/ 0 h 3562502"/>
              <a:gd name="connsiteX12" fmla="*/ 13516869 w 14782714"/>
              <a:gd name="connsiteY12" fmla="*/ 3533241 h 3562502"/>
              <a:gd name="connsiteX13" fmla="*/ 13838737 w 14782714"/>
              <a:gd name="connsiteY13" fmla="*/ 1250899 h 3562502"/>
              <a:gd name="connsiteX14" fmla="*/ 13933835 w 14782714"/>
              <a:gd name="connsiteY14" fmla="*/ 1894636 h 3562502"/>
              <a:gd name="connsiteX15" fmla="*/ 14782714 w 14782714"/>
              <a:gd name="connsiteY15" fmla="*/ 1904828 h 3562502"/>
              <a:gd name="connsiteX0" fmla="*/ 0 w 14821391"/>
              <a:gd name="connsiteY0" fmla="*/ 1904392 h 3562502"/>
              <a:gd name="connsiteX1" fmla="*/ 8154827 w 14821391"/>
              <a:gd name="connsiteY1" fmla="*/ 1865376 h 3562502"/>
              <a:gd name="connsiteX2" fmla="*/ 8257240 w 14821391"/>
              <a:gd name="connsiteY2" fmla="*/ 1236269 h 3562502"/>
              <a:gd name="connsiteX3" fmla="*/ 8542532 w 14821391"/>
              <a:gd name="connsiteY3" fmla="*/ 3562502 h 3562502"/>
              <a:gd name="connsiteX4" fmla="*/ 8835140 w 14821391"/>
              <a:gd name="connsiteY4" fmla="*/ 14630 h 3562502"/>
              <a:gd name="connsiteX5" fmla="*/ 9146313 w 14821391"/>
              <a:gd name="connsiteY5" fmla="*/ 3076605 h 3562502"/>
              <a:gd name="connsiteX6" fmla="*/ 9286573 w 14821391"/>
              <a:gd name="connsiteY6" fmla="*/ 1874957 h 3562502"/>
              <a:gd name="connsiteX7" fmla="*/ 10705722 w 14821391"/>
              <a:gd name="connsiteY7" fmla="*/ 1889588 h 3562502"/>
              <a:gd name="connsiteX8" fmla="*/ 11388144 w 14821391"/>
              <a:gd name="connsiteY8" fmla="*/ 1880007 h 3562502"/>
              <a:gd name="connsiteX9" fmla="*/ 12746662 w 14821391"/>
              <a:gd name="connsiteY9" fmla="*/ 1896902 h 3562502"/>
              <a:gd name="connsiteX10" fmla="*/ 13001421 w 14821391"/>
              <a:gd name="connsiteY10" fmla="*/ 2848024 h 3562502"/>
              <a:gd name="connsiteX11" fmla="*/ 13253522 w 14821391"/>
              <a:gd name="connsiteY11" fmla="*/ 0 h 3562502"/>
              <a:gd name="connsiteX12" fmla="*/ 13516869 w 14821391"/>
              <a:gd name="connsiteY12" fmla="*/ 3533241 h 3562502"/>
              <a:gd name="connsiteX13" fmla="*/ 13838737 w 14821391"/>
              <a:gd name="connsiteY13" fmla="*/ 1250899 h 3562502"/>
              <a:gd name="connsiteX14" fmla="*/ 13933835 w 14821391"/>
              <a:gd name="connsiteY14" fmla="*/ 1894636 h 3562502"/>
              <a:gd name="connsiteX15" fmla="*/ 14821391 w 14821391"/>
              <a:gd name="connsiteY15" fmla="*/ 1916748 h 3562502"/>
              <a:gd name="connsiteX0" fmla="*/ 0 w 17332784"/>
              <a:gd name="connsiteY0" fmla="*/ 1904392 h 3562502"/>
              <a:gd name="connsiteX1" fmla="*/ 8154827 w 17332784"/>
              <a:gd name="connsiteY1" fmla="*/ 1865376 h 3562502"/>
              <a:gd name="connsiteX2" fmla="*/ 8257240 w 17332784"/>
              <a:gd name="connsiteY2" fmla="*/ 1236269 h 3562502"/>
              <a:gd name="connsiteX3" fmla="*/ 8542532 w 17332784"/>
              <a:gd name="connsiteY3" fmla="*/ 3562502 h 3562502"/>
              <a:gd name="connsiteX4" fmla="*/ 8835140 w 17332784"/>
              <a:gd name="connsiteY4" fmla="*/ 14630 h 3562502"/>
              <a:gd name="connsiteX5" fmla="*/ 9146313 w 17332784"/>
              <a:gd name="connsiteY5" fmla="*/ 3076605 h 3562502"/>
              <a:gd name="connsiteX6" fmla="*/ 9286573 w 17332784"/>
              <a:gd name="connsiteY6" fmla="*/ 1874957 h 3562502"/>
              <a:gd name="connsiteX7" fmla="*/ 10705722 w 17332784"/>
              <a:gd name="connsiteY7" fmla="*/ 1889588 h 3562502"/>
              <a:gd name="connsiteX8" fmla="*/ 11388144 w 17332784"/>
              <a:gd name="connsiteY8" fmla="*/ 1880007 h 3562502"/>
              <a:gd name="connsiteX9" fmla="*/ 12746662 w 17332784"/>
              <a:gd name="connsiteY9" fmla="*/ 1896902 h 3562502"/>
              <a:gd name="connsiteX10" fmla="*/ 13001421 w 17332784"/>
              <a:gd name="connsiteY10" fmla="*/ 2848024 h 3562502"/>
              <a:gd name="connsiteX11" fmla="*/ 13253522 w 17332784"/>
              <a:gd name="connsiteY11" fmla="*/ 0 h 3562502"/>
              <a:gd name="connsiteX12" fmla="*/ 13516869 w 17332784"/>
              <a:gd name="connsiteY12" fmla="*/ 3533241 h 3562502"/>
              <a:gd name="connsiteX13" fmla="*/ 13838737 w 17332784"/>
              <a:gd name="connsiteY13" fmla="*/ 1250899 h 3562502"/>
              <a:gd name="connsiteX14" fmla="*/ 13933835 w 17332784"/>
              <a:gd name="connsiteY14" fmla="*/ 1894636 h 3562502"/>
              <a:gd name="connsiteX15" fmla="*/ 17332784 w 17332784"/>
              <a:gd name="connsiteY15" fmla="*/ 1860793 h 3562502"/>
              <a:gd name="connsiteX0" fmla="*/ 0 w 17255964"/>
              <a:gd name="connsiteY0" fmla="*/ 1904392 h 3562502"/>
              <a:gd name="connsiteX1" fmla="*/ 8154827 w 17255964"/>
              <a:gd name="connsiteY1" fmla="*/ 1865376 h 3562502"/>
              <a:gd name="connsiteX2" fmla="*/ 8257240 w 17255964"/>
              <a:gd name="connsiteY2" fmla="*/ 1236269 h 3562502"/>
              <a:gd name="connsiteX3" fmla="*/ 8542532 w 17255964"/>
              <a:gd name="connsiteY3" fmla="*/ 3562502 h 3562502"/>
              <a:gd name="connsiteX4" fmla="*/ 8835140 w 17255964"/>
              <a:gd name="connsiteY4" fmla="*/ 14630 h 3562502"/>
              <a:gd name="connsiteX5" fmla="*/ 9146313 w 17255964"/>
              <a:gd name="connsiteY5" fmla="*/ 3076605 h 3562502"/>
              <a:gd name="connsiteX6" fmla="*/ 9286573 w 17255964"/>
              <a:gd name="connsiteY6" fmla="*/ 1874957 h 3562502"/>
              <a:gd name="connsiteX7" fmla="*/ 10705722 w 17255964"/>
              <a:gd name="connsiteY7" fmla="*/ 1889588 h 3562502"/>
              <a:gd name="connsiteX8" fmla="*/ 11388144 w 17255964"/>
              <a:gd name="connsiteY8" fmla="*/ 1880007 h 3562502"/>
              <a:gd name="connsiteX9" fmla="*/ 12746662 w 17255964"/>
              <a:gd name="connsiteY9" fmla="*/ 1896902 h 3562502"/>
              <a:gd name="connsiteX10" fmla="*/ 13001421 w 17255964"/>
              <a:gd name="connsiteY10" fmla="*/ 2848024 h 3562502"/>
              <a:gd name="connsiteX11" fmla="*/ 13253522 w 17255964"/>
              <a:gd name="connsiteY11" fmla="*/ 0 h 3562502"/>
              <a:gd name="connsiteX12" fmla="*/ 13516869 w 17255964"/>
              <a:gd name="connsiteY12" fmla="*/ 3533241 h 3562502"/>
              <a:gd name="connsiteX13" fmla="*/ 13838737 w 17255964"/>
              <a:gd name="connsiteY13" fmla="*/ 1250899 h 3562502"/>
              <a:gd name="connsiteX14" fmla="*/ 13933835 w 17255964"/>
              <a:gd name="connsiteY14" fmla="*/ 1894636 h 3562502"/>
              <a:gd name="connsiteX15" fmla="*/ 17255964 w 17255964"/>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5 w 17279011"/>
              <a:gd name="connsiteY14" fmla="*/ 1894636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2746662 w 17279011"/>
              <a:gd name="connsiteY8" fmla="*/ 1882695 h 3562502"/>
              <a:gd name="connsiteX9" fmla="*/ 13001421 w 17279011"/>
              <a:gd name="connsiteY9" fmla="*/ 2848024 h 3562502"/>
              <a:gd name="connsiteX10" fmla="*/ 13253522 w 17279011"/>
              <a:gd name="connsiteY10" fmla="*/ 0 h 3562502"/>
              <a:gd name="connsiteX11" fmla="*/ 13516869 w 17279011"/>
              <a:gd name="connsiteY11" fmla="*/ 3533241 h 3562502"/>
              <a:gd name="connsiteX12" fmla="*/ 13838737 w 17279011"/>
              <a:gd name="connsiteY12" fmla="*/ 1250899 h 3562502"/>
              <a:gd name="connsiteX13" fmla="*/ 13933836 w 17279011"/>
              <a:gd name="connsiteY13" fmla="*/ 1873328 h 3562502"/>
              <a:gd name="connsiteX14" fmla="*/ 17279011 w 17279011"/>
              <a:gd name="connsiteY14"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82695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68490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9775667"/>
              <a:gd name="connsiteY0" fmla="*/ 1861774 h 3562502"/>
              <a:gd name="connsiteX1" fmla="*/ 10651483 w 19775667"/>
              <a:gd name="connsiteY1" fmla="*/ 1865376 h 3562502"/>
              <a:gd name="connsiteX2" fmla="*/ 10753896 w 19775667"/>
              <a:gd name="connsiteY2" fmla="*/ 1236269 h 3562502"/>
              <a:gd name="connsiteX3" fmla="*/ 11039188 w 19775667"/>
              <a:gd name="connsiteY3" fmla="*/ 3562502 h 3562502"/>
              <a:gd name="connsiteX4" fmla="*/ 11331796 w 19775667"/>
              <a:gd name="connsiteY4" fmla="*/ 14630 h 3562502"/>
              <a:gd name="connsiteX5" fmla="*/ 11642969 w 19775667"/>
              <a:gd name="connsiteY5" fmla="*/ 3076605 h 3562502"/>
              <a:gd name="connsiteX6" fmla="*/ 11783229 w 19775667"/>
              <a:gd name="connsiteY6" fmla="*/ 1867853 h 3562502"/>
              <a:gd name="connsiteX7" fmla="*/ 15243318 w 19775667"/>
              <a:gd name="connsiteY7" fmla="*/ 1868490 h 3562502"/>
              <a:gd name="connsiteX8" fmla="*/ 15498077 w 19775667"/>
              <a:gd name="connsiteY8" fmla="*/ 2848024 h 3562502"/>
              <a:gd name="connsiteX9" fmla="*/ 15750178 w 19775667"/>
              <a:gd name="connsiteY9" fmla="*/ 0 h 3562502"/>
              <a:gd name="connsiteX10" fmla="*/ 16013525 w 19775667"/>
              <a:gd name="connsiteY10" fmla="*/ 3533241 h 3562502"/>
              <a:gd name="connsiteX11" fmla="*/ 16335393 w 19775667"/>
              <a:gd name="connsiteY11" fmla="*/ 1250899 h 3562502"/>
              <a:gd name="connsiteX12" fmla="*/ 16430492 w 19775667"/>
              <a:gd name="connsiteY12" fmla="*/ 1873328 h 3562502"/>
              <a:gd name="connsiteX13" fmla="*/ 19775667 w 19775667"/>
              <a:gd name="connsiteY13" fmla="*/ 1867897 h 3562502"/>
              <a:gd name="connsiteX0" fmla="*/ 0 w 19075538"/>
              <a:gd name="connsiteY0" fmla="*/ 1861774 h 3562502"/>
              <a:gd name="connsiteX1" fmla="*/ 10651483 w 19075538"/>
              <a:gd name="connsiteY1" fmla="*/ 1865376 h 3562502"/>
              <a:gd name="connsiteX2" fmla="*/ 10753896 w 19075538"/>
              <a:gd name="connsiteY2" fmla="*/ 1236269 h 3562502"/>
              <a:gd name="connsiteX3" fmla="*/ 11039188 w 19075538"/>
              <a:gd name="connsiteY3" fmla="*/ 3562502 h 3562502"/>
              <a:gd name="connsiteX4" fmla="*/ 11331796 w 19075538"/>
              <a:gd name="connsiteY4" fmla="*/ 14630 h 3562502"/>
              <a:gd name="connsiteX5" fmla="*/ 11642969 w 19075538"/>
              <a:gd name="connsiteY5" fmla="*/ 3076605 h 3562502"/>
              <a:gd name="connsiteX6" fmla="*/ 11783229 w 19075538"/>
              <a:gd name="connsiteY6" fmla="*/ 1867853 h 3562502"/>
              <a:gd name="connsiteX7" fmla="*/ 15243318 w 19075538"/>
              <a:gd name="connsiteY7" fmla="*/ 1868490 h 3562502"/>
              <a:gd name="connsiteX8" fmla="*/ 15498077 w 19075538"/>
              <a:gd name="connsiteY8" fmla="*/ 2848024 h 3562502"/>
              <a:gd name="connsiteX9" fmla="*/ 15750178 w 19075538"/>
              <a:gd name="connsiteY9" fmla="*/ 0 h 3562502"/>
              <a:gd name="connsiteX10" fmla="*/ 16013525 w 19075538"/>
              <a:gd name="connsiteY10" fmla="*/ 3533241 h 3562502"/>
              <a:gd name="connsiteX11" fmla="*/ 16335393 w 19075538"/>
              <a:gd name="connsiteY11" fmla="*/ 1250899 h 3562502"/>
              <a:gd name="connsiteX12" fmla="*/ 16430492 w 19075538"/>
              <a:gd name="connsiteY12" fmla="*/ 1873328 h 3562502"/>
              <a:gd name="connsiteX13" fmla="*/ 19075538 w 19075538"/>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1 w 19096130"/>
              <a:gd name="connsiteY12" fmla="*/ 1860635 h 3562502"/>
              <a:gd name="connsiteX13" fmla="*/ 19096130 w 19096130"/>
              <a:gd name="connsiteY13" fmla="*/ 1867897 h 3562502"/>
              <a:gd name="connsiteX0" fmla="*/ 0 w 19748213"/>
              <a:gd name="connsiteY0" fmla="*/ 1868122 h 3562502"/>
              <a:gd name="connsiteX1" fmla="*/ 11303566 w 19748213"/>
              <a:gd name="connsiteY1" fmla="*/ 1865376 h 3562502"/>
              <a:gd name="connsiteX2" fmla="*/ 11405979 w 19748213"/>
              <a:gd name="connsiteY2" fmla="*/ 1236269 h 3562502"/>
              <a:gd name="connsiteX3" fmla="*/ 11691271 w 19748213"/>
              <a:gd name="connsiteY3" fmla="*/ 3562502 h 3562502"/>
              <a:gd name="connsiteX4" fmla="*/ 11983879 w 19748213"/>
              <a:gd name="connsiteY4" fmla="*/ 14630 h 3562502"/>
              <a:gd name="connsiteX5" fmla="*/ 12295052 w 19748213"/>
              <a:gd name="connsiteY5" fmla="*/ 3076605 h 3562502"/>
              <a:gd name="connsiteX6" fmla="*/ 12435312 w 19748213"/>
              <a:gd name="connsiteY6" fmla="*/ 1867853 h 3562502"/>
              <a:gd name="connsiteX7" fmla="*/ 15895401 w 19748213"/>
              <a:gd name="connsiteY7" fmla="*/ 1868490 h 3562502"/>
              <a:gd name="connsiteX8" fmla="*/ 16150160 w 19748213"/>
              <a:gd name="connsiteY8" fmla="*/ 2848024 h 3562502"/>
              <a:gd name="connsiteX9" fmla="*/ 16402261 w 19748213"/>
              <a:gd name="connsiteY9" fmla="*/ 0 h 3562502"/>
              <a:gd name="connsiteX10" fmla="*/ 16665608 w 19748213"/>
              <a:gd name="connsiteY10" fmla="*/ 3533241 h 3562502"/>
              <a:gd name="connsiteX11" fmla="*/ 16987476 w 19748213"/>
              <a:gd name="connsiteY11" fmla="*/ 1250899 h 3562502"/>
              <a:gd name="connsiteX12" fmla="*/ 17082574 w 19748213"/>
              <a:gd name="connsiteY12" fmla="*/ 1860635 h 3562502"/>
              <a:gd name="connsiteX13" fmla="*/ 19748213 w 19748213"/>
              <a:gd name="connsiteY13" fmla="*/ 1867897 h 3562502"/>
              <a:gd name="connsiteX0" fmla="*/ 0 w 19782534"/>
              <a:gd name="connsiteY0" fmla="*/ 1868122 h 3562502"/>
              <a:gd name="connsiteX1" fmla="*/ 11337887 w 19782534"/>
              <a:gd name="connsiteY1" fmla="*/ 1865376 h 3562502"/>
              <a:gd name="connsiteX2" fmla="*/ 11440300 w 19782534"/>
              <a:gd name="connsiteY2" fmla="*/ 1236269 h 3562502"/>
              <a:gd name="connsiteX3" fmla="*/ 11725592 w 19782534"/>
              <a:gd name="connsiteY3" fmla="*/ 3562502 h 3562502"/>
              <a:gd name="connsiteX4" fmla="*/ 12018200 w 19782534"/>
              <a:gd name="connsiteY4" fmla="*/ 14630 h 3562502"/>
              <a:gd name="connsiteX5" fmla="*/ 12329373 w 19782534"/>
              <a:gd name="connsiteY5" fmla="*/ 3076605 h 3562502"/>
              <a:gd name="connsiteX6" fmla="*/ 12469633 w 19782534"/>
              <a:gd name="connsiteY6" fmla="*/ 1867853 h 3562502"/>
              <a:gd name="connsiteX7" fmla="*/ 15929722 w 19782534"/>
              <a:gd name="connsiteY7" fmla="*/ 1868490 h 3562502"/>
              <a:gd name="connsiteX8" fmla="*/ 16184481 w 19782534"/>
              <a:gd name="connsiteY8" fmla="*/ 2848024 h 3562502"/>
              <a:gd name="connsiteX9" fmla="*/ 16436582 w 19782534"/>
              <a:gd name="connsiteY9" fmla="*/ 0 h 3562502"/>
              <a:gd name="connsiteX10" fmla="*/ 16699929 w 19782534"/>
              <a:gd name="connsiteY10" fmla="*/ 3533241 h 3562502"/>
              <a:gd name="connsiteX11" fmla="*/ 17021797 w 19782534"/>
              <a:gd name="connsiteY11" fmla="*/ 1250899 h 3562502"/>
              <a:gd name="connsiteX12" fmla="*/ 17116895 w 19782534"/>
              <a:gd name="connsiteY12" fmla="*/ 1860635 h 3562502"/>
              <a:gd name="connsiteX13" fmla="*/ 19782534 w 19782534"/>
              <a:gd name="connsiteY13" fmla="*/ 1867897 h 3562502"/>
              <a:gd name="connsiteX0" fmla="*/ 0 w 17116895"/>
              <a:gd name="connsiteY0" fmla="*/ 1868122 h 3562502"/>
              <a:gd name="connsiteX1" fmla="*/ 11337887 w 17116895"/>
              <a:gd name="connsiteY1" fmla="*/ 1865376 h 3562502"/>
              <a:gd name="connsiteX2" fmla="*/ 11440300 w 17116895"/>
              <a:gd name="connsiteY2" fmla="*/ 1236269 h 3562502"/>
              <a:gd name="connsiteX3" fmla="*/ 11725592 w 17116895"/>
              <a:gd name="connsiteY3" fmla="*/ 3562502 h 3562502"/>
              <a:gd name="connsiteX4" fmla="*/ 12018200 w 17116895"/>
              <a:gd name="connsiteY4" fmla="*/ 14630 h 3562502"/>
              <a:gd name="connsiteX5" fmla="*/ 12329373 w 17116895"/>
              <a:gd name="connsiteY5" fmla="*/ 3076605 h 3562502"/>
              <a:gd name="connsiteX6" fmla="*/ 12469633 w 17116895"/>
              <a:gd name="connsiteY6" fmla="*/ 1867853 h 3562502"/>
              <a:gd name="connsiteX7" fmla="*/ 15929722 w 17116895"/>
              <a:gd name="connsiteY7" fmla="*/ 1868490 h 3562502"/>
              <a:gd name="connsiteX8" fmla="*/ 16184481 w 17116895"/>
              <a:gd name="connsiteY8" fmla="*/ 2848024 h 3562502"/>
              <a:gd name="connsiteX9" fmla="*/ 16436582 w 17116895"/>
              <a:gd name="connsiteY9" fmla="*/ 0 h 3562502"/>
              <a:gd name="connsiteX10" fmla="*/ 16699929 w 17116895"/>
              <a:gd name="connsiteY10" fmla="*/ 3533241 h 3562502"/>
              <a:gd name="connsiteX11" fmla="*/ 17021797 w 17116895"/>
              <a:gd name="connsiteY11" fmla="*/ 1250899 h 3562502"/>
              <a:gd name="connsiteX12" fmla="*/ 17116895 w 17116895"/>
              <a:gd name="connsiteY12" fmla="*/ 1860635 h 3562502"/>
              <a:gd name="connsiteX0" fmla="*/ 0 w 17021797"/>
              <a:gd name="connsiteY0" fmla="*/ 1868122 h 3562502"/>
              <a:gd name="connsiteX1" fmla="*/ 11337887 w 17021797"/>
              <a:gd name="connsiteY1" fmla="*/ 1865376 h 3562502"/>
              <a:gd name="connsiteX2" fmla="*/ 11440300 w 17021797"/>
              <a:gd name="connsiteY2" fmla="*/ 1236269 h 3562502"/>
              <a:gd name="connsiteX3" fmla="*/ 11725592 w 17021797"/>
              <a:gd name="connsiteY3" fmla="*/ 3562502 h 3562502"/>
              <a:gd name="connsiteX4" fmla="*/ 12018200 w 17021797"/>
              <a:gd name="connsiteY4" fmla="*/ 14630 h 3562502"/>
              <a:gd name="connsiteX5" fmla="*/ 12329373 w 17021797"/>
              <a:gd name="connsiteY5" fmla="*/ 3076605 h 3562502"/>
              <a:gd name="connsiteX6" fmla="*/ 12469633 w 17021797"/>
              <a:gd name="connsiteY6" fmla="*/ 1867853 h 3562502"/>
              <a:gd name="connsiteX7" fmla="*/ 15929722 w 17021797"/>
              <a:gd name="connsiteY7" fmla="*/ 1868490 h 3562502"/>
              <a:gd name="connsiteX8" fmla="*/ 16184481 w 17021797"/>
              <a:gd name="connsiteY8" fmla="*/ 2848024 h 3562502"/>
              <a:gd name="connsiteX9" fmla="*/ 16436582 w 17021797"/>
              <a:gd name="connsiteY9" fmla="*/ 0 h 3562502"/>
              <a:gd name="connsiteX10" fmla="*/ 16699929 w 17021797"/>
              <a:gd name="connsiteY10" fmla="*/ 3533241 h 3562502"/>
              <a:gd name="connsiteX11" fmla="*/ 17021797 w 17021797"/>
              <a:gd name="connsiteY11" fmla="*/ 1250899 h 3562502"/>
              <a:gd name="connsiteX0" fmla="*/ 0 w 16699928"/>
              <a:gd name="connsiteY0" fmla="*/ 1868122 h 3562502"/>
              <a:gd name="connsiteX1" fmla="*/ 11337887 w 16699928"/>
              <a:gd name="connsiteY1" fmla="*/ 1865376 h 3562502"/>
              <a:gd name="connsiteX2" fmla="*/ 11440300 w 16699928"/>
              <a:gd name="connsiteY2" fmla="*/ 1236269 h 3562502"/>
              <a:gd name="connsiteX3" fmla="*/ 11725592 w 16699928"/>
              <a:gd name="connsiteY3" fmla="*/ 3562502 h 3562502"/>
              <a:gd name="connsiteX4" fmla="*/ 12018200 w 16699928"/>
              <a:gd name="connsiteY4" fmla="*/ 14630 h 3562502"/>
              <a:gd name="connsiteX5" fmla="*/ 12329373 w 16699928"/>
              <a:gd name="connsiteY5" fmla="*/ 3076605 h 3562502"/>
              <a:gd name="connsiteX6" fmla="*/ 12469633 w 16699928"/>
              <a:gd name="connsiteY6" fmla="*/ 1867853 h 3562502"/>
              <a:gd name="connsiteX7" fmla="*/ 15929722 w 16699928"/>
              <a:gd name="connsiteY7" fmla="*/ 1868490 h 3562502"/>
              <a:gd name="connsiteX8" fmla="*/ 16184481 w 16699928"/>
              <a:gd name="connsiteY8" fmla="*/ 2848024 h 3562502"/>
              <a:gd name="connsiteX9" fmla="*/ 16436582 w 16699928"/>
              <a:gd name="connsiteY9" fmla="*/ 0 h 3562502"/>
              <a:gd name="connsiteX10" fmla="*/ 16699929 w 16699928"/>
              <a:gd name="connsiteY10" fmla="*/ 3533241 h 3562502"/>
              <a:gd name="connsiteX0" fmla="*/ 0 w 16436581"/>
              <a:gd name="connsiteY0" fmla="*/ 1868122 h 3562502"/>
              <a:gd name="connsiteX1" fmla="*/ 11337887 w 16436581"/>
              <a:gd name="connsiteY1" fmla="*/ 1865376 h 3562502"/>
              <a:gd name="connsiteX2" fmla="*/ 11440300 w 16436581"/>
              <a:gd name="connsiteY2" fmla="*/ 1236269 h 3562502"/>
              <a:gd name="connsiteX3" fmla="*/ 11725592 w 16436581"/>
              <a:gd name="connsiteY3" fmla="*/ 3562502 h 3562502"/>
              <a:gd name="connsiteX4" fmla="*/ 12018200 w 16436581"/>
              <a:gd name="connsiteY4" fmla="*/ 14630 h 3562502"/>
              <a:gd name="connsiteX5" fmla="*/ 12329373 w 16436581"/>
              <a:gd name="connsiteY5" fmla="*/ 3076605 h 3562502"/>
              <a:gd name="connsiteX6" fmla="*/ 12469633 w 16436581"/>
              <a:gd name="connsiteY6" fmla="*/ 1867853 h 3562502"/>
              <a:gd name="connsiteX7" fmla="*/ 15929722 w 16436581"/>
              <a:gd name="connsiteY7" fmla="*/ 1868490 h 3562502"/>
              <a:gd name="connsiteX8" fmla="*/ 16184481 w 16436581"/>
              <a:gd name="connsiteY8" fmla="*/ 2848024 h 3562502"/>
              <a:gd name="connsiteX9" fmla="*/ 16436582 w 16436581"/>
              <a:gd name="connsiteY9" fmla="*/ 0 h 3562502"/>
              <a:gd name="connsiteX0" fmla="*/ 0 w 16184481"/>
              <a:gd name="connsiteY0" fmla="*/ 1853491 h 3547871"/>
              <a:gd name="connsiteX1" fmla="*/ 11337887 w 16184481"/>
              <a:gd name="connsiteY1" fmla="*/ 1850745 h 3547871"/>
              <a:gd name="connsiteX2" fmla="*/ 11440300 w 16184481"/>
              <a:gd name="connsiteY2" fmla="*/ 1221638 h 3547871"/>
              <a:gd name="connsiteX3" fmla="*/ 11725592 w 16184481"/>
              <a:gd name="connsiteY3" fmla="*/ 3547871 h 3547871"/>
              <a:gd name="connsiteX4" fmla="*/ 12018200 w 16184481"/>
              <a:gd name="connsiteY4" fmla="*/ -1 h 3547871"/>
              <a:gd name="connsiteX5" fmla="*/ 12329373 w 16184481"/>
              <a:gd name="connsiteY5" fmla="*/ 3061974 h 3547871"/>
              <a:gd name="connsiteX6" fmla="*/ 12469633 w 16184481"/>
              <a:gd name="connsiteY6" fmla="*/ 1853222 h 3547871"/>
              <a:gd name="connsiteX7" fmla="*/ 15929722 w 16184481"/>
              <a:gd name="connsiteY7" fmla="*/ 1853859 h 3547871"/>
              <a:gd name="connsiteX8" fmla="*/ 16184481 w 16184481"/>
              <a:gd name="connsiteY8" fmla="*/ 2833393 h 3547871"/>
              <a:gd name="connsiteX0" fmla="*/ 0 w 15929721"/>
              <a:gd name="connsiteY0" fmla="*/ 1853492 h 3547872"/>
              <a:gd name="connsiteX1" fmla="*/ 11337887 w 15929721"/>
              <a:gd name="connsiteY1" fmla="*/ 1850746 h 3547872"/>
              <a:gd name="connsiteX2" fmla="*/ 11440300 w 15929721"/>
              <a:gd name="connsiteY2" fmla="*/ 1221639 h 3547872"/>
              <a:gd name="connsiteX3" fmla="*/ 11725592 w 15929721"/>
              <a:gd name="connsiteY3" fmla="*/ 3547872 h 3547872"/>
              <a:gd name="connsiteX4" fmla="*/ 12018200 w 15929721"/>
              <a:gd name="connsiteY4" fmla="*/ 0 h 3547872"/>
              <a:gd name="connsiteX5" fmla="*/ 12329373 w 15929721"/>
              <a:gd name="connsiteY5" fmla="*/ 3061975 h 3547872"/>
              <a:gd name="connsiteX6" fmla="*/ 12469633 w 15929721"/>
              <a:gd name="connsiteY6" fmla="*/ 1853223 h 3547872"/>
              <a:gd name="connsiteX7" fmla="*/ 15929722 w 15929721"/>
              <a:gd name="connsiteY7" fmla="*/ 1853860 h 3547872"/>
              <a:gd name="connsiteX0" fmla="*/ 0 w 17764659"/>
              <a:gd name="connsiteY0" fmla="*/ 1853492 h 3547872"/>
              <a:gd name="connsiteX1" fmla="*/ 11337887 w 17764659"/>
              <a:gd name="connsiteY1" fmla="*/ 1850746 h 3547872"/>
              <a:gd name="connsiteX2" fmla="*/ 11440300 w 17764659"/>
              <a:gd name="connsiteY2" fmla="*/ 1221639 h 3547872"/>
              <a:gd name="connsiteX3" fmla="*/ 11725592 w 17764659"/>
              <a:gd name="connsiteY3" fmla="*/ 3547872 h 3547872"/>
              <a:gd name="connsiteX4" fmla="*/ 12018200 w 17764659"/>
              <a:gd name="connsiteY4" fmla="*/ 0 h 3547872"/>
              <a:gd name="connsiteX5" fmla="*/ 12329373 w 17764659"/>
              <a:gd name="connsiteY5" fmla="*/ 3061975 h 3547872"/>
              <a:gd name="connsiteX6" fmla="*/ 12469633 w 17764659"/>
              <a:gd name="connsiteY6" fmla="*/ 1853223 h 3547872"/>
              <a:gd name="connsiteX7" fmla="*/ 17764659 w 17764659"/>
              <a:gd name="connsiteY7" fmla="*/ 1853861 h 35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4659" h="3547872">
                <a:moveTo>
                  <a:pt x="0" y="1853492"/>
                </a:moveTo>
                <a:lnTo>
                  <a:pt x="11337887" y="1850746"/>
                </a:lnTo>
                <a:lnTo>
                  <a:pt x="11440300" y="1221639"/>
                </a:lnTo>
                <a:lnTo>
                  <a:pt x="11725592" y="3547872"/>
                </a:lnTo>
                <a:lnTo>
                  <a:pt x="12018200" y="0"/>
                </a:lnTo>
                <a:lnTo>
                  <a:pt x="12329373" y="3061975"/>
                </a:lnTo>
                <a:lnTo>
                  <a:pt x="12469633" y="1853223"/>
                </a:lnTo>
                <a:lnTo>
                  <a:pt x="17764659" y="1853861"/>
                </a:lnTo>
              </a:path>
            </a:pathLst>
          </a:custGeom>
          <a:ln w="508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4" name="Rectangle 3">
            <a:extLst>
              <a:ext uri="{FF2B5EF4-FFF2-40B4-BE49-F238E27FC236}">
                <a16:creationId xmlns:a16="http://schemas.microsoft.com/office/drawing/2014/main" id="{1AFA59D1-F528-49A2-B7ED-368EDCBA10AA}"/>
              </a:ext>
            </a:extLst>
          </p:cNvPr>
          <p:cNvSpPr/>
          <p:nvPr/>
        </p:nvSpPr>
        <p:spPr>
          <a:xfrm>
            <a:off x="912676" y="78170"/>
            <a:ext cx="3724353" cy="923330"/>
          </a:xfrm>
          <a:prstGeom prst="rect">
            <a:avLst/>
          </a:prstGeom>
        </p:spPr>
        <p:txBody>
          <a:bodyPr wrap="none">
            <a:spAutoFit/>
          </a:bodyPr>
          <a:lstStyle/>
          <a:p>
            <a:r>
              <a:rPr lang="en-US" altLang="ko-KR" sz="5400" b="1" dirty="0">
                <a:solidFill>
                  <a:schemeClr val="accent1"/>
                </a:solidFill>
                <a:latin typeface="+mj-lt"/>
                <a:cs typeface="Arial" pitchFamily="34" charset="0"/>
              </a:rPr>
              <a:t>DRAWING </a:t>
            </a:r>
            <a:endParaRPr lang="ko-KR" altLang="en-US" sz="5400" b="1" dirty="0">
              <a:solidFill>
                <a:schemeClr val="accent1"/>
              </a:solidFill>
              <a:latin typeface="+mj-lt"/>
              <a:cs typeface="Arial" pitchFamily="34" charset="0"/>
            </a:endParaRPr>
          </a:p>
        </p:txBody>
      </p:sp>
      <p:sp>
        <p:nvSpPr>
          <p:cNvPr id="5" name="TextBox 4">
            <a:extLst>
              <a:ext uri="{FF2B5EF4-FFF2-40B4-BE49-F238E27FC236}">
                <a16:creationId xmlns:a16="http://schemas.microsoft.com/office/drawing/2014/main" id="{CD04A7FD-3C38-4323-916E-2D0734E3E7F6}"/>
              </a:ext>
            </a:extLst>
          </p:cNvPr>
          <p:cNvSpPr txBox="1"/>
          <p:nvPr/>
        </p:nvSpPr>
        <p:spPr>
          <a:xfrm>
            <a:off x="912676" y="740402"/>
            <a:ext cx="5128790" cy="461665"/>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Conclusion &amp; Recommendation</a:t>
            </a:r>
            <a:endParaRPr lang="ko-KR" altLang="en-US" sz="2400" b="1" dirty="0">
              <a:solidFill>
                <a:schemeClr val="tx1">
                  <a:lumMod val="75000"/>
                  <a:lumOff val="25000"/>
                </a:schemeClr>
              </a:solidFill>
              <a:cs typeface="Arial" pitchFamily="34" charset="0"/>
            </a:endParaRPr>
          </a:p>
        </p:txBody>
      </p:sp>
      <p:grpSp>
        <p:nvGrpSpPr>
          <p:cNvPr id="10" name="Graphic 25">
            <a:extLst>
              <a:ext uri="{FF2B5EF4-FFF2-40B4-BE49-F238E27FC236}">
                <a16:creationId xmlns:a16="http://schemas.microsoft.com/office/drawing/2014/main" id="{2A195617-8C33-4516-AA94-DEABA42B6273}"/>
              </a:ext>
            </a:extLst>
          </p:cNvPr>
          <p:cNvGrpSpPr/>
          <p:nvPr/>
        </p:nvGrpSpPr>
        <p:grpSpPr>
          <a:xfrm flipH="1">
            <a:off x="10640199" y="3680631"/>
            <a:ext cx="1293645" cy="859652"/>
            <a:chOff x="342288" y="5278574"/>
            <a:chExt cx="1920177" cy="1275995"/>
          </a:xfrm>
        </p:grpSpPr>
        <p:sp>
          <p:nvSpPr>
            <p:cNvPr id="11" name="Freeform: Shape 10">
              <a:extLst>
                <a:ext uri="{FF2B5EF4-FFF2-40B4-BE49-F238E27FC236}">
                  <a16:creationId xmlns:a16="http://schemas.microsoft.com/office/drawing/2014/main" id="{C4300C03-56F7-4199-896D-9561814F75B8}"/>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tx1">
                <a:lumMod val="75000"/>
                <a:lumOff val="25000"/>
              </a:schemeClr>
            </a:solidFill>
            <a:ln w="243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44A809B-1731-4412-8C04-9FA8D03C146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1E9AB0D-7577-4DA7-A6B0-686C2988B69F}"/>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D4692C2-AC80-49DD-BEC0-C32C001A2158}"/>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1810160-F85C-4AEB-95B0-26D1CD53DF84}"/>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3CA08F-845A-421F-BF37-FA351150F82E}"/>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CF61E43-FACB-44FE-939A-3F5B6644F6A8}"/>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843CEC-BEE7-4157-8831-3DB462E3F5C9}"/>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150" name="Right Triangle 149">
            <a:extLst>
              <a:ext uri="{FF2B5EF4-FFF2-40B4-BE49-F238E27FC236}">
                <a16:creationId xmlns:a16="http://schemas.microsoft.com/office/drawing/2014/main" id="{BDAD78D4-F890-D5F9-5B07-ED5F0C45049F}"/>
              </a:ext>
            </a:extLst>
          </p:cNvPr>
          <p:cNvSpPr/>
          <p:nvPr/>
        </p:nvSpPr>
        <p:spPr>
          <a:xfrm rot="19800000">
            <a:off x="3914942" y="1006655"/>
            <a:ext cx="1454827" cy="1454827"/>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1" name="Right Triangle 150">
            <a:extLst>
              <a:ext uri="{FF2B5EF4-FFF2-40B4-BE49-F238E27FC236}">
                <a16:creationId xmlns:a16="http://schemas.microsoft.com/office/drawing/2014/main" id="{FC081184-7C37-52C4-D5A3-3357F8DA338D}"/>
              </a:ext>
            </a:extLst>
          </p:cNvPr>
          <p:cNvSpPr/>
          <p:nvPr/>
        </p:nvSpPr>
        <p:spPr>
          <a:xfrm rot="9000000">
            <a:off x="6097183" y="4786405"/>
            <a:ext cx="1454827" cy="145482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2" name="Right Triangle 151">
            <a:extLst>
              <a:ext uri="{FF2B5EF4-FFF2-40B4-BE49-F238E27FC236}">
                <a16:creationId xmlns:a16="http://schemas.microsoft.com/office/drawing/2014/main" id="{98E24293-7D2C-55D8-83E9-B46927850610}"/>
              </a:ext>
            </a:extLst>
          </p:cNvPr>
          <p:cNvSpPr/>
          <p:nvPr/>
        </p:nvSpPr>
        <p:spPr>
          <a:xfrm rot="9000000">
            <a:off x="4642356" y="2266572"/>
            <a:ext cx="1454827" cy="1454827"/>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3" name="Right Triangle 152">
            <a:extLst>
              <a:ext uri="{FF2B5EF4-FFF2-40B4-BE49-F238E27FC236}">
                <a16:creationId xmlns:a16="http://schemas.microsoft.com/office/drawing/2014/main" id="{2BED6E60-8AFE-8736-4D5D-6A1CA2CB1EFF}"/>
              </a:ext>
            </a:extLst>
          </p:cNvPr>
          <p:cNvSpPr/>
          <p:nvPr/>
        </p:nvSpPr>
        <p:spPr>
          <a:xfrm rot="19800000">
            <a:off x="4642355" y="2266572"/>
            <a:ext cx="1454827" cy="145482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4" name="Right Triangle 153">
            <a:extLst>
              <a:ext uri="{FF2B5EF4-FFF2-40B4-BE49-F238E27FC236}">
                <a16:creationId xmlns:a16="http://schemas.microsoft.com/office/drawing/2014/main" id="{0D1D98B5-5617-9DAC-4436-EDCA37851171}"/>
              </a:ext>
            </a:extLst>
          </p:cNvPr>
          <p:cNvSpPr/>
          <p:nvPr/>
        </p:nvSpPr>
        <p:spPr>
          <a:xfrm rot="9000000">
            <a:off x="5369769" y="3526488"/>
            <a:ext cx="1454827" cy="145482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5" name="Right Triangle 154">
            <a:extLst>
              <a:ext uri="{FF2B5EF4-FFF2-40B4-BE49-F238E27FC236}">
                <a16:creationId xmlns:a16="http://schemas.microsoft.com/office/drawing/2014/main" id="{72770838-35D8-415E-B35B-3B266D04B44D}"/>
              </a:ext>
            </a:extLst>
          </p:cNvPr>
          <p:cNvSpPr/>
          <p:nvPr/>
        </p:nvSpPr>
        <p:spPr>
          <a:xfrm rot="19800000">
            <a:off x="5369768" y="3526489"/>
            <a:ext cx="1454827" cy="145482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6" name="Oval 155">
            <a:extLst>
              <a:ext uri="{FF2B5EF4-FFF2-40B4-BE49-F238E27FC236}">
                <a16:creationId xmlns:a16="http://schemas.microsoft.com/office/drawing/2014/main" id="{B6E14434-D50A-CC46-75EE-60453AA6C40D}"/>
              </a:ext>
            </a:extLst>
          </p:cNvPr>
          <p:cNvSpPr/>
          <p:nvPr/>
        </p:nvSpPr>
        <p:spPr>
          <a:xfrm rot="19800000">
            <a:off x="3682650" y="1788546"/>
            <a:ext cx="763380" cy="763380"/>
          </a:xfrm>
          <a:prstGeom prst="ellipse">
            <a:avLst/>
          </a:prstGeom>
          <a:solidFill>
            <a:schemeClr val="accent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7" name="Oval 156">
            <a:extLst>
              <a:ext uri="{FF2B5EF4-FFF2-40B4-BE49-F238E27FC236}">
                <a16:creationId xmlns:a16="http://schemas.microsoft.com/office/drawing/2014/main" id="{5965B88E-F026-6F14-AB4C-26C9AEFDA813}"/>
              </a:ext>
            </a:extLst>
          </p:cNvPr>
          <p:cNvSpPr/>
          <p:nvPr/>
        </p:nvSpPr>
        <p:spPr>
          <a:xfrm rot="19800000">
            <a:off x="4410513" y="3049242"/>
            <a:ext cx="763380" cy="763380"/>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8" name="Oval 157">
            <a:extLst>
              <a:ext uri="{FF2B5EF4-FFF2-40B4-BE49-F238E27FC236}">
                <a16:creationId xmlns:a16="http://schemas.microsoft.com/office/drawing/2014/main" id="{8178B9A4-EF4C-DB67-09C8-A2438AC5DAFF}"/>
              </a:ext>
            </a:extLst>
          </p:cNvPr>
          <p:cNvSpPr/>
          <p:nvPr/>
        </p:nvSpPr>
        <p:spPr>
          <a:xfrm rot="19800000">
            <a:off x="5138377" y="4309938"/>
            <a:ext cx="763380" cy="763380"/>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9" name="Oval 158">
            <a:extLst>
              <a:ext uri="{FF2B5EF4-FFF2-40B4-BE49-F238E27FC236}">
                <a16:creationId xmlns:a16="http://schemas.microsoft.com/office/drawing/2014/main" id="{E1171BFE-8414-6220-AE3F-D71D5D9BE216}"/>
              </a:ext>
            </a:extLst>
          </p:cNvPr>
          <p:cNvSpPr/>
          <p:nvPr/>
        </p:nvSpPr>
        <p:spPr>
          <a:xfrm rot="19800000">
            <a:off x="6289718" y="3433364"/>
            <a:ext cx="763380" cy="763380"/>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0" name="Oval 159">
            <a:extLst>
              <a:ext uri="{FF2B5EF4-FFF2-40B4-BE49-F238E27FC236}">
                <a16:creationId xmlns:a16="http://schemas.microsoft.com/office/drawing/2014/main" id="{5C84C004-0B4B-A266-89BC-A9B95157671A}"/>
              </a:ext>
            </a:extLst>
          </p:cNvPr>
          <p:cNvSpPr/>
          <p:nvPr/>
        </p:nvSpPr>
        <p:spPr>
          <a:xfrm rot="19800000">
            <a:off x="7017582" y="4694060"/>
            <a:ext cx="763380" cy="763380"/>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1" name="Oval 160">
            <a:extLst>
              <a:ext uri="{FF2B5EF4-FFF2-40B4-BE49-F238E27FC236}">
                <a16:creationId xmlns:a16="http://schemas.microsoft.com/office/drawing/2014/main" id="{8B245E40-D9BD-C45B-E513-5DCCBFA791B9}"/>
              </a:ext>
            </a:extLst>
          </p:cNvPr>
          <p:cNvSpPr/>
          <p:nvPr/>
        </p:nvSpPr>
        <p:spPr>
          <a:xfrm rot="19800000">
            <a:off x="5561855" y="2172667"/>
            <a:ext cx="763380" cy="763380"/>
          </a:xfrm>
          <a:prstGeom prst="ellipse">
            <a:avLst/>
          </a:prstGeom>
          <a:solidFill>
            <a:schemeClr val="accent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9" name="TextBox 168">
            <a:extLst>
              <a:ext uri="{FF2B5EF4-FFF2-40B4-BE49-F238E27FC236}">
                <a16:creationId xmlns:a16="http://schemas.microsoft.com/office/drawing/2014/main" id="{423178B9-1ADE-1041-ADBE-54A8FBD9AD53}"/>
              </a:ext>
            </a:extLst>
          </p:cNvPr>
          <p:cNvSpPr txBox="1"/>
          <p:nvPr/>
        </p:nvSpPr>
        <p:spPr>
          <a:xfrm>
            <a:off x="7903048" y="4598237"/>
            <a:ext cx="3090543" cy="830997"/>
          </a:xfrm>
          <a:prstGeom prst="rect">
            <a:avLst/>
          </a:prstGeom>
          <a:noFill/>
        </p:spPr>
        <p:txBody>
          <a:bodyPr wrap="square" rtlCol="0" anchor="ctr">
            <a:spAutoFit/>
          </a:bodyPr>
          <a:lstStyle/>
          <a:p>
            <a:pPr marL="171450" indent="-171450">
              <a:buFont typeface="Wingdings" panose="05000000000000000000" pitchFamily="2" charset="2"/>
              <a:buChar char="v"/>
            </a:pPr>
            <a:r>
              <a:rPr lang="en-US" altLang="ko-KR" sz="1200" b="1" dirty="0">
                <a:solidFill>
                  <a:schemeClr val="tx1">
                    <a:lumMod val="75000"/>
                    <a:lumOff val="25000"/>
                  </a:schemeClr>
                </a:solidFill>
                <a:cs typeface="Arial" pitchFamily="34" charset="0"/>
              </a:rPr>
              <a:t>We developed different machine learning algorithms i.e. Random Forest Classifier, XGB Classifier and Ada Boost Classifier modeling.</a:t>
            </a:r>
            <a:endParaRPr lang="ko-KR" altLang="en-US" sz="1200" b="1" dirty="0">
              <a:solidFill>
                <a:schemeClr val="tx1">
                  <a:lumMod val="75000"/>
                  <a:lumOff val="25000"/>
                </a:schemeClr>
              </a:solidFill>
              <a:cs typeface="Arial" pitchFamily="34" charset="0"/>
            </a:endParaRPr>
          </a:p>
        </p:txBody>
      </p:sp>
      <p:sp>
        <p:nvSpPr>
          <p:cNvPr id="172" name="TextBox 171">
            <a:extLst>
              <a:ext uri="{FF2B5EF4-FFF2-40B4-BE49-F238E27FC236}">
                <a16:creationId xmlns:a16="http://schemas.microsoft.com/office/drawing/2014/main" id="{42C380F6-FDDF-C34A-2728-21D91222CEBB}"/>
              </a:ext>
            </a:extLst>
          </p:cNvPr>
          <p:cNvSpPr txBox="1"/>
          <p:nvPr/>
        </p:nvSpPr>
        <p:spPr>
          <a:xfrm>
            <a:off x="208391" y="1705222"/>
            <a:ext cx="3339423" cy="1200329"/>
          </a:xfrm>
          <a:prstGeom prst="rect">
            <a:avLst/>
          </a:prstGeom>
          <a:noFill/>
        </p:spPr>
        <p:txBody>
          <a:bodyPr wrap="square" rtlCol="0" anchor="ctr">
            <a:spAutoFit/>
          </a:bodyPr>
          <a:lstStyle/>
          <a:p>
            <a:pPr marL="171450" indent="-171450" algn="r">
              <a:buFont typeface="Wingdings" panose="05000000000000000000" pitchFamily="2" charset="2"/>
              <a:buChar char="v"/>
            </a:pPr>
            <a:r>
              <a:rPr lang="en-US" altLang="ko-KR" sz="1200" b="1" dirty="0">
                <a:solidFill>
                  <a:schemeClr val="tx1">
                    <a:lumMod val="75000"/>
                    <a:lumOff val="25000"/>
                  </a:schemeClr>
                </a:solidFill>
                <a:cs typeface="Arial" pitchFamily="34" charset="0"/>
              </a:rPr>
              <a:t>We have seen the importance of all features(</a:t>
            </a:r>
            <a:r>
              <a:rPr lang="en-US" altLang="ko-KR" sz="1200" b="1" dirty="0" err="1">
                <a:solidFill>
                  <a:schemeClr val="tx1">
                    <a:lumMod val="75000"/>
                    <a:lumOff val="25000"/>
                  </a:schemeClr>
                </a:solidFill>
                <a:cs typeface="Arial" pitchFamily="34" charset="0"/>
              </a:rPr>
              <a:t>bal_diff_orig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bal_diff_dest</a:t>
            </a:r>
            <a:r>
              <a:rPr lang="en-US" altLang="ko-KR" sz="1200" b="1" dirty="0">
                <a:solidFill>
                  <a:schemeClr val="tx1">
                    <a:lumMod val="75000"/>
                    <a:lumOff val="25000"/>
                  </a:schemeClr>
                </a:solidFill>
                <a:cs typeface="Arial" pitchFamily="34" charset="0"/>
              </a:rPr>
              <a:t>, step, </a:t>
            </a:r>
            <a:r>
              <a:rPr lang="en-US" altLang="ko-KR" sz="1200" b="1" dirty="0" err="1">
                <a:solidFill>
                  <a:schemeClr val="tx1">
                    <a:lumMod val="75000"/>
                    <a:lumOff val="25000"/>
                  </a:schemeClr>
                </a:solidFill>
                <a:cs typeface="Arial" pitchFamily="34" charset="0"/>
              </a:rPr>
              <a:t>errorBalanceOrig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newbalanceOrig</a:t>
            </a:r>
            <a:r>
              <a:rPr lang="en-US" altLang="ko-KR" sz="1200" b="1" dirty="0">
                <a:solidFill>
                  <a:schemeClr val="tx1">
                    <a:lumMod val="75000"/>
                    <a:lumOff val="25000"/>
                  </a:schemeClr>
                </a:solidFill>
                <a:cs typeface="Arial" pitchFamily="34" charset="0"/>
              </a:rPr>
              <a:t>, type) and we have removed un important features like(</a:t>
            </a:r>
            <a:r>
              <a:rPr lang="en-US" altLang="ko-KR" sz="1200" b="1" dirty="0" err="1">
                <a:solidFill>
                  <a:schemeClr val="tx1">
                    <a:lumMod val="75000"/>
                    <a:lumOff val="25000"/>
                  </a:schemeClr>
                </a:solidFill>
                <a:cs typeface="Arial" pitchFamily="34" charset="0"/>
              </a:rPr>
              <a:t>nameOrig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nameDest</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isFlaggedFraud</a:t>
            </a:r>
            <a:r>
              <a:rPr lang="en-US" altLang="ko-KR" sz="1200" b="1" dirty="0">
                <a:solidFill>
                  <a:schemeClr val="tx1">
                    <a:lumMod val="75000"/>
                    <a:lumOff val="25000"/>
                  </a:schemeClr>
                </a:solidFill>
                <a:cs typeface="Arial" pitchFamily="34" charset="0"/>
              </a:rPr>
              <a:t>).</a:t>
            </a:r>
            <a:endParaRPr lang="ko-KR" altLang="en-US" sz="1200" b="1" dirty="0">
              <a:solidFill>
                <a:schemeClr val="tx1">
                  <a:lumMod val="75000"/>
                  <a:lumOff val="25000"/>
                </a:schemeClr>
              </a:solidFill>
              <a:cs typeface="Arial" pitchFamily="34" charset="0"/>
            </a:endParaRPr>
          </a:p>
        </p:txBody>
      </p:sp>
      <p:sp>
        <p:nvSpPr>
          <p:cNvPr id="175" name="TextBox 174">
            <a:extLst>
              <a:ext uri="{FF2B5EF4-FFF2-40B4-BE49-F238E27FC236}">
                <a16:creationId xmlns:a16="http://schemas.microsoft.com/office/drawing/2014/main" id="{C87B2063-5E45-03CA-B4C1-76B67405B09F}"/>
              </a:ext>
            </a:extLst>
          </p:cNvPr>
          <p:cNvSpPr txBox="1"/>
          <p:nvPr/>
        </p:nvSpPr>
        <p:spPr>
          <a:xfrm>
            <a:off x="5976216" y="1313369"/>
            <a:ext cx="3090543" cy="830997"/>
          </a:xfrm>
          <a:prstGeom prst="rect">
            <a:avLst/>
          </a:prstGeom>
          <a:noFill/>
        </p:spPr>
        <p:txBody>
          <a:bodyPr wrap="square" rtlCol="0" anchor="ctr">
            <a:spAutoFit/>
          </a:bodyPr>
          <a:lstStyle/>
          <a:p>
            <a:pPr marL="171450" indent="-171450">
              <a:buFont typeface="Wingdings" panose="05000000000000000000" pitchFamily="2" charset="2"/>
              <a:buChar char="v"/>
            </a:pPr>
            <a:r>
              <a:rPr lang="en-US" altLang="ko-KR" sz="1200" b="1" dirty="0">
                <a:solidFill>
                  <a:schemeClr val="tx1">
                    <a:lumMod val="75000"/>
                    <a:lumOff val="25000"/>
                  </a:schemeClr>
                </a:solidFill>
                <a:cs typeface="Arial" pitchFamily="34" charset="0"/>
              </a:rPr>
              <a:t>To deal with the imbalanced data we have used Min Max Scaler &amp; Box Cox Transformation and then performed the model building.</a:t>
            </a:r>
            <a:endParaRPr lang="ko-KR" altLang="en-US" sz="1200" b="1" dirty="0">
              <a:solidFill>
                <a:schemeClr val="tx1">
                  <a:lumMod val="75000"/>
                  <a:lumOff val="25000"/>
                </a:schemeClr>
              </a:solidFill>
              <a:cs typeface="Arial" pitchFamily="34" charset="0"/>
            </a:endParaRPr>
          </a:p>
        </p:txBody>
      </p:sp>
      <p:sp>
        <p:nvSpPr>
          <p:cNvPr id="184" name="TextBox 183">
            <a:extLst>
              <a:ext uri="{FF2B5EF4-FFF2-40B4-BE49-F238E27FC236}">
                <a16:creationId xmlns:a16="http://schemas.microsoft.com/office/drawing/2014/main" id="{6EE203E0-8050-C573-A268-5E7ED4D6C389}"/>
              </a:ext>
            </a:extLst>
          </p:cNvPr>
          <p:cNvSpPr txBox="1"/>
          <p:nvPr/>
        </p:nvSpPr>
        <p:spPr>
          <a:xfrm>
            <a:off x="447676" y="2931621"/>
            <a:ext cx="3707884" cy="1200329"/>
          </a:xfrm>
          <a:prstGeom prst="rect">
            <a:avLst/>
          </a:prstGeom>
          <a:noFill/>
        </p:spPr>
        <p:txBody>
          <a:bodyPr wrap="square" rtlCol="0" anchor="ctr">
            <a:spAutoFit/>
          </a:bodyPr>
          <a:lstStyle/>
          <a:p>
            <a:pPr marL="171450" indent="-171450" algn="r">
              <a:buFont typeface="Wingdings" panose="05000000000000000000" pitchFamily="2" charset="2"/>
              <a:buChar char="v"/>
            </a:pPr>
            <a:r>
              <a:rPr lang="en-US" altLang="ko-KR" sz="1200" b="1" dirty="0">
                <a:solidFill>
                  <a:schemeClr val="tx1">
                    <a:lumMod val="75000"/>
                    <a:lumOff val="25000"/>
                  </a:schemeClr>
                </a:solidFill>
                <a:cs typeface="Arial" pitchFamily="34" charset="0"/>
              </a:rPr>
              <a:t>We have generated 5 more features i.e. </a:t>
            </a:r>
            <a:r>
              <a:rPr lang="en-US" altLang="ko-KR" sz="1200" b="1" dirty="0" err="1">
                <a:solidFill>
                  <a:schemeClr val="tx1">
                    <a:lumMod val="75000"/>
                    <a:lumOff val="25000"/>
                  </a:schemeClr>
                </a:solidFill>
                <a:cs typeface="Arial" pitchFamily="34" charset="0"/>
              </a:rPr>
              <a:t>bal_diff_orig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bal_diff_dest</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errorBalanceOrig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errorBalanceDest</a:t>
            </a:r>
            <a:r>
              <a:rPr lang="en-US" altLang="ko-KR" sz="1200" b="1" dirty="0">
                <a:solidFill>
                  <a:schemeClr val="tx1">
                    <a:lumMod val="75000"/>
                    <a:lumOff val="25000"/>
                  </a:schemeClr>
                </a:solidFill>
                <a:cs typeface="Arial" pitchFamily="34" charset="0"/>
              </a:rPr>
              <a:t> and </a:t>
            </a:r>
            <a:r>
              <a:rPr lang="en-US" altLang="ko-KR" sz="1200" b="1" dirty="0" err="1">
                <a:solidFill>
                  <a:schemeClr val="tx1">
                    <a:lumMod val="75000"/>
                    <a:lumOff val="25000"/>
                  </a:schemeClr>
                </a:solidFill>
                <a:cs typeface="Arial" pitchFamily="34" charset="0"/>
              </a:rPr>
              <a:t>diff_category</a:t>
            </a:r>
            <a:r>
              <a:rPr lang="en-US" altLang="ko-KR" sz="1200" b="1" dirty="0">
                <a:solidFill>
                  <a:schemeClr val="tx1">
                    <a:lumMod val="75000"/>
                    <a:lumOff val="25000"/>
                  </a:schemeClr>
                </a:solidFill>
                <a:cs typeface="Arial" pitchFamily="34" charset="0"/>
              </a:rPr>
              <a:t> from which </a:t>
            </a:r>
            <a:r>
              <a:rPr lang="en-US" altLang="ko-KR" sz="1200" b="1" dirty="0" err="1">
                <a:solidFill>
                  <a:schemeClr val="tx1">
                    <a:lumMod val="75000"/>
                    <a:lumOff val="25000"/>
                  </a:schemeClr>
                </a:solidFill>
                <a:cs typeface="Arial" pitchFamily="34" charset="0"/>
              </a:rPr>
              <a:t>bal_diff_orig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bal_diff_dest</a:t>
            </a:r>
            <a:r>
              <a:rPr lang="en-US" altLang="ko-KR" sz="1200" b="1" dirty="0">
                <a:solidFill>
                  <a:schemeClr val="tx1">
                    <a:lumMod val="75000"/>
                    <a:lumOff val="25000"/>
                  </a:schemeClr>
                </a:solidFill>
                <a:cs typeface="Arial" pitchFamily="34" charset="0"/>
              </a:rPr>
              <a:t> &amp; </a:t>
            </a:r>
            <a:r>
              <a:rPr lang="en-US" altLang="ko-KR" sz="1200" b="1" dirty="0" err="1">
                <a:solidFill>
                  <a:schemeClr val="tx1">
                    <a:lumMod val="75000"/>
                    <a:lumOff val="25000"/>
                  </a:schemeClr>
                </a:solidFill>
                <a:cs typeface="Arial" pitchFamily="34" charset="0"/>
              </a:rPr>
              <a:t>errorBalanceOrig</a:t>
            </a:r>
            <a:r>
              <a:rPr lang="en-US" altLang="ko-KR" sz="1200" b="1" dirty="0">
                <a:solidFill>
                  <a:schemeClr val="tx1">
                    <a:lumMod val="75000"/>
                    <a:lumOff val="25000"/>
                  </a:schemeClr>
                </a:solidFill>
                <a:cs typeface="Arial" pitchFamily="34" charset="0"/>
              </a:rPr>
              <a:t> were potential features to identify fraud transaction.</a:t>
            </a:r>
            <a:endParaRPr lang="ko-KR" altLang="en-US" sz="1200" b="1" dirty="0">
              <a:solidFill>
                <a:schemeClr val="tx1">
                  <a:lumMod val="75000"/>
                  <a:lumOff val="25000"/>
                </a:schemeClr>
              </a:solidFill>
              <a:cs typeface="Arial" pitchFamily="34" charset="0"/>
            </a:endParaRPr>
          </a:p>
        </p:txBody>
      </p:sp>
      <p:sp>
        <p:nvSpPr>
          <p:cNvPr id="186" name="Rounded Rectangle 5">
            <a:extLst>
              <a:ext uri="{FF2B5EF4-FFF2-40B4-BE49-F238E27FC236}">
                <a16:creationId xmlns:a16="http://schemas.microsoft.com/office/drawing/2014/main" id="{DE3DACC3-B810-1859-FB8A-57B20C6855A3}"/>
              </a:ext>
            </a:extLst>
          </p:cNvPr>
          <p:cNvSpPr/>
          <p:nvPr/>
        </p:nvSpPr>
        <p:spPr>
          <a:xfrm flipH="1">
            <a:off x="5740203" y="2404620"/>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87" name="Teardrop 1">
            <a:extLst>
              <a:ext uri="{FF2B5EF4-FFF2-40B4-BE49-F238E27FC236}">
                <a16:creationId xmlns:a16="http://schemas.microsoft.com/office/drawing/2014/main" id="{5A977959-3F4A-473B-4809-C5657FC5F5C7}"/>
              </a:ext>
            </a:extLst>
          </p:cNvPr>
          <p:cNvSpPr/>
          <p:nvPr/>
        </p:nvSpPr>
        <p:spPr>
          <a:xfrm rot="18805991">
            <a:off x="3873019" y="1994886"/>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88" name="Rounded Rectangle 25">
            <a:extLst>
              <a:ext uri="{FF2B5EF4-FFF2-40B4-BE49-F238E27FC236}">
                <a16:creationId xmlns:a16="http://schemas.microsoft.com/office/drawing/2014/main" id="{43683E2A-F6B0-C737-70BA-3013D3EE338E}"/>
              </a:ext>
            </a:extLst>
          </p:cNvPr>
          <p:cNvSpPr/>
          <p:nvPr/>
        </p:nvSpPr>
        <p:spPr>
          <a:xfrm>
            <a:off x="7199839" y="4917976"/>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89" name="Donut 39">
            <a:extLst>
              <a:ext uri="{FF2B5EF4-FFF2-40B4-BE49-F238E27FC236}">
                <a16:creationId xmlns:a16="http://schemas.microsoft.com/office/drawing/2014/main" id="{8852AD76-900B-DDCB-5760-268CBACD6514}"/>
              </a:ext>
            </a:extLst>
          </p:cNvPr>
          <p:cNvSpPr/>
          <p:nvPr/>
        </p:nvSpPr>
        <p:spPr>
          <a:xfrm>
            <a:off x="5310867" y="4483362"/>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90" name="Rectangle 36">
            <a:extLst>
              <a:ext uri="{FF2B5EF4-FFF2-40B4-BE49-F238E27FC236}">
                <a16:creationId xmlns:a16="http://schemas.microsoft.com/office/drawing/2014/main" id="{EA1F476D-33F4-6852-114C-B85EE6393ED5}"/>
              </a:ext>
            </a:extLst>
          </p:cNvPr>
          <p:cNvSpPr/>
          <p:nvPr/>
        </p:nvSpPr>
        <p:spPr>
          <a:xfrm>
            <a:off x="4605153" y="3265338"/>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1" name="Chord 15">
            <a:extLst>
              <a:ext uri="{FF2B5EF4-FFF2-40B4-BE49-F238E27FC236}">
                <a16:creationId xmlns:a16="http://schemas.microsoft.com/office/drawing/2014/main" id="{2DF5E87D-70BD-C55E-A643-F4AF6B6C6402}"/>
              </a:ext>
            </a:extLst>
          </p:cNvPr>
          <p:cNvSpPr/>
          <p:nvPr/>
        </p:nvSpPr>
        <p:spPr>
          <a:xfrm>
            <a:off x="6575353" y="3606196"/>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92" name="Google Shape;333;p1">
            <a:extLst>
              <a:ext uri="{FF2B5EF4-FFF2-40B4-BE49-F238E27FC236}">
                <a16:creationId xmlns:a16="http://schemas.microsoft.com/office/drawing/2014/main" id="{23E2A7EF-EB2E-4B8D-0FA6-83D69B83DB61}"/>
              </a:ext>
            </a:extLst>
          </p:cNvPr>
          <p:cNvPicPr preferRelativeResize="0"/>
          <p:nvPr/>
        </p:nvPicPr>
        <p:blipFill rotWithShape="1">
          <a:blip r:embed="rId2">
            <a:alphaModFix/>
          </a:blip>
          <a:srcRect/>
          <a:stretch/>
        </p:blipFill>
        <p:spPr>
          <a:xfrm>
            <a:off x="9996331" y="212923"/>
            <a:ext cx="1739048" cy="527479"/>
          </a:xfrm>
          <a:prstGeom prst="rect">
            <a:avLst/>
          </a:prstGeom>
          <a:noFill/>
          <a:ln>
            <a:noFill/>
          </a:ln>
        </p:spPr>
      </p:pic>
      <p:sp>
        <p:nvSpPr>
          <p:cNvPr id="44" name="TextBox 43">
            <a:extLst>
              <a:ext uri="{FF2B5EF4-FFF2-40B4-BE49-F238E27FC236}">
                <a16:creationId xmlns:a16="http://schemas.microsoft.com/office/drawing/2014/main" id="{B18D38A5-EE59-7CC7-6B2D-56E667AB38A1}"/>
              </a:ext>
            </a:extLst>
          </p:cNvPr>
          <p:cNvSpPr txBox="1"/>
          <p:nvPr/>
        </p:nvSpPr>
        <p:spPr>
          <a:xfrm>
            <a:off x="208391" y="6304435"/>
            <a:ext cx="5019323" cy="369332"/>
          </a:xfrm>
          <a:prstGeom prst="rect">
            <a:avLst/>
          </a:prstGeom>
          <a:noFill/>
        </p:spPr>
        <p:txBody>
          <a:bodyPr wrap="none" rtlCol="0">
            <a:spAutoFit/>
          </a:bodyPr>
          <a:lstStyle/>
          <a:p>
            <a:r>
              <a:rPr lang="en-US" u="sng" dirty="0">
                <a:hlinkClick r:id="rId3"/>
              </a:rPr>
              <a:t>Click Here to get </a:t>
            </a:r>
            <a:r>
              <a:rPr lang="en-US" u="sng" dirty="0" err="1">
                <a:hlinkClick r:id="rId3"/>
              </a:rPr>
              <a:t>Github</a:t>
            </a:r>
            <a:r>
              <a:rPr lang="en-US" u="sng" dirty="0">
                <a:hlinkClick r:id="rId3"/>
              </a:rPr>
              <a:t> Link for the python file</a:t>
            </a:r>
            <a:r>
              <a:rPr lang="en-US" u="sng" dirty="0"/>
              <a:t>.</a:t>
            </a:r>
          </a:p>
        </p:txBody>
      </p:sp>
      <p:sp>
        <p:nvSpPr>
          <p:cNvPr id="45" name="TextBox 44">
            <a:extLst>
              <a:ext uri="{FF2B5EF4-FFF2-40B4-BE49-F238E27FC236}">
                <a16:creationId xmlns:a16="http://schemas.microsoft.com/office/drawing/2014/main" id="{DFD7E162-DEAC-C08B-439B-FC73228A0A0E}"/>
              </a:ext>
            </a:extLst>
          </p:cNvPr>
          <p:cNvSpPr txBox="1"/>
          <p:nvPr/>
        </p:nvSpPr>
        <p:spPr>
          <a:xfrm>
            <a:off x="1004331" y="4362179"/>
            <a:ext cx="3707884" cy="1384995"/>
          </a:xfrm>
          <a:prstGeom prst="rect">
            <a:avLst/>
          </a:prstGeom>
          <a:noFill/>
        </p:spPr>
        <p:txBody>
          <a:bodyPr wrap="square" rtlCol="0" anchor="ctr">
            <a:spAutoFit/>
          </a:bodyPr>
          <a:lstStyle/>
          <a:p>
            <a:pPr marL="171450" indent="-171450" algn="r">
              <a:buFont typeface="Wingdings" panose="05000000000000000000" pitchFamily="2" charset="2"/>
              <a:buChar char="v"/>
            </a:pPr>
            <a:r>
              <a:rPr lang="en-US" altLang="ko-KR" sz="1200" b="1" dirty="0">
                <a:solidFill>
                  <a:schemeClr val="tx1">
                    <a:lumMod val="75000"/>
                    <a:lumOff val="25000"/>
                  </a:schemeClr>
                </a:solidFill>
                <a:cs typeface="Arial" pitchFamily="34" charset="0"/>
              </a:rPr>
              <a:t>To deal with the large skewed data, we chose an appropriate procedure i.e. manually dropped records of sender's data containing 0s on both before and after balances and replacing -1 for receiver side identifying that amount was </a:t>
            </a:r>
            <a:r>
              <a:rPr lang="en-US" altLang="ko-KR" sz="1200" b="1" dirty="0" err="1">
                <a:solidFill>
                  <a:schemeClr val="tx1">
                    <a:lumMod val="75000"/>
                    <a:lumOff val="25000"/>
                  </a:schemeClr>
                </a:solidFill>
                <a:cs typeface="Arial" pitchFamily="34" charset="0"/>
              </a:rPr>
              <a:t>transfered</a:t>
            </a:r>
            <a:r>
              <a:rPr lang="en-US" altLang="ko-KR" sz="1200" b="1" dirty="0">
                <a:solidFill>
                  <a:schemeClr val="tx1">
                    <a:lumMod val="75000"/>
                    <a:lumOff val="25000"/>
                  </a:schemeClr>
                </a:solidFill>
                <a:cs typeface="Arial" pitchFamily="34" charset="0"/>
              </a:rPr>
              <a:t> but still showing 0 balances before and after transaction.</a:t>
            </a:r>
            <a:endParaRPr lang="ko-KR" altLang="en-US"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09A789BB-0AD7-7DE0-2C0D-284E8A7940E8}"/>
              </a:ext>
            </a:extLst>
          </p:cNvPr>
          <p:cNvSpPr txBox="1"/>
          <p:nvPr/>
        </p:nvSpPr>
        <p:spPr>
          <a:xfrm>
            <a:off x="7521487" y="5735581"/>
            <a:ext cx="3090543" cy="1015663"/>
          </a:xfrm>
          <a:prstGeom prst="rect">
            <a:avLst/>
          </a:prstGeom>
          <a:noFill/>
        </p:spPr>
        <p:txBody>
          <a:bodyPr wrap="square" rtlCol="0" anchor="ctr">
            <a:spAutoFit/>
          </a:bodyPr>
          <a:lstStyle/>
          <a:p>
            <a:pPr marL="171450" indent="-171450">
              <a:buFont typeface="Wingdings" panose="05000000000000000000" pitchFamily="2" charset="2"/>
              <a:buChar char="v"/>
            </a:pPr>
            <a:r>
              <a:rPr lang="en-US" altLang="ko-KR" sz="1200" b="1" dirty="0">
                <a:solidFill>
                  <a:schemeClr val="tx1">
                    <a:lumMod val="75000"/>
                    <a:lumOff val="25000"/>
                  </a:schemeClr>
                </a:solidFill>
                <a:cs typeface="Arial" pitchFamily="34" charset="0"/>
              </a:rPr>
              <a:t>XGB Classifier outperformed all the models achieving almost perfect F1-Score with good log-loss and hamming-loss. We have verified the result with confusion matrix plot.</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693104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7619903" y="5098697"/>
            <a:ext cx="4052047" cy="1015663"/>
          </a:xfrm>
          <a:prstGeom prst="rect">
            <a:avLst/>
          </a:prstGeom>
          <a:noFill/>
        </p:spPr>
        <p:txBody>
          <a:bodyPr wrap="square" rtlCol="0" anchor="ctr">
            <a:spAutoFit/>
          </a:bodyPr>
          <a:lstStyle/>
          <a:p>
            <a:pPr algn="ctr"/>
            <a:r>
              <a:rPr kumimoji="0" lang="en" sz="6000" b="0" i="0" u="none" strike="noStrike" kern="0" cap="none" spc="0" normalizeH="0" baseline="0" noProof="0" dirty="0">
                <a:ln>
                  <a:noFill/>
                </a:ln>
                <a:solidFill>
                  <a:schemeClr val="accent5">
                    <a:lumMod val="60000"/>
                    <a:lumOff val="40000"/>
                  </a:schemeClr>
                </a:solidFill>
                <a:effectLst/>
                <a:uLnTx/>
                <a:uFillTx/>
                <a:latin typeface="Oswald"/>
                <a:sym typeface="Oswald"/>
              </a:rPr>
              <a:t>Thanks!</a:t>
            </a:r>
            <a:endParaRPr lang="ko-KR" altLang="en-US" sz="6000" dirty="0">
              <a:solidFill>
                <a:schemeClr val="accent5">
                  <a:lumMod val="60000"/>
                  <a:lumOff val="40000"/>
                </a:schemeClr>
              </a:solidFill>
              <a:cs typeface="Arial" pitchFamily="34" charset="0"/>
            </a:endParaRPr>
          </a:p>
        </p:txBody>
      </p:sp>
      <p:sp>
        <p:nvSpPr>
          <p:cNvPr id="6" name="Google Shape;386;p34">
            <a:extLst>
              <a:ext uri="{FF2B5EF4-FFF2-40B4-BE49-F238E27FC236}">
                <a16:creationId xmlns:a16="http://schemas.microsoft.com/office/drawing/2014/main" id="{A449512A-CEB3-0FE3-7C28-29ED3B92A304}"/>
              </a:ext>
            </a:extLst>
          </p:cNvPr>
          <p:cNvSpPr txBox="1">
            <a:spLocks/>
          </p:cNvSpPr>
          <p:nvPr/>
        </p:nvSpPr>
        <p:spPr>
          <a:xfrm>
            <a:off x="7776957" y="2200841"/>
            <a:ext cx="3894993" cy="122816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bg1"/>
                </a:solidFill>
              </a:rPr>
              <a:t>Any questions?</a:t>
            </a:r>
            <a:br>
              <a:rPr lang="en-US" sz="1800" dirty="0">
                <a:solidFill>
                  <a:schemeClr val="bg1"/>
                </a:solidFill>
              </a:rPr>
            </a:br>
            <a:r>
              <a:rPr lang="en-US" sz="1800" dirty="0">
                <a:solidFill>
                  <a:schemeClr val="bg1"/>
                </a:solidFill>
              </a:rPr>
              <a:t>You can find us at:</a:t>
            </a:r>
          </a:p>
          <a:p>
            <a:pPr marL="457200" indent="-381000">
              <a:spcBef>
                <a:spcPts val="800"/>
              </a:spcBef>
              <a:buSzPts val="2400"/>
              <a:buFont typeface="Arial"/>
              <a:buChar char="▸"/>
            </a:pPr>
            <a:r>
              <a:rPr lang="en-US" sz="1800" dirty="0">
                <a:solidFill>
                  <a:srgbClr val="00B0F0"/>
                </a:solidFill>
                <a:hlinkClick r:id="rId2">
                  <a:extLst>
                    <a:ext uri="{A12FA001-AC4F-418D-AE19-62706E023703}">
                      <ahyp:hlinkClr xmlns:ahyp="http://schemas.microsoft.com/office/drawing/2018/hyperlinkcolor" val="tx"/>
                    </a:ext>
                  </a:extLst>
                </a:hlinkClick>
              </a:rPr>
              <a:t>rahulsingh409@gmail.com</a:t>
            </a:r>
            <a:endParaRPr lang="en-US" sz="1800" dirty="0">
              <a:solidFill>
                <a:srgbClr val="00B0F0"/>
              </a:solidFill>
            </a:endParaRPr>
          </a:p>
        </p:txBody>
      </p:sp>
      <p:pic>
        <p:nvPicPr>
          <p:cNvPr id="8" name="Picture 7">
            <a:extLst>
              <a:ext uri="{FF2B5EF4-FFF2-40B4-BE49-F238E27FC236}">
                <a16:creationId xmlns:a16="http://schemas.microsoft.com/office/drawing/2014/main" id="{BEFDBF48-4A3E-B938-A8F9-E93B4C825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 y="-1"/>
            <a:ext cx="6858000" cy="6858000"/>
          </a:xfrm>
          <a:prstGeom prst="rect">
            <a:avLst/>
          </a:prstGeom>
        </p:spPr>
      </p:pic>
    </p:spTree>
    <p:extLst>
      <p:ext uri="{BB962C8B-B14F-4D97-AF65-F5344CB8AC3E}">
        <p14:creationId xmlns:p14="http://schemas.microsoft.com/office/powerpoint/2010/main" val="399835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1A0F63-016E-4E7F-AFC8-9130D440DE0C}"/>
              </a:ext>
            </a:extLst>
          </p:cNvPr>
          <p:cNvSpPr txBox="1"/>
          <p:nvPr/>
        </p:nvSpPr>
        <p:spPr>
          <a:xfrm>
            <a:off x="793433" y="1298611"/>
            <a:ext cx="6952071" cy="5262979"/>
          </a:xfrm>
          <a:prstGeom prst="rect">
            <a:avLst/>
          </a:prstGeom>
          <a:noFill/>
        </p:spPr>
        <p:txBody>
          <a:bodyPr wrap="square" rtlCol="0">
            <a:spAutoFit/>
          </a:bodyPr>
          <a:lstStyle/>
          <a:p>
            <a:r>
              <a:rPr lang="en-US" altLang="ko-KR" sz="1600" dirty="0">
                <a:solidFill>
                  <a:schemeClr val="bg1"/>
                </a:solidFill>
                <a:cs typeface="Arial" pitchFamily="34" charset="0"/>
              </a:rPr>
              <a:t>A fraudulent transaction is the unauthorized use of an individual’s accounts or payment information. Fraudulent transactions can result in the victim’s loss of funds, personal property, or personal information.</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The fraudulent transaction is one of the most serious threats to online security nowadays. Artificial Intelligence is vital for financial risk control in the cloud environment. Many studies attempted to explore methods for online transaction fraud detection; however, the existing methods are insufficient to conduct detection with high precision.</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Fraud prevention is the implementation of a strategy to detect fraudulent transactions or banking actions and prevent these actions from causing financial damage and the reputation of the client and the financial institution.</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There are always financial frauds and They can happen in virtual and physical ways. So the investment in security has been increasing.</a:t>
            </a:r>
          </a:p>
          <a:p>
            <a:r>
              <a:rPr lang="en-US" altLang="ko-KR" sz="1600" dirty="0">
                <a:solidFill>
                  <a:schemeClr val="bg1"/>
                </a:solidFill>
                <a:cs typeface="Arial" pitchFamily="34" charset="0"/>
              </a:rPr>
              <a:t>Keep your business safe from online payment fraud</a:t>
            </a:r>
          </a:p>
          <a:p>
            <a:r>
              <a:rPr lang="en-US" altLang="ko-KR" sz="1600" dirty="0">
                <a:solidFill>
                  <a:schemeClr val="bg1"/>
                </a:solidFill>
                <a:cs typeface="Arial" pitchFamily="34" charset="0"/>
              </a:rPr>
              <a:t>There is no guaranteed method for payment fraud prevention. By taking certain precautions, however, you can minimize the damage they cause and make sure your business has the best chance to thrive despite them.</a:t>
            </a:r>
          </a:p>
        </p:txBody>
      </p:sp>
      <p:grpSp>
        <p:nvGrpSpPr>
          <p:cNvPr id="6" name="Group 5">
            <a:extLst>
              <a:ext uri="{FF2B5EF4-FFF2-40B4-BE49-F238E27FC236}">
                <a16:creationId xmlns:a16="http://schemas.microsoft.com/office/drawing/2014/main" id="{3EB4E58B-2F74-2590-A46E-3FFF8A1266EA}"/>
              </a:ext>
            </a:extLst>
          </p:cNvPr>
          <p:cNvGrpSpPr/>
          <p:nvPr/>
        </p:nvGrpSpPr>
        <p:grpSpPr>
          <a:xfrm>
            <a:off x="7745504" y="406823"/>
            <a:ext cx="4055392" cy="2400285"/>
            <a:chOff x="4632235" y="1734708"/>
            <a:chExt cx="4252326" cy="2622583"/>
          </a:xfrm>
        </p:grpSpPr>
        <p:sp>
          <p:nvSpPr>
            <p:cNvPr id="7" name="TextBox 6">
              <a:extLst>
                <a:ext uri="{FF2B5EF4-FFF2-40B4-BE49-F238E27FC236}">
                  <a16:creationId xmlns:a16="http://schemas.microsoft.com/office/drawing/2014/main" id="{33DC853A-8157-B064-BE22-BF90B9C388E5}"/>
                </a:ext>
              </a:extLst>
            </p:cNvPr>
            <p:cNvSpPr txBox="1"/>
            <p:nvPr/>
          </p:nvSpPr>
          <p:spPr>
            <a:xfrm>
              <a:off x="5526261" y="1860812"/>
              <a:ext cx="3358300" cy="739817"/>
            </a:xfrm>
            <a:prstGeom prst="rect">
              <a:avLst/>
            </a:prstGeom>
            <a:noFill/>
          </p:spPr>
          <p:txBody>
            <a:bodyPr wrap="square" rtlCol="0" anchor="ctr">
              <a:spAutoFit/>
            </a:bodyPr>
            <a:lstStyle/>
            <a:p>
              <a:pPr algn="dist"/>
              <a:r>
                <a:rPr lang="en-US" altLang="ko-KR" sz="3800" b="1" dirty="0">
                  <a:solidFill>
                    <a:schemeClr val="bg1"/>
                  </a:solidFill>
                  <a:cs typeface="Arial" pitchFamily="34" charset="0"/>
                </a:rPr>
                <a:t>RAUDULENT</a:t>
              </a:r>
              <a:endParaRPr lang="en-US" altLang="ko-KR" sz="3800" b="1" dirty="0">
                <a:solidFill>
                  <a:schemeClr val="bg1"/>
                </a:solidFill>
                <a:latin typeface="Arial Black" panose="020B0A04020102020204" pitchFamily="34" charset="0"/>
                <a:cs typeface="Arial" pitchFamily="34" charset="0"/>
              </a:endParaRPr>
            </a:p>
          </p:txBody>
        </p:sp>
        <p:sp>
          <p:nvSpPr>
            <p:cNvPr id="8" name="TextBox 7">
              <a:extLst>
                <a:ext uri="{FF2B5EF4-FFF2-40B4-BE49-F238E27FC236}">
                  <a16:creationId xmlns:a16="http://schemas.microsoft.com/office/drawing/2014/main" id="{C2CDDEE5-175A-90A9-BE3B-AEF7A81BE33C}"/>
                </a:ext>
              </a:extLst>
            </p:cNvPr>
            <p:cNvSpPr txBox="1"/>
            <p:nvPr/>
          </p:nvSpPr>
          <p:spPr>
            <a:xfrm>
              <a:off x="5526261" y="2373234"/>
              <a:ext cx="3358300" cy="1984057"/>
            </a:xfrm>
            <a:prstGeom prst="rect">
              <a:avLst/>
            </a:prstGeom>
            <a:noFill/>
          </p:spPr>
          <p:txBody>
            <a:bodyPr wrap="square" rtlCol="0" anchor="ctr">
              <a:spAutoFit/>
            </a:bodyPr>
            <a:lstStyle/>
            <a:p>
              <a:r>
                <a:rPr lang="en-US" altLang="ko-KR" sz="2800" dirty="0">
                  <a:solidFill>
                    <a:schemeClr val="bg1"/>
                  </a:solidFill>
                  <a:cs typeface="Arial" pitchFamily="34" charset="0"/>
                </a:rPr>
                <a:t>Transactions &amp;</a:t>
              </a:r>
            </a:p>
            <a:p>
              <a:r>
                <a:rPr lang="en-US" altLang="ko-KR" sz="2800" dirty="0">
                  <a:solidFill>
                    <a:schemeClr val="bg1"/>
                  </a:solidFill>
                  <a:cs typeface="Arial" pitchFamily="34" charset="0"/>
                </a:rPr>
                <a:t>Business Understanding (Cont’d)</a:t>
              </a:r>
              <a:endParaRPr lang="ko-KR" altLang="en-US" sz="2800" dirty="0">
                <a:solidFill>
                  <a:schemeClr val="bg1"/>
                </a:solidFill>
                <a:cs typeface="Arial" pitchFamily="34" charset="0"/>
              </a:endParaRPr>
            </a:p>
          </p:txBody>
        </p:sp>
        <p:sp>
          <p:nvSpPr>
            <p:cNvPr id="9" name="TextBox 8">
              <a:extLst>
                <a:ext uri="{FF2B5EF4-FFF2-40B4-BE49-F238E27FC236}">
                  <a16:creationId xmlns:a16="http://schemas.microsoft.com/office/drawing/2014/main" id="{01427C88-BB2F-7DFA-B08C-E8AC2E021725}"/>
                </a:ext>
              </a:extLst>
            </p:cNvPr>
            <p:cNvSpPr txBox="1"/>
            <p:nvPr/>
          </p:nvSpPr>
          <p:spPr>
            <a:xfrm>
              <a:off x="4632235" y="1734708"/>
              <a:ext cx="1021196" cy="2118568"/>
            </a:xfrm>
            <a:prstGeom prst="rect">
              <a:avLst/>
            </a:prstGeom>
            <a:noFill/>
          </p:spPr>
          <p:txBody>
            <a:bodyPr wrap="square" rtlCol="0" anchor="ctr">
              <a:spAutoFit/>
            </a:bodyPr>
            <a:lstStyle/>
            <a:p>
              <a:pPr algn="ctr"/>
              <a:r>
                <a:rPr lang="en-US" altLang="ko-KR" sz="12000" b="1" dirty="0">
                  <a:solidFill>
                    <a:schemeClr val="bg1"/>
                  </a:solidFill>
                  <a:cs typeface="Arial" pitchFamily="34" charset="0"/>
                </a:rPr>
                <a:t>F</a:t>
              </a:r>
            </a:p>
          </p:txBody>
        </p:sp>
      </p:grpSp>
      <p:sp>
        <p:nvSpPr>
          <p:cNvPr id="10" name="TextBox 9">
            <a:extLst>
              <a:ext uri="{FF2B5EF4-FFF2-40B4-BE49-F238E27FC236}">
                <a16:creationId xmlns:a16="http://schemas.microsoft.com/office/drawing/2014/main" id="{A484E01A-93EA-A34E-B409-BB5793E9398E}"/>
              </a:ext>
            </a:extLst>
          </p:cNvPr>
          <p:cNvSpPr txBox="1"/>
          <p:nvPr/>
        </p:nvSpPr>
        <p:spPr>
          <a:xfrm>
            <a:off x="883080" y="723164"/>
            <a:ext cx="5033626" cy="369332"/>
          </a:xfrm>
          <a:prstGeom prst="rect">
            <a:avLst/>
          </a:prstGeom>
          <a:noFill/>
        </p:spPr>
        <p:txBody>
          <a:bodyPr wrap="square" rtlCol="0">
            <a:spAutoFit/>
          </a:bodyPr>
          <a:lstStyle/>
          <a:p>
            <a:r>
              <a:rPr lang="en-US" altLang="ko-KR" b="1" dirty="0">
                <a:solidFill>
                  <a:schemeClr val="accent3"/>
                </a:solidFill>
                <a:cs typeface="Arial" pitchFamily="34" charset="0"/>
              </a:rPr>
              <a:t>What is fraudulent transactions?</a:t>
            </a:r>
          </a:p>
        </p:txBody>
      </p:sp>
    </p:spTree>
    <p:extLst>
      <p:ext uri="{BB962C8B-B14F-4D97-AF65-F5344CB8AC3E}">
        <p14:creationId xmlns:p14="http://schemas.microsoft.com/office/powerpoint/2010/main" val="2508714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Business Understanding</a:t>
            </a:r>
          </a:p>
        </p:txBody>
      </p:sp>
      <p:sp>
        <p:nvSpPr>
          <p:cNvPr id="3" name="Oval 2">
            <a:extLst>
              <a:ext uri="{FF2B5EF4-FFF2-40B4-BE49-F238E27FC236}">
                <a16:creationId xmlns:a16="http://schemas.microsoft.com/office/drawing/2014/main" id="{F10984E2-A369-4359-A736-4B794ABE03A2}"/>
              </a:ext>
            </a:extLst>
          </p:cNvPr>
          <p:cNvSpPr/>
          <p:nvPr/>
        </p:nvSpPr>
        <p:spPr>
          <a:xfrm>
            <a:off x="960863" y="1769584"/>
            <a:ext cx="4017930" cy="4017930"/>
          </a:xfrm>
          <a:prstGeom prst="ellipse">
            <a:avLst/>
          </a:prstGeom>
          <a:solidFill>
            <a:schemeClr val="bg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 name="Freeform 5">
            <a:extLst>
              <a:ext uri="{FF2B5EF4-FFF2-40B4-BE49-F238E27FC236}">
                <a16:creationId xmlns:a16="http://schemas.microsoft.com/office/drawing/2014/main" id="{31711476-8683-4E2C-A4C1-080A42792F9A}"/>
              </a:ext>
            </a:extLst>
          </p:cNvPr>
          <p:cNvSpPr/>
          <p:nvPr/>
        </p:nvSpPr>
        <p:spPr>
          <a:xfrm>
            <a:off x="1780430" y="3155781"/>
            <a:ext cx="2952328" cy="3447419"/>
          </a:xfrm>
          <a:custGeom>
            <a:avLst/>
            <a:gdLst>
              <a:gd name="connsiteX0" fmla="*/ 2373452 w 4301913"/>
              <a:gd name="connsiteY0" fmla="*/ 4142218 h 5339689"/>
              <a:gd name="connsiteX1" fmla="*/ 2491863 w 4301913"/>
              <a:gd name="connsiteY1" fmla="*/ 4504031 h 5339689"/>
              <a:gd name="connsiteX2" fmla="*/ 2514887 w 4301913"/>
              <a:gd name="connsiteY2" fmla="*/ 4224449 h 5339689"/>
              <a:gd name="connsiteX3" fmla="*/ 2373452 w 4301913"/>
              <a:gd name="connsiteY3" fmla="*/ 4142218 h 5339689"/>
              <a:gd name="connsiteX4" fmla="*/ 1737713 w 4301913"/>
              <a:gd name="connsiteY4" fmla="*/ 0 h 5339689"/>
              <a:gd name="connsiteX5" fmla="*/ 2494232 w 4301913"/>
              <a:gd name="connsiteY5" fmla="*/ 793865 h 5339689"/>
              <a:gd name="connsiteX6" fmla="*/ 2531098 w 4301913"/>
              <a:gd name="connsiteY6" fmla="*/ 1178908 h 5339689"/>
              <a:gd name="connsiteX7" fmla="*/ 2424404 w 4301913"/>
              <a:gd name="connsiteY7" fmla="*/ 1268744 h 5339689"/>
              <a:gd name="connsiteX8" fmla="*/ 2241510 w 4301913"/>
              <a:gd name="connsiteY8" fmla="*/ 1761783 h 5339689"/>
              <a:gd name="connsiteX9" fmla="*/ 2220061 w 4301913"/>
              <a:gd name="connsiteY9" fmla="*/ 1910756 h 5339689"/>
              <a:gd name="connsiteX10" fmla="*/ 2066052 w 4301913"/>
              <a:gd name="connsiteY10" fmla="*/ 2183666 h 5339689"/>
              <a:gd name="connsiteX11" fmla="*/ 2317587 w 4301913"/>
              <a:gd name="connsiteY11" fmla="*/ 2483987 h 5339689"/>
              <a:gd name="connsiteX12" fmla="*/ 2322187 w 4301913"/>
              <a:gd name="connsiteY12" fmla="*/ 2504347 h 5339689"/>
              <a:gd name="connsiteX13" fmla="*/ 2224379 w 4301913"/>
              <a:gd name="connsiteY13" fmla="*/ 2497471 h 5339689"/>
              <a:gd name="connsiteX14" fmla="*/ 2357729 w 4301913"/>
              <a:gd name="connsiteY14" fmla="*/ 2754646 h 5339689"/>
              <a:gd name="connsiteX15" fmla="*/ 2322187 w 4301913"/>
              <a:gd name="connsiteY15" fmla="*/ 2504347 h 5339689"/>
              <a:gd name="connsiteX16" fmla="*/ 2337445 w 4301913"/>
              <a:gd name="connsiteY16" fmla="*/ 2505420 h 5339689"/>
              <a:gd name="connsiteX17" fmla="*/ 2317587 w 4301913"/>
              <a:gd name="connsiteY17" fmla="*/ 2483987 h 5339689"/>
              <a:gd name="connsiteX18" fmla="*/ 2245348 w 4301913"/>
              <a:gd name="connsiteY18" fmla="*/ 2296761 h 5339689"/>
              <a:gd name="connsiteX19" fmla="*/ 2232191 w 4301913"/>
              <a:gd name="connsiteY19" fmla="*/ 1957698 h 5339689"/>
              <a:gd name="connsiteX20" fmla="*/ 2335047 w 4301913"/>
              <a:gd name="connsiteY20" fmla="*/ 2199249 h 5339689"/>
              <a:gd name="connsiteX21" fmla="*/ 3132200 w 4301913"/>
              <a:gd name="connsiteY21" fmla="*/ 2447242 h 5339689"/>
              <a:gd name="connsiteX22" fmla="*/ 3378274 w 4301913"/>
              <a:gd name="connsiteY22" fmla="*/ 2560857 h 5339689"/>
              <a:gd name="connsiteX23" fmla="*/ 3508883 w 4301913"/>
              <a:gd name="connsiteY23" fmla="*/ 2990167 h 5339689"/>
              <a:gd name="connsiteX24" fmla="*/ 3598240 w 4301913"/>
              <a:gd name="connsiteY24" fmla="*/ 3107894 h 5339689"/>
              <a:gd name="connsiteX25" fmla="*/ 3594745 w 4301913"/>
              <a:gd name="connsiteY25" fmla="*/ 3285579 h 5339689"/>
              <a:gd name="connsiteX26" fmla="*/ 3651895 w 4301913"/>
              <a:gd name="connsiteY26" fmla="*/ 3356092 h 5339689"/>
              <a:gd name="connsiteX27" fmla="*/ 3637711 w 4301913"/>
              <a:gd name="connsiteY27" fmla="*/ 3431264 h 5339689"/>
              <a:gd name="connsiteX28" fmla="*/ 3719804 w 4301913"/>
              <a:gd name="connsiteY28" fmla="*/ 3476627 h 5339689"/>
              <a:gd name="connsiteX29" fmla="*/ 3712883 w 4301913"/>
              <a:gd name="connsiteY29" fmla="*/ 3623134 h 5339689"/>
              <a:gd name="connsiteX30" fmla="*/ 4072229 w 4301913"/>
              <a:gd name="connsiteY30" fmla="*/ 4192921 h 5339689"/>
              <a:gd name="connsiteX31" fmla="*/ 4224629 w 4301913"/>
              <a:gd name="connsiteY31" fmla="*/ 4288171 h 5339689"/>
              <a:gd name="connsiteX32" fmla="*/ 4300829 w 4301913"/>
              <a:gd name="connsiteY32" fmla="*/ 4756815 h 5339689"/>
              <a:gd name="connsiteX33" fmla="*/ 3847261 w 4301913"/>
              <a:gd name="connsiteY33" fmla="*/ 5216962 h 5339689"/>
              <a:gd name="connsiteX34" fmla="*/ 3422680 w 4301913"/>
              <a:gd name="connsiteY34" fmla="*/ 5222784 h 5339689"/>
              <a:gd name="connsiteX35" fmla="*/ 3313176 w 4301913"/>
              <a:gd name="connsiteY35" fmla="*/ 5151314 h 5339689"/>
              <a:gd name="connsiteX36" fmla="*/ 3369638 w 4301913"/>
              <a:gd name="connsiteY36" fmla="*/ 5323498 h 5339689"/>
              <a:gd name="connsiteX37" fmla="*/ 433336 w 4301913"/>
              <a:gd name="connsiteY37" fmla="*/ 5339690 h 5339689"/>
              <a:gd name="connsiteX38" fmla="*/ 481304 w 4301913"/>
              <a:gd name="connsiteY38" fmla="*/ 4979179 h 5339689"/>
              <a:gd name="connsiteX39" fmla="*/ 398526 w 4301913"/>
              <a:gd name="connsiteY39" fmla="*/ 4755101 h 5339689"/>
              <a:gd name="connsiteX40" fmla="*/ 421207 w 4301913"/>
              <a:gd name="connsiteY40" fmla="*/ 4524378 h 5339689"/>
              <a:gd name="connsiteX41" fmla="*/ 348297 w 4301913"/>
              <a:gd name="connsiteY41" fmla="*/ 4473120 h 5339689"/>
              <a:gd name="connsiteX42" fmla="*/ 279224 w 4301913"/>
              <a:gd name="connsiteY42" fmla="*/ 4134948 h 5339689"/>
              <a:gd name="connsiteX43" fmla="*/ 73305 w 4301913"/>
              <a:gd name="connsiteY43" fmla="*/ 3621969 h 5339689"/>
              <a:gd name="connsiteX44" fmla="*/ 12523 w 4301913"/>
              <a:gd name="connsiteY44" fmla="*/ 3119269 h 5339689"/>
              <a:gd name="connsiteX45" fmla="*/ 109829 w 4301913"/>
              <a:gd name="connsiteY45" fmla="*/ 2487946 h 5339689"/>
              <a:gd name="connsiteX46" fmla="*/ 874434 w 4301913"/>
              <a:gd name="connsiteY46" fmla="*/ 2132575 h 5339689"/>
              <a:gd name="connsiteX47" fmla="*/ 1273431 w 4301913"/>
              <a:gd name="connsiteY47" fmla="*/ 1758902 h 5339689"/>
              <a:gd name="connsiteX48" fmla="*/ 1281747 w 4301913"/>
              <a:gd name="connsiteY48" fmla="*/ 1766651 h 5339689"/>
              <a:gd name="connsiteX49" fmla="*/ 1956993 w 4301913"/>
              <a:gd name="connsiteY49" fmla="*/ 2690917 h 5339689"/>
              <a:gd name="connsiteX50" fmla="*/ 1754023 w 4301913"/>
              <a:gd name="connsiteY50" fmla="*/ 2443267 h 5339689"/>
              <a:gd name="connsiteX51" fmla="*/ 2026615 w 4301913"/>
              <a:gd name="connsiteY51" fmla="*/ 2183146 h 5339689"/>
              <a:gd name="connsiteX52" fmla="*/ 2044038 w 4301913"/>
              <a:gd name="connsiteY52" fmla="*/ 2183376 h 5339689"/>
              <a:gd name="connsiteX53" fmla="*/ 1900529 w 4301913"/>
              <a:gd name="connsiteY53" fmla="*/ 2106944 h 5339689"/>
              <a:gd name="connsiteX54" fmla="*/ 1525079 w 4301913"/>
              <a:gd name="connsiteY54" fmla="*/ 1935494 h 5339689"/>
              <a:gd name="connsiteX55" fmla="*/ 1329029 w 4301913"/>
              <a:gd name="connsiteY55" fmla="*/ 1706894 h 5339689"/>
              <a:gd name="connsiteX56" fmla="*/ 1195679 w 4301913"/>
              <a:gd name="connsiteY56" fmla="*/ 1325894 h 5339689"/>
              <a:gd name="connsiteX57" fmla="*/ 1114614 w 4301913"/>
              <a:gd name="connsiteY57" fmla="*/ 1385991 h 5339689"/>
              <a:gd name="connsiteX58" fmla="*/ 960295 w 4301913"/>
              <a:gd name="connsiteY58" fmla="*/ 992999 h 5339689"/>
              <a:gd name="connsiteX59" fmla="*/ 1055408 w 4301913"/>
              <a:gd name="connsiteY59" fmla="*/ 898982 h 5339689"/>
              <a:gd name="connsiteX60" fmla="*/ 1737713 w 4301913"/>
              <a:gd name="connsiteY60" fmla="*/ 0 h 5339689"/>
              <a:gd name="connsiteX0" fmla="*/ 2373452 w 4301913"/>
              <a:gd name="connsiteY0" fmla="*/ 4142218 h 5334537"/>
              <a:gd name="connsiteX1" fmla="*/ 2491863 w 4301913"/>
              <a:gd name="connsiteY1" fmla="*/ 4504031 h 5334537"/>
              <a:gd name="connsiteX2" fmla="*/ 2514887 w 4301913"/>
              <a:gd name="connsiteY2" fmla="*/ 4224449 h 5334537"/>
              <a:gd name="connsiteX3" fmla="*/ 2373452 w 4301913"/>
              <a:gd name="connsiteY3" fmla="*/ 4142218 h 5334537"/>
              <a:gd name="connsiteX4" fmla="*/ 1737713 w 4301913"/>
              <a:gd name="connsiteY4" fmla="*/ 0 h 5334537"/>
              <a:gd name="connsiteX5" fmla="*/ 2494232 w 4301913"/>
              <a:gd name="connsiteY5" fmla="*/ 793865 h 5334537"/>
              <a:gd name="connsiteX6" fmla="*/ 2531098 w 4301913"/>
              <a:gd name="connsiteY6" fmla="*/ 1178908 h 5334537"/>
              <a:gd name="connsiteX7" fmla="*/ 2424404 w 4301913"/>
              <a:gd name="connsiteY7" fmla="*/ 1268744 h 5334537"/>
              <a:gd name="connsiteX8" fmla="*/ 2241510 w 4301913"/>
              <a:gd name="connsiteY8" fmla="*/ 1761783 h 5334537"/>
              <a:gd name="connsiteX9" fmla="*/ 2220061 w 4301913"/>
              <a:gd name="connsiteY9" fmla="*/ 1910756 h 5334537"/>
              <a:gd name="connsiteX10" fmla="*/ 2066052 w 4301913"/>
              <a:gd name="connsiteY10" fmla="*/ 2183666 h 5334537"/>
              <a:gd name="connsiteX11" fmla="*/ 2317587 w 4301913"/>
              <a:gd name="connsiteY11" fmla="*/ 2483987 h 5334537"/>
              <a:gd name="connsiteX12" fmla="*/ 2322187 w 4301913"/>
              <a:gd name="connsiteY12" fmla="*/ 2504347 h 5334537"/>
              <a:gd name="connsiteX13" fmla="*/ 2224379 w 4301913"/>
              <a:gd name="connsiteY13" fmla="*/ 2497471 h 5334537"/>
              <a:gd name="connsiteX14" fmla="*/ 2357729 w 4301913"/>
              <a:gd name="connsiteY14" fmla="*/ 2754646 h 5334537"/>
              <a:gd name="connsiteX15" fmla="*/ 2322187 w 4301913"/>
              <a:gd name="connsiteY15" fmla="*/ 2504347 h 5334537"/>
              <a:gd name="connsiteX16" fmla="*/ 2337445 w 4301913"/>
              <a:gd name="connsiteY16" fmla="*/ 2505420 h 5334537"/>
              <a:gd name="connsiteX17" fmla="*/ 2317587 w 4301913"/>
              <a:gd name="connsiteY17" fmla="*/ 2483987 h 5334537"/>
              <a:gd name="connsiteX18" fmla="*/ 2245348 w 4301913"/>
              <a:gd name="connsiteY18" fmla="*/ 2296761 h 5334537"/>
              <a:gd name="connsiteX19" fmla="*/ 2232191 w 4301913"/>
              <a:gd name="connsiteY19" fmla="*/ 1957698 h 5334537"/>
              <a:gd name="connsiteX20" fmla="*/ 2335047 w 4301913"/>
              <a:gd name="connsiteY20" fmla="*/ 2199249 h 5334537"/>
              <a:gd name="connsiteX21" fmla="*/ 3132200 w 4301913"/>
              <a:gd name="connsiteY21" fmla="*/ 2447242 h 5334537"/>
              <a:gd name="connsiteX22" fmla="*/ 3378274 w 4301913"/>
              <a:gd name="connsiteY22" fmla="*/ 2560857 h 5334537"/>
              <a:gd name="connsiteX23" fmla="*/ 3508883 w 4301913"/>
              <a:gd name="connsiteY23" fmla="*/ 2990167 h 5334537"/>
              <a:gd name="connsiteX24" fmla="*/ 3598240 w 4301913"/>
              <a:gd name="connsiteY24" fmla="*/ 3107894 h 5334537"/>
              <a:gd name="connsiteX25" fmla="*/ 3594745 w 4301913"/>
              <a:gd name="connsiteY25" fmla="*/ 3285579 h 5334537"/>
              <a:gd name="connsiteX26" fmla="*/ 3651895 w 4301913"/>
              <a:gd name="connsiteY26" fmla="*/ 3356092 h 5334537"/>
              <a:gd name="connsiteX27" fmla="*/ 3637711 w 4301913"/>
              <a:gd name="connsiteY27" fmla="*/ 3431264 h 5334537"/>
              <a:gd name="connsiteX28" fmla="*/ 3719804 w 4301913"/>
              <a:gd name="connsiteY28" fmla="*/ 3476627 h 5334537"/>
              <a:gd name="connsiteX29" fmla="*/ 3712883 w 4301913"/>
              <a:gd name="connsiteY29" fmla="*/ 3623134 h 5334537"/>
              <a:gd name="connsiteX30" fmla="*/ 4072229 w 4301913"/>
              <a:gd name="connsiteY30" fmla="*/ 4192921 h 5334537"/>
              <a:gd name="connsiteX31" fmla="*/ 4224629 w 4301913"/>
              <a:gd name="connsiteY31" fmla="*/ 4288171 h 5334537"/>
              <a:gd name="connsiteX32" fmla="*/ 4300829 w 4301913"/>
              <a:gd name="connsiteY32" fmla="*/ 4756815 h 5334537"/>
              <a:gd name="connsiteX33" fmla="*/ 3847261 w 4301913"/>
              <a:gd name="connsiteY33" fmla="*/ 5216962 h 5334537"/>
              <a:gd name="connsiteX34" fmla="*/ 3422680 w 4301913"/>
              <a:gd name="connsiteY34" fmla="*/ 5222784 h 5334537"/>
              <a:gd name="connsiteX35" fmla="*/ 3313176 w 4301913"/>
              <a:gd name="connsiteY35" fmla="*/ 5151314 h 5334537"/>
              <a:gd name="connsiteX36" fmla="*/ 3369638 w 4301913"/>
              <a:gd name="connsiteY36" fmla="*/ 5323498 h 5334537"/>
              <a:gd name="connsiteX37" fmla="*/ 428472 w 4301913"/>
              <a:gd name="connsiteY37" fmla="*/ 5334537 h 5334537"/>
              <a:gd name="connsiteX38" fmla="*/ 481304 w 4301913"/>
              <a:gd name="connsiteY38" fmla="*/ 4979179 h 5334537"/>
              <a:gd name="connsiteX39" fmla="*/ 398526 w 4301913"/>
              <a:gd name="connsiteY39" fmla="*/ 4755101 h 5334537"/>
              <a:gd name="connsiteX40" fmla="*/ 421207 w 4301913"/>
              <a:gd name="connsiteY40" fmla="*/ 4524378 h 5334537"/>
              <a:gd name="connsiteX41" fmla="*/ 348297 w 4301913"/>
              <a:gd name="connsiteY41" fmla="*/ 4473120 h 5334537"/>
              <a:gd name="connsiteX42" fmla="*/ 279224 w 4301913"/>
              <a:gd name="connsiteY42" fmla="*/ 4134948 h 5334537"/>
              <a:gd name="connsiteX43" fmla="*/ 73305 w 4301913"/>
              <a:gd name="connsiteY43" fmla="*/ 3621969 h 5334537"/>
              <a:gd name="connsiteX44" fmla="*/ 12523 w 4301913"/>
              <a:gd name="connsiteY44" fmla="*/ 3119269 h 5334537"/>
              <a:gd name="connsiteX45" fmla="*/ 109829 w 4301913"/>
              <a:gd name="connsiteY45" fmla="*/ 2487946 h 5334537"/>
              <a:gd name="connsiteX46" fmla="*/ 874434 w 4301913"/>
              <a:gd name="connsiteY46" fmla="*/ 2132575 h 5334537"/>
              <a:gd name="connsiteX47" fmla="*/ 1273431 w 4301913"/>
              <a:gd name="connsiteY47" fmla="*/ 1758902 h 5334537"/>
              <a:gd name="connsiteX48" fmla="*/ 1281747 w 4301913"/>
              <a:gd name="connsiteY48" fmla="*/ 1766651 h 5334537"/>
              <a:gd name="connsiteX49" fmla="*/ 1956993 w 4301913"/>
              <a:gd name="connsiteY49" fmla="*/ 2690917 h 5334537"/>
              <a:gd name="connsiteX50" fmla="*/ 1754023 w 4301913"/>
              <a:gd name="connsiteY50" fmla="*/ 2443267 h 5334537"/>
              <a:gd name="connsiteX51" fmla="*/ 2026615 w 4301913"/>
              <a:gd name="connsiteY51" fmla="*/ 2183146 h 5334537"/>
              <a:gd name="connsiteX52" fmla="*/ 2044038 w 4301913"/>
              <a:gd name="connsiteY52" fmla="*/ 2183376 h 5334537"/>
              <a:gd name="connsiteX53" fmla="*/ 1900529 w 4301913"/>
              <a:gd name="connsiteY53" fmla="*/ 2106944 h 5334537"/>
              <a:gd name="connsiteX54" fmla="*/ 1525079 w 4301913"/>
              <a:gd name="connsiteY54" fmla="*/ 1935494 h 5334537"/>
              <a:gd name="connsiteX55" fmla="*/ 1329029 w 4301913"/>
              <a:gd name="connsiteY55" fmla="*/ 1706894 h 5334537"/>
              <a:gd name="connsiteX56" fmla="*/ 1195679 w 4301913"/>
              <a:gd name="connsiteY56" fmla="*/ 1325894 h 5334537"/>
              <a:gd name="connsiteX57" fmla="*/ 1114614 w 4301913"/>
              <a:gd name="connsiteY57" fmla="*/ 1385991 h 5334537"/>
              <a:gd name="connsiteX58" fmla="*/ 960295 w 4301913"/>
              <a:gd name="connsiteY58" fmla="*/ 992999 h 5334537"/>
              <a:gd name="connsiteX59" fmla="*/ 1055408 w 4301913"/>
              <a:gd name="connsiteY59" fmla="*/ 898982 h 5334537"/>
              <a:gd name="connsiteX60" fmla="*/ 1737713 w 4301913"/>
              <a:gd name="connsiteY60" fmla="*/ 0 h 5334537"/>
              <a:gd name="connsiteX0" fmla="*/ 2373452 w 4301913"/>
              <a:gd name="connsiteY0" fmla="*/ 4142218 h 5324230"/>
              <a:gd name="connsiteX1" fmla="*/ 2491863 w 4301913"/>
              <a:gd name="connsiteY1" fmla="*/ 4504031 h 5324230"/>
              <a:gd name="connsiteX2" fmla="*/ 2514887 w 4301913"/>
              <a:gd name="connsiteY2" fmla="*/ 4224449 h 5324230"/>
              <a:gd name="connsiteX3" fmla="*/ 2373452 w 4301913"/>
              <a:gd name="connsiteY3" fmla="*/ 4142218 h 5324230"/>
              <a:gd name="connsiteX4" fmla="*/ 1737713 w 4301913"/>
              <a:gd name="connsiteY4" fmla="*/ 0 h 5324230"/>
              <a:gd name="connsiteX5" fmla="*/ 2494232 w 4301913"/>
              <a:gd name="connsiteY5" fmla="*/ 793865 h 5324230"/>
              <a:gd name="connsiteX6" fmla="*/ 2531098 w 4301913"/>
              <a:gd name="connsiteY6" fmla="*/ 1178908 h 5324230"/>
              <a:gd name="connsiteX7" fmla="*/ 2424404 w 4301913"/>
              <a:gd name="connsiteY7" fmla="*/ 1268744 h 5324230"/>
              <a:gd name="connsiteX8" fmla="*/ 2241510 w 4301913"/>
              <a:gd name="connsiteY8" fmla="*/ 1761783 h 5324230"/>
              <a:gd name="connsiteX9" fmla="*/ 2220061 w 4301913"/>
              <a:gd name="connsiteY9" fmla="*/ 1910756 h 5324230"/>
              <a:gd name="connsiteX10" fmla="*/ 2066052 w 4301913"/>
              <a:gd name="connsiteY10" fmla="*/ 2183666 h 5324230"/>
              <a:gd name="connsiteX11" fmla="*/ 2317587 w 4301913"/>
              <a:gd name="connsiteY11" fmla="*/ 2483987 h 5324230"/>
              <a:gd name="connsiteX12" fmla="*/ 2322187 w 4301913"/>
              <a:gd name="connsiteY12" fmla="*/ 2504347 h 5324230"/>
              <a:gd name="connsiteX13" fmla="*/ 2224379 w 4301913"/>
              <a:gd name="connsiteY13" fmla="*/ 2497471 h 5324230"/>
              <a:gd name="connsiteX14" fmla="*/ 2357729 w 4301913"/>
              <a:gd name="connsiteY14" fmla="*/ 2754646 h 5324230"/>
              <a:gd name="connsiteX15" fmla="*/ 2322187 w 4301913"/>
              <a:gd name="connsiteY15" fmla="*/ 2504347 h 5324230"/>
              <a:gd name="connsiteX16" fmla="*/ 2337445 w 4301913"/>
              <a:gd name="connsiteY16" fmla="*/ 2505420 h 5324230"/>
              <a:gd name="connsiteX17" fmla="*/ 2317587 w 4301913"/>
              <a:gd name="connsiteY17" fmla="*/ 2483987 h 5324230"/>
              <a:gd name="connsiteX18" fmla="*/ 2245348 w 4301913"/>
              <a:gd name="connsiteY18" fmla="*/ 2296761 h 5324230"/>
              <a:gd name="connsiteX19" fmla="*/ 2232191 w 4301913"/>
              <a:gd name="connsiteY19" fmla="*/ 1957698 h 5324230"/>
              <a:gd name="connsiteX20" fmla="*/ 2335047 w 4301913"/>
              <a:gd name="connsiteY20" fmla="*/ 2199249 h 5324230"/>
              <a:gd name="connsiteX21" fmla="*/ 3132200 w 4301913"/>
              <a:gd name="connsiteY21" fmla="*/ 2447242 h 5324230"/>
              <a:gd name="connsiteX22" fmla="*/ 3378274 w 4301913"/>
              <a:gd name="connsiteY22" fmla="*/ 2560857 h 5324230"/>
              <a:gd name="connsiteX23" fmla="*/ 3508883 w 4301913"/>
              <a:gd name="connsiteY23" fmla="*/ 2990167 h 5324230"/>
              <a:gd name="connsiteX24" fmla="*/ 3598240 w 4301913"/>
              <a:gd name="connsiteY24" fmla="*/ 3107894 h 5324230"/>
              <a:gd name="connsiteX25" fmla="*/ 3594745 w 4301913"/>
              <a:gd name="connsiteY25" fmla="*/ 3285579 h 5324230"/>
              <a:gd name="connsiteX26" fmla="*/ 3651895 w 4301913"/>
              <a:gd name="connsiteY26" fmla="*/ 3356092 h 5324230"/>
              <a:gd name="connsiteX27" fmla="*/ 3637711 w 4301913"/>
              <a:gd name="connsiteY27" fmla="*/ 3431264 h 5324230"/>
              <a:gd name="connsiteX28" fmla="*/ 3719804 w 4301913"/>
              <a:gd name="connsiteY28" fmla="*/ 3476627 h 5324230"/>
              <a:gd name="connsiteX29" fmla="*/ 3712883 w 4301913"/>
              <a:gd name="connsiteY29" fmla="*/ 3623134 h 5324230"/>
              <a:gd name="connsiteX30" fmla="*/ 4072229 w 4301913"/>
              <a:gd name="connsiteY30" fmla="*/ 4192921 h 5324230"/>
              <a:gd name="connsiteX31" fmla="*/ 4224629 w 4301913"/>
              <a:gd name="connsiteY31" fmla="*/ 4288171 h 5324230"/>
              <a:gd name="connsiteX32" fmla="*/ 4300829 w 4301913"/>
              <a:gd name="connsiteY32" fmla="*/ 4756815 h 5324230"/>
              <a:gd name="connsiteX33" fmla="*/ 3847261 w 4301913"/>
              <a:gd name="connsiteY33" fmla="*/ 5216962 h 5324230"/>
              <a:gd name="connsiteX34" fmla="*/ 3422680 w 4301913"/>
              <a:gd name="connsiteY34" fmla="*/ 5222784 h 5324230"/>
              <a:gd name="connsiteX35" fmla="*/ 3313176 w 4301913"/>
              <a:gd name="connsiteY35" fmla="*/ 5151314 h 5324230"/>
              <a:gd name="connsiteX36" fmla="*/ 3369638 w 4301913"/>
              <a:gd name="connsiteY36" fmla="*/ 5323498 h 5324230"/>
              <a:gd name="connsiteX37" fmla="*/ 438198 w 4301913"/>
              <a:gd name="connsiteY37" fmla="*/ 5324230 h 5324230"/>
              <a:gd name="connsiteX38" fmla="*/ 481304 w 4301913"/>
              <a:gd name="connsiteY38" fmla="*/ 4979179 h 5324230"/>
              <a:gd name="connsiteX39" fmla="*/ 398526 w 4301913"/>
              <a:gd name="connsiteY39" fmla="*/ 4755101 h 5324230"/>
              <a:gd name="connsiteX40" fmla="*/ 421207 w 4301913"/>
              <a:gd name="connsiteY40" fmla="*/ 4524378 h 5324230"/>
              <a:gd name="connsiteX41" fmla="*/ 348297 w 4301913"/>
              <a:gd name="connsiteY41" fmla="*/ 4473120 h 5324230"/>
              <a:gd name="connsiteX42" fmla="*/ 279224 w 4301913"/>
              <a:gd name="connsiteY42" fmla="*/ 4134948 h 5324230"/>
              <a:gd name="connsiteX43" fmla="*/ 73305 w 4301913"/>
              <a:gd name="connsiteY43" fmla="*/ 3621969 h 5324230"/>
              <a:gd name="connsiteX44" fmla="*/ 12523 w 4301913"/>
              <a:gd name="connsiteY44" fmla="*/ 3119269 h 5324230"/>
              <a:gd name="connsiteX45" fmla="*/ 109829 w 4301913"/>
              <a:gd name="connsiteY45" fmla="*/ 2487946 h 5324230"/>
              <a:gd name="connsiteX46" fmla="*/ 874434 w 4301913"/>
              <a:gd name="connsiteY46" fmla="*/ 2132575 h 5324230"/>
              <a:gd name="connsiteX47" fmla="*/ 1273431 w 4301913"/>
              <a:gd name="connsiteY47" fmla="*/ 1758902 h 5324230"/>
              <a:gd name="connsiteX48" fmla="*/ 1281747 w 4301913"/>
              <a:gd name="connsiteY48" fmla="*/ 1766651 h 5324230"/>
              <a:gd name="connsiteX49" fmla="*/ 1956993 w 4301913"/>
              <a:gd name="connsiteY49" fmla="*/ 2690917 h 5324230"/>
              <a:gd name="connsiteX50" fmla="*/ 1754023 w 4301913"/>
              <a:gd name="connsiteY50" fmla="*/ 2443267 h 5324230"/>
              <a:gd name="connsiteX51" fmla="*/ 2026615 w 4301913"/>
              <a:gd name="connsiteY51" fmla="*/ 2183146 h 5324230"/>
              <a:gd name="connsiteX52" fmla="*/ 2044038 w 4301913"/>
              <a:gd name="connsiteY52" fmla="*/ 2183376 h 5324230"/>
              <a:gd name="connsiteX53" fmla="*/ 1900529 w 4301913"/>
              <a:gd name="connsiteY53" fmla="*/ 2106944 h 5324230"/>
              <a:gd name="connsiteX54" fmla="*/ 1525079 w 4301913"/>
              <a:gd name="connsiteY54" fmla="*/ 1935494 h 5324230"/>
              <a:gd name="connsiteX55" fmla="*/ 1329029 w 4301913"/>
              <a:gd name="connsiteY55" fmla="*/ 1706894 h 5324230"/>
              <a:gd name="connsiteX56" fmla="*/ 1195679 w 4301913"/>
              <a:gd name="connsiteY56" fmla="*/ 1325894 h 5324230"/>
              <a:gd name="connsiteX57" fmla="*/ 1114614 w 4301913"/>
              <a:gd name="connsiteY57" fmla="*/ 1385991 h 5324230"/>
              <a:gd name="connsiteX58" fmla="*/ 960295 w 4301913"/>
              <a:gd name="connsiteY58" fmla="*/ 992999 h 5324230"/>
              <a:gd name="connsiteX59" fmla="*/ 1055408 w 4301913"/>
              <a:gd name="connsiteY59" fmla="*/ 898982 h 5324230"/>
              <a:gd name="connsiteX60" fmla="*/ 1737713 w 4301913"/>
              <a:gd name="connsiteY60" fmla="*/ 0 h 532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01913" h="5324230">
                <a:moveTo>
                  <a:pt x="2373452" y="4142218"/>
                </a:moveTo>
                <a:cubicBezTo>
                  <a:pt x="2537913" y="4328606"/>
                  <a:pt x="2521465" y="4373558"/>
                  <a:pt x="2491863" y="4504031"/>
                </a:cubicBezTo>
                <a:cubicBezTo>
                  <a:pt x="2580670" y="4487585"/>
                  <a:pt x="2613564" y="4300100"/>
                  <a:pt x="2514887" y="4224449"/>
                </a:cubicBezTo>
                <a:lnTo>
                  <a:pt x="2373452" y="4142218"/>
                </a:lnTo>
                <a:close/>
                <a:moveTo>
                  <a:pt x="1737713" y="0"/>
                </a:moveTo>
                <a:cubicBezTo>
                  <a:pt x="2425158" y="11352"/>
                  <a:pt x="2435026" y="479905"/>
                  <a:pt x="2494232" y="793865"/>
                </a:cubicBezTo>
                <a:cubicBezTo>
                  <a:pt x="2643572" y="724861"/>
                  <a:pt x="2542930" y="1106476"/>
                  <a:pt x="2531098" y="1178908"/>
                </a:cubicBezTo>
                <a:cubicBezTo>
                  <a:pt x="2495533" y="1314109"/>
                  <a:pt x="2466547" y="1288137"/>
                  <a:pt x="2424404" y="1268744"/>
                </a:cubicBezTo>
                <a:cubicBezTo>
                  <a:pt x="2416066" y="1502164"/>
                  <a:pt x="2355102" y="1617173"/>
                  <a:pt x="2241510" y="1761783"/>
                </a:cubicBezTo>
                <a:cubicBezTo>
                  <a:pt x="2224493" y="1818019"/>
                  <a:pt x="2227211" y="1861098"/>
                  <a:pt x="2220061" y="1910756"/>
                </a:cubicBezTo>
                <a:cubicBezTo>
                  <a:pt x="2220368" y="2040551"/>
                  <a:pt x="2142095" y="2121990"/>
                  <a:pt x="2066052" y="2183666"/>
                </a:cubicBezTo>
                <a:cubicBezTo>
                  <a:pt x="2195885" y="2193566"/>
                  <a:pt x="2229649" y="2389328"/>
                  <a:pt x="2317587" y="2483987"/>
                </a:cubicBezTo>
                <a:cubicBezTo>
                  <a:pt x="2319660" y="2490805"/>
                  <a:pt x="2321127" y="2497602"/>
                  <a:pt x="2322187" y="2504347"/>
                </a:cubicBezTo>
                <a:lnTo>
                  <a:pt x="2224379" y="2497471"/>
                </a:lnTo>
                <a:lnTo>
                  <a:pt x="2357729" y="2754646"/>
                </a:lnTo>
                <a:cubicBezTo>
                  <a:pt x="2335028" y="2662152"/>
                  <a:pt x="2340109" y="2592609"/>
                  <a:pt x="2322187" y="2504347"/>
                </a:cubicBezTo>
                <a:lnTo>
                  <a:pt x="2337445" y="2505420"/>
                </a:lnTo>
                <a:lnTo>
                  <a:pt x="2317587" y="2483987"/>
                </a:lnTo>
                <a:cubicBezTo>
                  <a:pt x="2305761" y="2431381"/>
                  <a:pt x="2284721" y="2371643"/>
                  <a:pt x="2245348" y="2296761"/>
                </a:cubicBezTo>
                <a:lnTo>
                  <a:pt x="2232191" y="1957698"/>
                </a:lnTo>
                <a:cubicBezTo>
                  <a:pt x="2277440" y="2105096"/>
                  <a:pt x="2296376" y="2176842"/>
                  <a:pt x="2335047" y="2199249"/>
                </a:cubicBezTo>
                <a:cubicBezTo>
                  <a:pt x="2609537" y="2319191"/>
                  <a:pt x="2854421" y="2347036"/>
                  <a:pt x="3132200" y="2447242"/>
                </a:cubicBezTo>
                <a:cubicBezTo>
                  <a:pt x="3214225" y="2485114"/>
                  <a:pt x="3322563" y="2476936"/>
                  <a:pt x="3378274" y="2560857"/>
                </a:cubicBezTo>
                <a:cubicBezTo>
                  <a:pt x="3471148" y="2656815"/>
                  <a:pt x="3478503" y="2894208"/>
                  <a:pt x="3508883" y="2990167"/>
                </a:cubicBezTo>
                <a:cubicBezTo>
                  <a:pt x="3561694" y="3072169"/>
                  <a:pt x="3568454" y="3068652"/>
                  <a:pt x="3598240" y="3107894"/>
                </a:cubicBezTo>
                <a:lnTo>
                  <a:pt x="3594745" y="3285579"/>
                </a:lnTo>
                <a:cubicBezTo>
                  <a:pt x="3632434" y="3346361"/>
                  <a:pt x="3604339" y="3311757"/>
                  <a:pt x="3651895" y="3356092"/>
                </a:cubicBezTo>
                <a:lnTo>
                  <a:pt x="3637711" y="3431264"/>
                </a:lnTo>
                <a:cubicBezTo>
                  <a:pt x="3669461" y="3449674"/>
                  <a:pt x="3681475" y="3431904"/>
                  <a:pt x="3719804" y="3476627"/>
                </a:cubicBezTo>
                <a:cubicBezTo>
                  <a:pt x="3747100" y="3522174"/>
                  <a:pt x="3715190" y="3574298"/>
                  <a:pt x="3712883" y="3623134"/>
                </a:cubicBezTo>
                <a:cubicBezTo>
                  <a:pt x="3810737" y="3668338"/>
                  <a:pt x="3974375" y="3976678"/>
                  <a:pt x="4072229" y="4192921"/>
                </a:cubicBezTo>
                <a:lnTo>
                  <a:pt x="4224629" y="4288171"/>
                </a:lnTo>
                <a:cubicBezTo>
                  <a:pt x="4276342" y="4450964"/>
                  <a:pt x="4308321" y="4521659"/>
                  <a:pt x="4300829" y="4756815"/>
                </a:cubicBezTo>
                <a:cubicBezTo>
                  <a:pt x="4202268" y="4993524"/>
                  <a:pt x="4185935" y="5141424"/>
                  <a:pt x="3847261" y="5216962"/>
                </a:cubicBezTo>
                <a:lnTo>
                  <a:pt x="3422680" y="5222784"/>
                </a:lnTo>
                <a:cubicBezTo>
                  <a:pt x="3348901" y="5207732"/>
                  <a:pt x="3373798" y="5209126"/>
                  <a:pt x="3313176" y="5151314"/>
                </a:cubicBezTo>
                <a:lnTo>
                  <a:pt x="3369638" y="5323498"/>
                </a:lnTo>
                <a:lnTo>
                  <a:pt x="438198" y="5324230"/>
                </a:lnTo>
                <a:lnTo>
                  <a:pt x="481304" y="4979179"/>
                </a:lnTo>
                <a:cubicBezTo>
                  <a:pt x="453711" y="4893522"/>
                  <a:pt x="445854" y="4867071"/>
                  <a:pt x="398526" y="4755101"/>
                </a:cubicBezTo>
                <a:cubicBezTo>
                  <a:pt x="403894" y="4649687"/>
                  <a:pt x="389525" y="4652816"/>
                  <a:pt x="421207" y="4524378"/>
                </a:cubicBezTo>
                <a:lnTo>
                  <a:pt x="348297" y="4473120"/>
                </a:lnTo>
                <a:cubicBezTo>
                  <a:pt x="328562" y="4368071"/>
                  <a:pt x="354876" y="4328805"/>
                  <a:pt x="279224" y="4134948"/>
                </a:cubicBezTo>
                <a:cubicBezTo>
                  <a:pt x="217163" y="3997944"/>
                  <a:pt x="138656" y="3874096"/>
                  <a:pt x="73305" y="3621969"/>
                </a:cubicBezTo>
                <a:cubicBezTo>
                  <a:pt x="24538" y="3425896"/>
                  <a:pt x="71158" y="3338367"/>
                  <a:pt x="12523" y="3119269"/>
                </a:cubicBezTo>
                <a:cubicBezTo>
                  <a:pt x="12066" y="2833176"/>
                  <a:pt x="-50885" y="2823377"/>
                  <a:pt x="109829" y="2487946"/>
                </a:cubicBezTo>
                <a:cubicBezTo>
                  <a:pt x="259443" y="2339886"/>
                  <a:pt x="589963" y="2214850"/>
                  <a:pt x="874434" y="2132575"/>
                </a:cubicBezTo>
                <a:cubicBezTo>
                  <a:pt x="1092173" y="2072702"/>
                  <a:pt x="1226075" y="1743973"/>
                  <a:pt x="1273431" y="1758902"/>
                </a:cubicBezTo>
                <a:cubicBezTo>
                  <a:pt x="1276588" y="1759897"/>
                  <a:pt x="1279360" y="1762420"/>
                  <a:pt x="1281747" y="1766651"/>
                </a:cubicBezTo>
                <a:cubicBezTo>
                  <a:pt x="1249173" y="1864230"/>
                  <a:pt x="1677091" y="2363092"/>
                  <a:pt x="1956993" y="2690917"/>
                </a:cubicBezTo>
                <a:cubicBezTo>
                  <a:pt x="1924422" y="2597402"/>
                  <a:pt x="1924741" y="2576252"/>
                  <a:pt x="1754023" y="2443267"/>
                </a:cubicBezTo>
                <a:lnTo>
                  <a:pt x="2026615" y="2183146"/>
                </a:lnTo>
                <a:lnTo>
                  <a:pt x="2044038" y="2183376"/>
                </a:lnTo>
                <a:cubicBezTo>
                  <a:pt x="1996486" y="2148046"/>
                  <a:pt x="1948508" y="2133093"/>
                  <a:pt x="1900529" y="2106944"/>
                </a:cubicBezTo>
                <a:cubicBezTo>
                  <a:pt x="1791825" y="2112289"/>
                  <a:pt x="1739038" y="2170262"/>
                  <a:pt x="1525079" y="1935494"/>
                </a:cubicBezTo>
                <a:cubicBezTo>
                  <a:pt x="1452054" y="1859294"/>
                  <a:pt x="1388897" y="1806119"/>
                  <a:pt x="1329029" y="1706894"/>
                </a:cubicBezTo>
                <a:cubicBezTo>
                  <a:pt x="1251687" y="1593051"/>
                  <a:pt x="1240129" y="1452894"/>
                  <a:pt x="1195679" y="1325894"/>
                </a:cubicBezTo>
                <a:cubicBezTo>
                  <a:pt x="1168657" y="1345926"/>
                  <a:pt x="1148214" y="1379116"/>
                  <a:pt x="1114614" y="1385991"/>
                </a:cubicBezTo>
                <a:cubicBezTo>
                  <a:pt x="1060982" y="1393140"/>
                  <a:pt x="971167" y="1160178"/>
                  <a:pt x="960295" y="992999"/>
                </a:cubicBezTo>
                <a:cubicBezTo>
                  <a:pt x="956914" y="871755"/>
                  <a:pt x="1002873" y="898526"/>
                  <a:pt x="1055408" y="898982"/>
                </a:cubicBezTo>
                <a:cubicBezTo>
                  <a:pt x="961597" y="398680"/>
                  <a:pt x="1206574" y="23367"/>
                  <a:pt x="1737713" y="0"/>
                </a:cubicBezTo>
                <a:close/>
              </a:path>
            </a:pathLst>
          </a:cu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 name="Rounded Rectangle 9">
            <a:extLst>
              <a:ext uri="{FF2B5EF4-FFF2-40B4-BE49-F238E27FC236}">
                <a16:creationId xmlns:a16="http://schemas.microsoft.com/office/drawing/2014/main" id="{C0DDA658-E8C3-4AF3-8B7F-CBCA8C363488}"/>
              </a:ext>
            </a:extLst>
          </p:cNvPr>
          <p:cNvSpPr/>
          <p:nvPr/>
        </p:nvSpPr>
        <p:spPr>
          <a:xfrm>
            <a:off x="6057922" y="3718212"/>
            <a:ext cx="5588396" cy="2325666"/>
          </a:xfrm>
          <a:prstGeom prst="roundRect">
            <a:avLst>
              <a:gd name="adj" fmla="val 7768"/>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Oval 11">
            <a:extLst>
              <a:ext uri="{FF2B5EF4-FFF2-40B4-BE49-F238E27FC236}">
                <a16:creationId xmlns:a16="http://schemas.microsoft.com/office/drawing/2014/main" id="{8386E1BB-CDC0-4CFD-A912-C0F4AB46224D}"/>
              </a:ext>
            </a:extLst>
          </p:cNvPr>
          <p:cNvSpPr/>
          <p:nvPr/>
        </p:nvSpPr>
        <p:spPr>
          <a:xfrm>
            <a:off x="9736666" y="1825573"/>
            <a:ext cx="566192" cy="566192"/>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3" name="Group 12">
            <a:extLst>
              <a:ext uri="{FF2B5EF4-FFF2-40B4-BE49-F238E27FC236}">
                <a16:creationId xmlns:a16="http://schemas.microsoft.com/office/drawing/2014/main" id="{486C0C2B-A340-43F2-9ECE-9E7AFB0599C7}"/>
              </a:ext>
            </a:extLst>
          </p:cNvPr>
          <p:cNvGrpSpPr/>
          <p:nvPr/>
        </p:nvGrpSpPr>
        <p:grpSpPr>
          <a:xfrm>
            <a:off x="5722598" y="2520292"/>
            <a:ext cx="5608790" cy="909813"/>
            <a:chOff x="-476422" y="1143507"/>
            <a:chExt cx="4241713" cy="909813"/>
          </a:xfrm>
        </p:grpSpPr>
        <p:sp>
          <p:nvSpPr>
            <p:cNvPr id="14" name="TextBox 13">
              <a:extLst>
                <a:ext uri="{FF2B5EF4-FFF2-40B4-BE49-F238E27FC236}">
                  <a16:creationId xmlns:a16="http://schemas.microsoft.com/office/drawing/2014/main" id="{BF911B2F-4836-45B2-8BD2-671E5AC543A3}"/>
                </a:ext>
              </a:extLst>
            </p:cNvPr>
            <p:cNvSpPr txBox="1"/>
            <p:nvPr/>
          </p:nvSpPr>
          <p:spPr>
            <a:xfrm>
              <a:off x="-476422" y="1143507"/>
              <a:ext cx="4241713" cy="646331"/>
            </a:xfrm>
            <a:prstGeom prst="rect">
              <a:avLst/>
            </a:prstGeom>
            <a:noFill/>
          </p:spPr>
          <p:txBody>
            <a:bodyPr wrap="square" rtlCol="0" anchor="ctr">
              <a:spAutoFit/>
            </a:bodyPr>
            <a:lstStyle/>
            <a:p>
              <a:pPr algn="ctr"/>
              <a:r>
                <a:rPr lang="en-US" altLang="ko-KR" b="1" dirty="0">
                  <a:solidFill>
                    <a:schemeClr val="accent2"/>
                  </a:solidFill>
                  <a:cs typeface="Arial" pitchFamily="34" charset="0"/>
                </a:rPr>
                <a:t>BUSINESS PROBLEM- FRAUD TRANSACTIONS CLASSIFICATION</a:t>
              </a:r>
            </a:p>
          </p:txBody>
        </p:sp>
        <p:sp>
          <p:nvSpPr>
            <p:cNvPr id="15" name="TextBox 14">
              <a:extLst>
                <a:ext uri="{FF2B5EF4-FFF2-40B4-BE49-F238E27FC236}">
                  <a16:creationId xmlns:a16="http://schemas.microsoft.com/office/drawing/2014/main" id="{ADC3E31B-B724-467F-9885-5030100DC8D4}"/>
                </a:ext>
              </a:extLst>
            </p:cNvPr>
            <p:cNvSpPr txBox="1"/>
            <p:nvPr/>
          </p:nvSpPr>
          <p:spPr>
            <a:xfrm>
              <a:off x="-476422" y="1714766"/>
              <a:ext cx="4226290" cy="338554"/>
            </a:xfrm>
            <a:prstGeom prst="rect">
              <a:avLst/>
            </a:prstGeom>
            <a:noFill/>
          </p:spPr>
          <p:txBody>
            <a:bodyPr wrap="square" rtlCol="0">
              <a:spAutoFit/>
            </a:bodyPr>
            <a:lstStyle/>
            <a:p>
              <a:pPr marL="285750" indent="-285750" algn="ctr">
                <a:buFont typeface="Wingdings" panose="05000000000000000000" pitchFamily="2" charset="2"/>
                <a:buChar char="ü"/>
              </a:pPr>
              <a:r>
                <a:rPr lang="en-US" altLang="ko-KR" sz="1600" dirty="0">
                  <a:solidFill>
                    <a:schemeClr val="tx1">
                      <a:lumMod val="75000"/>
                      <a:lumOff val="25000"/>
                    </a:schemeClr>
                  </a:solidFill>
                  <a:cs typeface="Arial" pitchFamily="34" charset="0"/>
                </a:rPr>
                <a:t>We will build a classifier for predicting fraud transactions. </a:t>
              </a:r>
            </a:p>
          </p:txBody>
        </p:sp>
      </p:grpSp>
      <p:sp>
        <p:nvSpPr>
          <p:cNvPr id="16" name="Oval 15">
            <a:extLst>
              <a:ext uri="{FF2B5EF4-FFF2-40B4-BE49-F238E27FC236}">
                <a16:creationId xmlns:a16="http://schemas.microsoft.com/office/drawing/2014/main" id="{D13AAA53-CB2E-4056-930C-50FD1916F66E}"/>
              </a:ext>
            </a:extLst>
          </p:cNvPr>
          <p:cNvSpPr/>
          <p:nvPr/>
        </p:nvSpPr>
        <p:spPr>
          <a:xfrm>
            <a:off x="7008503" y="1834466"/>
            <a:ext cx="566192" cy="56619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21">
            <a:extLst>
              <a:ext uri="{FF2B5EF4-FFF2-40B4-BE49-F238E27FC236}">
                <a16:creationId xmlns:a16="http://schemas.microsoft.com/office/drawing/2014/main" id="{1B12503C-5DC1-4FF8-A7F4-1C2B99B9991E}"/>
              </a:ext>
            </a:extLst>
          </p:cNvPr>
          <p:cNvSpPr/>
          <p:nvPr/>
        </p:nvSpPr>
        <p:spPr>
          <a:xfrm rot="20700000">
            <a:off x="7122964" y="1960873"/>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Pie 2">
            <a:extLst>
              <a:ext uri="{FF2B5EF4-FFF2-40B4-BE49-F238E27FC236}">
                <a16:creationId xmlns:a16="http://schemas.microsoft.com/office/drawing/2014/main" id="{A7525965-DAA6-4EEC-92A5-DFF6C2C722A1}"/>
              </a:ext>
            </a:extLst>
          </p:cNvPr>
          <p:cNvSpPr/>
          <p:nvPr/>
        </p:nvSpPr>
        <p:spPr>
          <a:xfrm>
            <a:off x="9864453" y="1942068"/>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grpSp>
        <p:nvGrpSpPr>
          <p:cNvPr id="19" name="그룹 3">
            <a:extLst>
              <a:ext uri="{FF2B5EF4-FFF2-40B4-BE49-F238E27FC236}">
                <a16:creationId xmlns:a16="http://schemas.microsoft.com/office/drawing/2014/main" id="{77199708-E1FF-4E25-883C-07E247672F72}"/>
              </a:ext>
            </a:extLst>
          </p:cNvPr>
          <p:cNvGrpSpPr/>
          <p:nvPr/>
        </p:nvGrpSpPr>
        <p:grpSpPr>
          <a:xfrm>
            <a:off x="1078074" y="1839424"/>
            <a:ext cx="3831243" cy="3282786"/>
            <a:chOff x="1078070" y="1839423"/>
            <a:chExt cx="3831243" cy="3282786"/>
          </a:xfrm>
        </p:grpSpPr>
        <p:sp>
          <p:nvSpPr>
            <p:cNvPr id="20" name="Rectangle 14">
              <a:extLst>
                <a:ext uri="{FF2B5EF4-FFF2-40B4-BE49-F238E27FC236}">
                  <a16:creationId xmlns:a16="http://schemas.microsoft.com/office/drawing/2014/main" id="{1AED1EC7-F641-417F-94A5-5FA37E75D4EF}"/>
                </a:ext>
              </a:extLst>
            </p:cNvPr>
            <p:cNvSpPr/>
            <p:nvPr/>
          </p:nvSpPr>
          <p:spPr>
            <a:xfrm>
              <a:off x="2404724" y="2438108"/>
              <a:ext cx="238714" cy="238714"/>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Right Triangle 13">
              <a:extLst>
                <a:ext uri="{FF2B5EF4-FFF2-40B4-BE49-F238E27FC236}">
                  <a16:creationId xmlns:a16="http://schemas.microsoft.com/office/drawing/2014/main" id="{7FEE6EE2-9E41-41B2-A156-AA2E6BFE49FF}"/>
                </a:ext>
              </a:extLst>
            </p:cNvPr>
            <p:cNvSpPr/>
            <p:nvPr/>
          </p:nvSpPr>
          <p:spPr>
            <a:xfrm>
              <a:off x="3555666" y="2235219"/>
              <a:ext cx="238714" cy="238714"/>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Rectangle 24">
              <a:extLst>
                <a:ext uri="{FF2B5EF4-FFF2-40B4-BE49-F238E27FC236}">
                  <a16:creationId xmlns:a16="http://schemas.microsoft.com/office/drawing/2014/main" id="{D84501CA-A670-49D1-94E5-33A2FA47E21F}"/>
                </a:ext>
              </a:extLst>
            </p:cNvPr>
            <p:cNvSpPr>
              <a:spLocks noChangeAspect="1"/>
            </p:cNvSpPr>
            <p:nvPr/>
          </p:nvSpPr>
          <p:spPr>
            <a:xfrm rot="18900000">
              <a:off x="4052779" y="2881841"/>
              <a:ext cx="303013" cy="238714"/>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Rounded Rectangle 4">
              <a:extLst>
                <a:ext uri="{FF2B5EF4-FFF2-40B4-BE49-F238E27FC236}">
                  <a16:creationId xmlns:a16="http://schemas.microsoft.com/office/drawing/2014/main" id="{F5F5EACD-85D3-4BDC-9654-92DA39AAD570}"/>
                </a:ext>
              </a:extLst>
            </p:cNvPr>
            <p:cNvSpPr>
              <a:spLocks noChangeAspect="1"/>
            </p:cNvSpPr>
            <p:nvPr/>
          </p:nvSpPr>
          <p:spPr>
            <a:xfrm>
              <a:off x="2112885" y="2552244"/>
              <a:ext cx="208363" cy="286805"/>
            </a:xfrm>
            <a:custGeom>
              <a:avLst/>
              <a:gdLst/>
              <a:ahLst/>
              <a:cxnLst/>
              <a:rect l="l" t="t" r="r" b="b"/>
              <a:pathLst>
                <a:path w="2862291" h="3939861">
                  <a:moveTo>
                    <a:pt x="483172" y="3610747"/>
                  </a:moveTo>
                  <a:cubicBezTo>
                    <a:pt x="440599" y="3610747"/>
                    <a:pt x="406087" y="3645259"/>
                    <a:pt x="406087" y="3687832"/>
                  </a:cubicBezTo>
                  <a:cubicBezTo>
                    <a:pt x="406087" y="3730405"/>
                    <a:pt x="440599" y="3764917"/>
                    <a:pt x="483172" y="3764917"/>
                  </a:cubicBezTo>
                  <a:cubicBezTo>
                    <a:pt x="525745" y="3764917"/>
                    <a:pt x="560257" y="3730405"/>
                    <a:pt x="560257" y="3687832"/>
                  </a:cubicBezTo>
                  <a:cubicBezTo>
                    <a:pt x="560257" y="3645259"/>
                    <a:pt x="525745" y="3610747"/>
                    <a:pt x="483172" y="3610747"/>
                  </a:cubicBezTo>
                  <a:close/>
                  <a:moveTo>
                    <a:pt x="2052229" y="3610746"/>
                  </a:moveTo>
                  <a:cubicBezTo>
                    <a:pt x="2009656" y="3610746"/>
                    <a:pt x="1975144" y="3645258"/>
                    <a:pt x="1975144" y="3687831"/>
                  </a:cubicBezTo>
                  <a:cubicBezTo>
                    <a:pt x="1975144" y="3730404"/>
                    <a:pt x="2009656" y="3764916"/>
                    <a:pt x="2052229" y="3764916"/>
                  </a:cubicBezTo>
                  <a:cubicBezTo>
                    <a:pt x="2094802" y="3764916"/>
                    <a:pt x="2129314" y="3730404"/>
                    <a:pt x="2129314" y="3687831"/>
                  </a:cubicBezTo>
                  <a:cubicBezTo>
                    <a:pt x="2129314" y="3645258"/>
                    <a:pt x="2094802" y="3610746"/>
                    <a:pt x="2052229" y="3610746"/>
                  </a:cubicBezTo>
                  <a:close/>
                  <a:moveTo>
                    <a:pt x="1578923" y="1215908"/>
                  </a:moveTo>
                  <a:cubicBezTo>
                    <a:pt x="1549100" y="1215908"/>
                    <a:pt x="1524923" y="1240085"/>
                    <a:pt x="1524923" y="1269908"/>
                  </a:cubicBezTo>
                  <a:lnTo>
                    <a:pt x="1524923" y="2745908"/>
                  </a:lnTo>
                  <a:cubicBezTo>
                    <a:pt x="1524923" y="2775731"/>
                    <a:pt x="1549100" y="2799908"/>
                    <a:pt x="1578923" y="2799908"/>
                  </a:cubicBezTo>
                  <a:cubicBezTo>
                    <a:pt x="1608746" y="2799908"/>
                    <a:pt x="1632923" y="2775731"/>
                    <a:pt x="1632923" y="2745908"/>
                  </a:cubicBezTo>
                  <a:lnTo>
                    <a:pt x="1632923" y="1269908"/>
                  </a:lnTo>
                  <a:cubicBezTo>
                    <a:pt x="1632923" y="1240085"/>
                    <a:pt x="1608746" y="1215908"/>
                    <a:pt x="1578923" y="1215908"/>
                  </a:cubicBezTo>
                  <a:close/>
                  <a:moveTo>
                    <a:pt x="1318523" y="1215908"/>
                  </a:moveTo>
                  <a:cubicBezTo>
                    <a:pt x="1288700" y="1215908"/>
                    <a:pt x="1264523" y="1240085"/>
                    <a:pt x="1264523" y="1269908"/>
                  </a:cubicBezTo>
                  <a:lnTo>
                    <a:pt x="1264523" y="2745908"/>
                  </a:lnTo>
                  <a:cubicBezTo>
                    <a:pt x="1264523" y="2775731"/>
                    <a:pt x="1288700" y="2799908"/>
                    <a:pt x="1318523" y="2799908"/>
                  </a:cubicBezTo>
                  <a:cubicBezTo>
                    <a:pt x="1348346" y="2799908"/>
                    <a:pt x="1372523" y="2775731"/>
                    <a:pt x="1372523" y="2745908"/>
                  </a:cubicBezTo>
                  <a:lnTo>
                    <a:pt x="1372523" y="1269908"/>
                  </a:lnTo>
                  <a:cubicBezTo>
                    <a:pt x="1372523" y="1240085"/>
                    <a:pt x="1348346" y="1215908"/>
                    <a:pt x="1318523" y="1215908"/>
                  </a:cubicBezTo>
                  <a:close/>
                  <a:moveTo>
                    <a:pt x="1058123" y="1215908"/>
                  </a:moveTo>
                  <a:cubicBezTo>
                    <a:pt x="1028300" y="1215908"/>
                    <a:pt x="1004123" y="1240085"/>
                    <a:pt x="1004123" y="1269908"/>
                  </a:cubicBezTo>
                  <a:lnTo>
                    <a:pt x="1004123" y="2745908"/>
                  </a:lnTo>
                  <a:cubicBezTo>
                    <a:pt x="1004123" y="2775731"/>
                    <a:pt x="1028300" y="2799908"/>
                    <a:pt x="1058123" y="2799908"/>
                  </a:cubicBezTo>
                  <a:cubicBezTo>
                    <a:pt x="1087946" y="2799908"/>
                    <a:pt x="1112123" y="2775731"/>
                    <a:pt x="1112123" y="2745908"/>
                  </a:cubicBezTo>
                  <a:lnTo>
                    <a:pt x="1112123" y="1269908"/>
                  </a:lnTo>
                  <a:cubicBezTo>
                    <a:pt x="1112123" y="1240085"/>
                    <a:pt x="1087946" y="1215908"/>
                    <a:pt x="1058123" y="1215908"/>
                  </a:cubicBezTo>
                  <a:close/>
                  <a:moveTo>
                    <a:pt x="797723" y="1215908"/>
                  </a:moveTo>
                  <a:cubicBezTo>
                    <a:pt x="767900" y="1215908"/>
                    <a:pt x="743723" y="1240085"/>
                    <a:pt x="743723" y="1269908"/>
                  </a:cubicBezTo>
                  <a:lnTo>
                    <a:pt x="743723" y="2745908"/>
                  </a:lnTo>
                  <a:cubicBezTo>
                    <a:pt x="743723" y="2775731"/>
                    <a:pt x="767900" y="2799908"/>
                    <a:pt x="797723" y="2799908"/>
                  </a:cubicBezTo>
                  <a:cubicBezTo>
                    <a:pt x="827546" y="2799908"/>
                    <a:pt x="851723" y="2775731"/>
                    <a:pt x="851723" y="2745908"/>
                  </a:cubicBezTo>
                  <a:lnTo>
                    <a:pt x="851723" y="1269908"/>
                  </a:lnTo>
                  <a:cubicBezTo>
                    <a:pt x="851723" y="1240085"/>
                    <a:pt x="827546" y="1215908"/>
                    <a:pt x="797723" y="1215908"/>
                  </a:cubicBezTo>
                  <a:close/>
                  <a:moveTo>
                    <a:pt x="537323" y="1215908"/>
                  </a:moveTo>
                  <a:cubicBezTo>
                    <a:pt x="507500" y="1215908"/>
                    <a:pt x="483323" y="1240085"/>
                    <a:pt x="483323" y="1269908"/>
                  </a:cubicBezTo>
                  <a:lnTo>
                    <a:pt x="483323" y="2745908"/>
                  </a:lnTo>
                  <a:cubicBezTo>
                    <a:pt x="483323" y="2775731"/>
                    <a:pt x="507500" y="2799908"/>
                    <a:pt x="537323" y="2799908"/>
                  </a:cubicBezTo>
                  <a:cubicBezTo>
                    <a:pt x="567146" y="2799908"/>
                    <a:pt x="591323" y="2775731"/>
                    <a:pt x="591323" y="2745908"/>
                  </a:cubicBezTo>
                  <a:lnTo>
                    <a:pt x="591323" y="1269908"/>
                  </a:lnTo>
                  <a:cubicBezTo>
                    <a:pt x="591323" y="1240085"/>
                    <a:pt x="567146" y="1215908"/>
                    <a:pt x="537323" y="1215908"/>
                  </a:cubicBezTo>
                  <a:close/>
                  <a:moveTo>
                    <a:pt x="1071414" y="977717"/>
                  </a:moveTo>
                  <a:cubicBezTo>
                    <a:pt x="1014599" y="977717"/>
                    <a:pt x="965699" y="1011599"/>
                    <a:pt x="944338" y="1060494"/>
                  </a:cubicBezTo>
                  <a:lnTo>
                    <a:pt x="1198489" y="1060494"/>
                  </a:lnTo>
                  <a:cubicBezTo>
                    <a:pt x="1177129" y="1011599"/>
                    <a:pt x="1128228" y="977717"/>
                    <a:pt x="1071414" y="977717"/>
                  </a:cubicBezTo>
                  <a:close/>
                  <a:moveTo>
                    <a:pt x="872752" y="191454"/>
                  </a:moveTo>
                  <a:cubicBezTo>
                    <a:pt x="759529" y="233114"/>
                    <a:pt x="679221" y="342129"/>
                    <a:pt x="679221" y="469900"/>
                  </a:cubicBezTo>
                  <a:lnTo>
                    <a:pt x="679221" y="1060494"/>
                  </a:lnTo>
                  <a:lnTo>
                    <a:pt x="797638" y="1060494"/>
                  </a:lnTo>
                  <a:cubicBezTo>
                    <a:pt x="823919" y="933391"/>
                    <a:pt x="936512" y="837880"/>
                    <a:pt x="1071414" y="837880"/>
                  </a:cubicBezTo>
                  <a:cubicBezTo>
                    <a:pt x="1206315" y="837880"/>
                    <a:pt x="1318908" y="933391"/>
                    <a:pt x="1345190" y="1060494"/>
                  </a:cubicBezTo>
                  <a:lnTo>
                    <a:pt x="1458130" y="1060494"/>
                  </a:lnTo>
                  <a:lnTo>
                    <a:pt x="1458130" y="469900"/>
                  </a:lnTo>
                  <a:cubicBezTo>
                    <a:pt x="1458130" y="344471"/>
                    <a:pt x="1380739" y="237117"/>
                    <a:pt x="1270928" y="193418"/>
                  </a:cubicBezTo>
                  <a:cubicBezTo>
                    <a:pt x="1254126" y="208193"/>
                    <a:pt x="1231951" y="216024"/>
                    <a:pt x="1207947" y="216024"/>
                  </a:cubicBezTo>
                  <a:lnTo>
                    <a:pt x="938648" y="216024"/>
                  </a:lnTo>
                  <a:cubicBezTo>
                    <a:pt x="913362" y="216024"/>
                    <a:pt x="890106" y="207335"/>
                    <a:pt x="872752" y="191454"/>
                  </a:cubicBezTo>
                  <a:close/>
                  <a:moveTo>
                    <a:pt x="938648" y="0"/>
                  </a:moveTo>
                  <a:lnTo>
                    <a:pt x="1207947" y="0"/>
                  </a:lnTo>
                  <a:cubicBezTo>
                    <a:pt x="1249829" y="0"/>
                    <a:pt x="1286143" y="23838"/>
                    <a:pt x="1302947" y="59260"/>
                  </a:cubicBezTo>
                  <a:cubicBezTo>
                    <a:pt x="1459619" y="107029"/>
                    <a:pt x="1572731" y="253123"/>
                    <a:pt x="1572731" y="425635"/>
                  </a:cubicBezTo>
                  <a:lnTo>
                    <a:pt x="1572731" y="1062970"/>
                  </a:lnTo>
                  <a:cubicBezTo>
                    <a:pt x="1700463" y="1074093"/>
                    <a:pt x="1800202" y="1181663"/>
                    <a:pt x="1800202" y="1312527"/>
                  </a:cubicBezTo>
                  <a:lnTo>
                    <a:pt x="1800202" y="2703289"/>
                  </a:lnTo>
                  <a:cubicBezTo>
                    <a:pt x="1800202" y="2833087"/>
                    <a:pt x="1702083" y="2939968"/>
                    <a:pt x="1575831" y="2952534"/>
                  </a:cubicBezTo>
                  <a:lnTo>
                    <a:pt x="1539130" y="3099337"/>
                  </a:lnTo>
                  <a:lnTo>
                    <a:pt x="1377130" y="3099337"/>
                  </a:lnTo>
                  <a:lnTo>
                    <a:pt x="1341126" y="2955322"/>
                  </a:lnTo>
                  <a:lnTo>
                    <a:pt x="743221" y="2955322"/>
                  </a:lnTo>
                  <a:lnTo>
                    <a:pt x="707217" y="3099338"/>
                  </a:lnTo>
                  <a:lnTo>
                    <a:pt x="2063557" y="3099338"/>
                  </a:lnTo>
                  <a:lnTo>
                    <a:pt x="2063557" y="924090"/>
                  </a:lnTo>
                  <a:cubicBezTo>
                    <a:pt x="2063557" y="873822"/>
                    <a:pt x="2088497" y="829380"/>
                    <a:pt x="2128246" y="804684"/>
                  </a:cubicBezTo>
                  <a:cubicBezTo>
                    <a:pt x="2129584" y="799633"/>
                    <a:pt x="2132808" y="796081"/>
                    <a:pt x="2136234" y="792655"/>
                  </a:cubicBezTo>
                  <a:lnTo>
                    <a:pt x="2607705" y="321183"/>
                  </a:lnTo>
                  <a:cubicBezTo>
                    <a:pt x="2636744" y="292144"/>
                    <a:pt x="2674804" y="277625"/>
                    <a:pt x="2712864" y="277625"/>
                  </a:cubicBezTo>
                  <a:cubicBezTo>
                    <a:pt x="2750924" y="277625"/>
                    <a:pt x="2788985" y="292144"/>
                    <a:pt x="2818024" y="321183"/>
                  </a:cubicBezTo>
                  <a:lnTo>
                    <a:pt x="2862291" y="365451"/>
                  </a:lnTo>
                  <a:cubicBezTo>
                    <a:pt x="2920370" y="423529"/>
                    <a:pt x="2920370" y="517692"/>
                    <a:pt x="2862291" y="575770"/>
                  </a:cubicBezTo>
                  <a:lnTo>
                    <a:pt x="2423597" y="1014465"/>
                  </a:lnTo>
                  <a:lnTo>
                    <a:pt x="2423597" y="3310659"/>
                  </a:lnTo>
                  <a:cubicBezTo>
                    <a:pt x="2423597" y="3392794"/>
                    <a:pt x="2357014" y="3459377"/>
                    <a:pt x="2274879" y="3459377"/>
                  </a:cubicBezTo>
                  <a:lnTo>
                    <a:pt x="2247260" y="3459377"/>
                  </a:lnTo>
                  <a:lnTo>
                    <a:pt x="2157276" y="3459377"/>
                  </a:lnTo>
                  <a:cubicBezTo>
                    <a:pt x="2244145" y="3498679"/>
                    <a:pt x="2304259" y="3586235"/>
                    <a:pt x="2304259" y="3687831"/>
                  </a:cubicBezTo>
                  <a:cubicBezTo>
                    <a:pt x="2304259" y="3827023"/>
                    <a:pt x="2191422" y="3939860"/>
                    <a:pt x="2052230" y="3939860"/>
                  </a:cubicBezTo>
                  <a:cubicBezTo>
                    <a:pt x="1913038" y="3939860"/>
                    <a:pt x="1800201" y="3827023"/>
                    <a:pt x="1800201" y="3687831"/>
                  </a:cubicBezTo>
                  <a:cubicBezTo>
                    <a:pt x="1800201" y="3586235"/>
                    <a:pt x="1860315" y="3498679"/>
                    <a:pt x="1947184" y="3459377"/>
                  </a:cubicBezTo>
                  <a:lnTo>
                    <a:pt x="588218" y="3459378"/>
                  </a:lnTo>
                  <a:cubicBezTo>
                    <a:pt x="675087" y="3498679"/>
                    <a:pt x="735202" y="3586235"/>
                    <a:pt x="735202" y="3687832"/>
                  </a:cubicBezTo>
                  <a:cubicBezTo>
                    <a:pt x="735202" y="3827024"/>
                    <a:pt x="622365" y="3939861"/>
                    <a:pt x="483173" y="3939861"/>
                  </a:cubicBezTo>
                  <a:cubicBezTo>
                    <a:pt x="343981" y="3939861"/>
                    <a:pt x="231144" y="3827024"/>
                    <a:pt x="231144" y="3687832"/>
                  </a:cubicBezTo>
                  <a:cubicBezTo>
                    <a:pt x="231144" y="3586235"/>
                    <a:pt x="291259" y="3498679"/>
                    <a:pt x="378128" y="3459378"/>
                  </a:cubicBezTo>
                  <a:lnTo>
                    <a:pt x="148718" y="3459378"/>
                  </a:lnTo>
                  <a:cubicBezTo>
                    <a:pt x="66583" y="3459378"/>
                    <a:pt x="0" y="3392795"/>
                    <a:pt x="0" y="3310660"/>
                  </a:cubicBezTo>
                  <a:lnTo>
                    <a:pt x="0" y="3248056"/>
                  </a:lnTo>
                  <a:cubicBezTo>
                    <a:pt x="0" y="3165921"/>
                    <a:pt x="66583" y="3099338"/>
                    <a:pt x="148718" y="3099338"/>
                  </a:cubicBezTo>
                  <a:lnTo>
                    <a:pt x="544674" y="3099338"/>
                  </a:lnTo>
                  <a:lnTo>
                    <a:pt x="507859" y="2952075"/>
                  </a:lnTo>
                  <a:cubicBezTo>
                    <a:pt x="383796" y="2937382"/>
                    <a:pt x="288034" y="2831519"/>
                    <a:pt x="288034" y="2703289"/>
                  </a:cubicBezTo>
                  <a:lnTo>
                    <a:pt x="288034" y="1312527"/>
                  </a:lnTo>
                  <a:cubicBezTo>
                    <a:pt x="288034" y="1173333"/>
                    <a:pt x="400873" y="1060494"/>
                    <a:pt x="540067" y="1060494"/>
                  </a:cubicBezTo>
                  <a:lnTo>
                    <a:pt x="564619" y="1060494"/>
                  </a:lnTo>
                  <a:lnTo>
                    <a:pt x="564619" y="425635"/>
                  </a:lnTo>
                  <a:cubicBezTo>
                    <a:pt x="564619" y="248812"/>
                    <a:pt x="683454" y="99744"/>
                    <a:pt x="846095" y="55630"/>
                  </a:cubicBezTo>
                  <a:cubicBezTo>
                    <a:pt x="863191" y="22078"/>
                    <a:pt x="898341" y="0"/>
                    <a:pt x="93864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Oval 17">
              <a:extLst>
                <a:ext uri="{FF2B5EF4-FFF2-40B4-BE49-F238E27FC236}">
                  <a16:creationId xmlns:a16="http://schemas.microsoft.com/office/drawing/2014/main" id="{CA656748-0049-4C53-90E4-40EDE92EDCCD}"/>
                </a:ext>
              </a:extLst>
            </p:cNvPr>
            <p:cNvSpPr/>
            <p:nvPr/>
          </p:nvSpPr>
          <p:spPr>
            <a:xfrm rot="18918221">
              <a:off x="1794989" y="3227385"/>
              <a:ext cx="240821" cy="396417"/>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Isosceles Triangle 15">
              <a:extLst>
                <a:ext uri="{FF2B5EF4-FFF2-40B4-BE49-F238E27FC236}">
                  <a16:creationId xmlns:a16="http://schemas.microsoft.com/office/drawing/2014/main" id="{3B39CEFC-B2CD-4CB9-A749-2C6E1C0F60EE}"/>
                </a:ext>
              </a:extLst>
            </p:cNvPr>
            <p:cNvSpPr/>
            <p:nvPr/>
          </p:nvSpPr>
          <p:spPr>
            <a:xfrm rot="2700000">
              <a:off x="1375806" y="2562344"/>
              <a:ext cx="283398" cy="338434"/>
            </a:xfrm>
            <a:custGeom>
              <a:avLst/>
              <a:gdLst>
                <a:gd name="connsiteX0" fmla="*/ 1136248 w 2273082"/>
                <a:gd name="connsiteY0" fmla="*/ 0 h 2717137"/>
                <a:gd name="connsiteX1" fmla="*/ 1297521 w 2273082"/>
                <a:gd name="connsiteY1" fmla="*/ 278058 h 2717137"/>
                <a:gd name="connsiteX2" fmla="*/ 1297521 w 2273082"/>
                <a:gd name="connsiteY2" fmla="*/ 1136177 h 2717137"/>
                <a:gd name="connsiteX3" fmla="*/ 2243605 w 2273082"/>
                <a:gd name="connsiteY3" fmla="*/ 1859882 h 2717137"/>
                <a:gd name="connsiteX4" fmla="*/ 2273082 w 2273082"/>
                <a:gd name="connsiteY4" fmla="*/ 2022587 h 2717137"/>
                <a:gd name="connsiteX5" fmla="*/ 1297521 w 2273082"/>
                <a:gd name="connsiteY5" fmla="*/ 1619844 h 2717137"/>
                <a:gd name="connsiteX6" fmla="*/ 1297521 w 2273082"/>
                <a:gd name="connsiteY6" fmla="*/ 1921812 h 2717137"/>
                <a:gd name="connsiteX7" fmla="*/ 1298247 w 2273082"/>
                <a:gd name="connsiteY7" fmla="*/ 1921812 h 2717137"/>
                <a:gd name="connsiteX8" fmla="*/ 1220288 w 2273082"/>
                <a:gd name="connsiteY8" fmla="*/ 2268335 h 2717137"/>
                <a:gd name="connsiteX9" fmla="*/ 1622045 w 2273082"/>
                <a:gd name="connsiteY9" fmla="*/ 2444341 h 2717137"/>
                <a:gd name="connsiteX10" fmla="*/ 1683005 w 2273082"/>
                <a:gd name="connsiteY10" fmla="*/ 2717137 h 2717137"/>
                <a:gd name="connsiteX11" fmla="*/ 1138503 w 2273082"/>
                <a:gd name="connsiteY11" fmla="*/ 2509111 h 2717137"/>
                <a:gd name="connsiteX12" fmla="*/ 594001 w 2273082"/>
                <a:gd name="connsiteY12" fmla="*/ 2717137 h 2717137"/>
                <a:gd name="connsiteX13" fmla="*/ 643531 w 2273082"/>
                <a:gd name="connsiteY13" fmla="*/ 2451961 h 2717137"/>
                <a:gd name="connsiteX14" fmla="*/ 1052704 w 2273082"/>
                <a:gd name="connsiteY14" fmla="*/ 2270546 h 2717137"/>
                <a:gd name="connsiteX15" fmla="*/ 974247 w 2273082"/>
                <a:gd name="connsiteY15" fmla="*/ 1921812 h 2717137"/>
                <a:gd name="connsiteX16" fmla="*/ 974974 w 2273082"/>
                <a:gd name="connsiteY16" fmla="*/ 1921812 h 2717137"/>
                <a:gd name="connsiteX17" fmla="*/ 974974 w 2273082"/>
                <a:gd name="connsiteY17" fmla="*/ 1620087 h 2717137"/>
                <a:gd name="connsiteX18" fmla="*/ 0 w 2273082"/>
                <a:gd name="connsiteY18" fmla="*/ 2022587 h 2717137"/>
                <a:gd name="connsiteX19" fmla="*/ 48527 w 2273082"/>
                <a:gd name="connsiteY19" fmla="*/ 1856072 h 2717137"/>
                <a:gd name="connsiteX20" fmla="*/ 974974 w 2273082"/>
                <a:gd name="connsiteY20" fmla="*/ 1136848 h 2717137"/>
                <a:gd name="connsiteX21" fmla="*/ 974974 w 2273082"/>
                <a:gd name="connsiteY21" fmla="*/ 278058 h 2717137"/>
                <a:gd name="connsiteX22" fmla="*/ 1136248 w 2273082"/>
                <a:gd name="connsiteY22" fmla="*/ 0 h 2717137"/>
                <a:gd name="connsiteX0" fmla="*/ 1136248 w 2273082"/>
                <a:gd name="connsiteY0" fmla="*/ 0 h 2717137"/>
                <a:gd name="connsiteX1" fmla="*/ 1297521 w 2273082"/>
                <a:gd name="connsiteY1" fmla="*/ 278058 h 2717137"/>
                <a:gd name="connsiteX2" fmla="*/ 1297521 w 2273082"/>
                <a:gd name="connsiteY2" fmla="*/ 1136177 h 2717137"/>
                <a:gd name="connsiteX3" fmla="*/ 2243605 w 2273082"/>
                <a:gd name="connsiteY3" fmla="*/ 1859882 h 2717137"/>
                <a:gd name="connsiteX4" fmla="*/ 2273082 w 2273082"/>
                <a:gd name="connsiteY4" fmla="*/ 2022587 h 2717137"/>
                <a:gd name="connsiteX5" fmla="*/ 1297521 w 2273082"/>
                <a:gd name="connsiteY5" fmla="*/ 1619844 h 2717137"/>
                <a:gd name="connsiteX6" fmla="*/ 1297521 w 2273082"/>
                <a:gd name="connsiteY6" fmla="*/ 1921812 h 2717137"/>
                <a:gd name="connsiteX7" fmla="*/ 1298247 w 2273082"/>
                <a:gd name="connsiteY7" fmla="*/ 1921812 h 2717137"/>
                <a:gd name="connsiteX8" fmla="*/ 1220288 w 2273082"/>
                <a:gd name="connsiteY8" fmla="*/ 2268335 h 2717137"/>
                <a:gd name="connsiteX9" fmla="*/ 1622045 w 2273082"/>
                <a:gd name="connsiteY9" fmla="*/ 2444341 h 2717137"/>
                <a:gd name="connsiteX10" fmla="*/ 1683005 w 2273082"/>
                <a:gd name="connsiteY10" fmla="*/ 2717137 h 2717137"/>
                <a:gd name="connsiteX11" fmla="*/ 1138503 w 2273082"/>
                <a:gd name="connsiteY11" fmla="*/ 2509111 h 2717137"/>
                <a:gd name="connsiteX12" fmla="*/ 594001 w 2273082"/>
                <a:gd name="connsiteY12" fmla="*/ 2717137 h 2717137"/>
                <a:gd name="connsiteX13" fmla="*/ 643531 w 2273082"/>
                <a:gd name="connsiteY13" fmla="*/ 2451961 h 2717137"/>
                <a:gd name="connsiteX14" fmla="*/ 1052704 w 2273082"/>
                <a:gd name="connsiteY14" fmla="*/ 2270546 h 2717137"/>
                <a:gd name="connsiteX15" fmla="*/ 974247 w 2273082"/>
                <a:gd name="connsiteY15" fmla="*/ 1921812 h 2717137"/>
                <a:gd name="connsiteX16" fmla="*/ 974974 w 2273082"/>
                <a:gd name="connsiteY16" fmla="*/ 1921812 h 2717137"/>
                <a:gd name="connsiteX17" fmla="*/ 974974 w 2273082"/>
                <a:gd name="connsiteY17" fmla="*/ 1620087 h 2717137"/>
                <a:gd name="connsiteX18" fmla="*/ 0 w 2273082"/>
                <a:gd name="connsiteY18" fmla="*/ 2022587 h 2717137"/>
                <a:gd name="connsiteX19" fmla="*/ 48527 w 2273082"/>
                <a:gd name="connsiteY19" fmla="*/ 1856072 h 2717137"/>
                <a:gd name="connsiteX20" fmla="*/ 974974 w 2273082"/>
                <a:gd name="connsiteY20" fmla="*/ 1136848 h 2717137"/>
                <a:gd name="connsiteX21" fmla="*/ 974974 w 2273082"/>
                <a:gd name="connsiteY21" fmla="*/ 278058 h 2717137"/>
                <a:gd name="connsiteX22" fmla="*/ 1136248 w 2273082"/>
                <a:gd name="connsiteY22" fmla="*/ 0 h 2717137"/>
                <a:gd name="connsiteX0" fmla="*/ 1136248 w 2273082"/>
                <a:gd name="connsiteY0" fmla="*/ 0 h 2717137"/>
                <a:gd name="connsiteX1" fmla="*/ 1297521 w 2273082"/>
                <a:gd name="connsiteY1" fmla="*/ 278058 h 2717137"/>
                <a:gd name="connsiteX2" fmla="*/ 1297521 w 2273082"/>
                <a:gd name="connsiteY2" fmla="*/ 1136177 h 2717137"/>
                <a:gd name="connsiteX3" fmla="*/ 2243605 w 2273082"/>
                <a:gd name="connsiteY3" fmla="*/ 1859882 h 2717137"/>
                <a:gd name="connsiteX4" fmla="*/ 2273082 w 2273082"/>
                <a:gd name="connsiteY4" fmla="*/ 2022587 h 2717137"/>
                <a:gd name="connsiteX5" fmla="*/ 1297521 w 2273082"/>
                <a:gd name="connsiteY5" fmla="*/ 1619844 h 2717137"/>
                <a:gd name="connsiteX6" fmla="*/ 1297521 w 2273082"/>
                <a:gd name="connsiteY6" fmla="*/ 1921812 h 2717137"/>
                <a:gd name="connsiteX7" fmla="*/ 1298247 w 2273082"/>
                <a:gd name="connsiteY7" fmla="*/ 1921812 h 2717137"/>
                <a:gd name="connsiteX8" fmla="*/ 1220288 w 2273082"/>
                <a:gd name="connsiteY8" fmla="*/ 2268335 h 2717137"/>
                <a:gd name="connsiteX9" fmla="*/ 1622045 w 2273082"/>
                <a:gd name="connsiteY9" fmla="*/ 2444341 h 2717137"/>
                <a:gd name="connsiteX10" fmla="*/ 1683005 w 2273082"/>
                <a:gd name="connsiteY10" fmla="*/ 2717137 h 2717137"/>
                <a:gd name="connsiteX11" fmla="*/ 1138503 w 2273082"/>
                <a:gd name="connsiteY11" fmla="*/ 2509111 h 2717137"/>
                <a:gd name="connsiteX12" fmla="*/ 594001 w 2273082"/>
                <a:gd name="connsiteY12" fmla="*/ 2717137 h 2717137"/>
                <a:gd name="connsiteX13" fmla="*/ 643531 w 2273082"/>
                <a:gd name="connsiteY13" fmla="*/ 2451961 h 2717137"/>
                <a:gd name="connsiteX14" fmla="*/ 1052704 w 2273082"/>
                <a:gd name="connsiteY14" fmla="*/ 2270546 h 2717137"/>
                <a:gd name="connsiteX15" fmla="*/ 974247 w 2273082"/>
                <a:gd name="connsiteY15" fmla="*/ 1921812 h 2717137"/>
                <a:gd name="connsiteX16" fmla="*/ 974974 w 2273082"/>
                <a:gd name="connsiteY16" fmla="*/ 1921812 h 2717137"/>
                <a:gd name="connsiteX17" fmla="*/ 974974 w 2273082"/>
                <a:gd name="connsiteY17" fmla="*/ 1620087 h 2717137"/>
                <a:gd name="connsiteX18" fmla="*/ 0 w 2273082"/>
                <a:gd name="connsiteY18" fmla="*/ 2022587 h 2717137"/>
                <a:gd name="connsiteX19" fmla="*/ 48527 w 2273082"/>
                <a:gd name="connsiteY19" fmla="*/ 1856072 h 2717137"/>
                <a:gd name="connsiteX20" fmla="*/ 974974 w 2273082"/>
                <a:gd name="connsiteY20" fmla="*/ 1136848 h 2717137"/>
                <a:gd name="connsiteX21" fmla="*/ 974974 w 2273082"/>
                <a:gd name="connsiteY21" fmla="*/ 278058 h 2717137"/>
                <a:gd name="connsiteX22" fmla="*/ 1136248 w 2273082"/>
                <a:gd name="connsiteY22" fmla="*/ 0 h 2717137"/>
                <a:gd name="connsiteX0" fmla="*/ 1136248 w 2273082"/>
                <a:gd name="connsiteY0" fmla="*/ 0 h 2717137"/>
                <a:gd name="connsiteX1" fmla="*/ 1297521 w 2273082"/>
                <a:gd name="connsiteY1" fmla="*/ 278058 h 2717137"/>
                <a:gd name="connsiteX2" fmla="*/ 1297521 w 2273082"/>
                <a:gd name="connsiteY2" fmla="*/ 1136177 h 2717137"/>
                <a:gd name="connsiteX3" fmla="*/ 2243605 w 2273082"/>
                <a:gd name="connsiteY3" fmla="*/ 1859882 h 2717137"/>
                <a:gd name="connsiteX4" fmla="*/ 2273082 w 2273082"/>
                <a:gd name="connsiteY4" fmla="*/ 2022587 h 2717137"/>
                <a:gd name="connsiteX5" fmla="*/ 1297521 w 2273082"/>
                <a:gd name="connsiteY5" fmla="*/ 1619844 h 2717137"/>
                <a:gd name="connsiteX6" fmla="*/ 1297521 w 2273082"/>
                <a:gd name="connsiteY6" fmla="*/ 1921812 h 2717137"/>
                <a:gd name="connsiteX7" fmla="*/ 1298247 w 2273082"/>
                <a:gd name="connsiteY7" fmla="*/ 1921812 h 2717137"/>
                <a:gd name="connsiteX8" fmla="*/ 1220288 w 2273082"/>
                <a:gd name="connsiteY8" fmla="*/ 2268335 h 2717137"/>
                <a:gd name="connsiteX9" fmla="*/ 1622045 w 2273082"/>
                <a:gd name="connsiteY9" fmla="*/ 2444341 h 2717137"/>
                <a:gd name="connsiteX10" fmla="*/ 1683005 w 2273082"/>
                <a:gd name="connsiteY10" fmla="*/ 2717137 h 2717137"/>
                <a:gd name="connsiteX11" fmla="*/ 1138503 w 2273082"/>
                <a:gd name="connsiteY11" fmla="*/ 2509111 h 2717137"/>
                <a:gd name="connsiteX12" fmla="*/ 594001 w 2273082"/>
                <a:gd name="connsiteY12" fmla="*/ 2717137 h 2717137"/>
                <a:gd name="connsiteX13" fmla="*/ 643531 w 2273082"/>
                <a:gd name="connsiteY13" fmla="*/ 2451961 h 2717137"/>
                <a:gd name="connsiteX14" fmla="*/ 1052704 w 2273082"/>
                <a:gd name="connsiteY14" fmla="*/ 2270546 h 2717137"/>
                <a:gd name="connsiteX15" fmla="*/ 974247 w 2273082"/>
                <a:gd name="connsiteY15" fmla="*/ 1921812 h 2717137"/>
                <a:gd name="connsiteX16" fmla="*/ 974974 w 2273082"/>
                <a:gd name="connsiteY16" fmla="*/ 1921812 h 2717137"/>
                <a:gd name="connsiteX17" fmla="*/ 974974 w 2273082"/>
                <a:gd name="connsiteY17" fmla="*/ 1620087 h 2717137"/>
                <a:gd name="connsiteX18" fmla="*/ 0 w 2273082"/>
                <a:gd name="connsiteY18" fmla="*/ 2022587 h 2717137"/>
                <a:gd name="connsiteX19" fmla="*/ 48527 w 2273082"/>
                <a:gd name="connsiteY19" fmla="*/ 1856072 h 2717137"/>
                <a:gd name="connsiteX20" fmla="*/ 974974 w 2273082"/>
                <a:gd name="connsiteY20" fmla="*/ 1136848 h 2717137"/>
                <a:gd name="connsiteX21" fmla="*/ 974974 w 2273082"/>
                <a:gd name="connsiteY21" fmla="*/ 278058 h 2717137"/>
                <a:gd name="connsiteX22" fmla="*/ 1136248 w 2273082"/>
                <a:gd name="connsiteY22" fmla="*/ 0 h 2717137"/>
                <a:gd name="connsiteX0" fmla="*/ 1136248 w 2273082"/>
                <a:gd name="connsiteY0" fmla="*/ 0 h 2717137"/>
                <a:gd name="connsiteX1" fmla="*/ 1297521 w 2273082"/>
                <a:gd name="connsiteY1" fmla="*/ 278058 h 2717137"/>
                <a:gd name="connsiteX2" fmla="*/ 1297521 w 2273082"/>
                <a:gd name="connsiteY2" fmla="*/ 1136177 h 2717137"/>
                <a:gd name="connsiteX3" fmla="*/ 2243605 w 2273082"/>
                <a:gd name="connsiteY3" fmla="*/ 1859882 h 2717137"/>
                <a:gd name="connsiteX4" fmla="*/ 2273082 w 2273082"/>
                <a:gd name="connsiteY4" fmla="*/ 2022587 h 2717137"/>
                <a:gd name="connsiteX5" fmla="*/ 1297521 w 2273082"/>
                <a:gd name="connsiteY5" fmla="*/ 1619844 h 2717137"/>
                <a:gd name="connsiteX6" fmla="*/ 1297521 w 2273082"/>
                <a:gd name="connsiteY6" fmla="*/ 1921812 h 2717137"/>
                <a:gd name="connsiteX7" fmla="*/ 1298247 w 2273082"/>
                <a:gd name="connsiteY7" fmla="*/ 1921812 h 2717137"/>
                <a:gd name="connsiteX8" fmla="*/ 1220288 w 2273082"/>
                <a:gd name="connsiteY8" fmla="*/ 2268335 h 2717137"/>
                <a:gd name="connsiteX9" fmla="*/ 1622045 w 2273082"/>
                <a:gd name="connsiteY9" fmla="*/ 2444341 h 2717137"/>
                <a:gd name="connsiteX10" fmla="*/ 1683005 w 2273082"/>
                <a:gd name="connsiteY10" fmla="*/ 2717137 h 2717137"/>
                <a:gd name="connsiteX11" fmla="*/ 1138503 w 2273082"/>
                <a:gd name="connsiteY11" fmla="*/ 2509111 h 2717137"/>
                <a:gd name="connsiteX12" fmla="*/ 594001 w 2273082"/>
                <a:gd name="connsiteY12" fmla="*/ 2717137 h 2717137"/>
                <a:gd name="connsiteX13" fmla="*/ 643531 w 2273082"/>
                <a:gd name="connsiteY13" fmla="*/ 2451961 h 2717137"/>
                <a:gd name="connsiteX14" fmla="*/ 1052704 w 2273082"/>
                <a:gd name="connsiteY14" fmla="*/ 2270546 h 2717137"/>
                <a:gd name="connsiteX15" fmla="*/ 974247 w 2273082"/>
                <a:gd name="connsiteY15" fmla="*/ 1921812 h 2717137"/>
                <a:gd name="connsiteX16" fmla="*/ 974974 w 2273082"/>
                <a:gd name="connsiteY16" fmla="*/ 1921812 h 2717137"/>
                <a:gd name="connsiteX17" fmla="*/ 974974 w 2273082"/>
                <a:gd name="connsiteY17" fmla="*/ 1620087 h 2717137"/>
                <a:gd name="connsiteX18" fmla="*/ 0 w 2273082"/>
                <a:gd name="connsiteY18" fmla="*/ 2022587 h 2717137"/>
                <a:gd name="connsiteX19" fmla="*/ 48527 w 2273082"/>
                <a:gd name="connsiteY19" fmla="*/ 1856072 h 2717137"/>
                <a:gd name="connsiteX20" fmla="*/ 974974 w 2273082"/>
                <a:gd name="connsiteY20" fmla="*/ 1136848 h 2717137"/>
                <a:gd name="connsiteX21" fmla="*/ 974974 w 2273082"/>
                <a:gd name="connsiteY21" fmla="*/ 278058 h 2717137"/>
                <a:gd name="connsiteX22" fmla="*/ 1136248 w 2273082"/>
                <a:gd name="connsiteY22" fmla="*/ 0 h 2717137"/>
                <a:gd name="connsiteX0" fmla="*/ 1136248 w 2273082"/>
                <a:gd name="connsiteY0" fmla="*/ 0 h 2717137"/>
                <a:gd name="connsiteX1" fmla="*/ 1297521 w 2273082"/>
                <a:gd name="connsiteY1" fmla="*/ 278058 h 2717137"/>
                <a:gd name="connsiteX2" fmla="*/ 1297521 w 2273082"/>
                <a:gd name="connsiteY2" fmla="*/ 1136177 h 2717137"/>
                <a:gd name="connsiteX3" fmla="*/ 2243605 w 2273082"/>
                <a:gd name="connsiteY3" fmla="*/ 1859882 h 2717137"/>
                <a:gd name="connsiteX4" fmla="*/ 2273082 w 2273082"/>
                <a:gd name="connsiteY4" fmla="*/ 2022587 h 2717137"/>
                <a:gd name="connsiteX5" fmla="*/ 1297521 w 2273082"/>
                <a:gd name="connsiteY5" fmla="*/ 1619844 h 2717137"/>
                <a:gd name="connsiteX6" fmla="*/ 1297521 w 2273082"/>
                <a:gd name="connsiteY6" fmla="*/ 1921812 h 2717137"/>
                <a:gd name="connsiteX7" fmla="*/ 1298247 w 2273082"/>
                <a:gd name="connsiteY7" fmla="*/ 1921812 h 2717137"/>
                <a:gd name="connsiteX8" fmla="*/ 1220288 w 2273082"/>
                <a:gd name="connsiteY8" fmla="*/ 2268335 h 2717137"/>
                <a:gd name="connsiteX9" fmla="*/ 1622045 w 2273082"/>
                <a:gd name="connsiteY9" fmla="*/ 2444341 h 2717137"/>
                <a:gd name="connsiteX10" fmla="*/ 1683005 w 2273082"/>
                <a:gd name="connsiteY10" fmla="*/ 2717137 h 2717137"/>
                <a:gd name="connsiteX11" fmla="*/ 1138503 w 2273082"/>
                <a:gd name="connsiteY11" fmla="*/ 2509111 h 2717137"/>
                <a:gd name="connsiteX12" fmla="*/ 594001 w 2273082"/>
                <a:gd name="connsiteY12" fmla="*/ 2717137 h 2717137"/>
                <a:gd name="connsiteX13" fmla="*/ 643531 w 2273082"/>
                <a:gd name="connsiteY13" fmla="*/ 2451961 h 2717137"/>
                <a:gd name="connsiteX14" fmla="*/ 1052704 w 2273082"/>
                <a:gd name="connsiteY14" fmla="*/ 2270546 h 2717137"/>
                <a:gd name="connsiteX15" fmla="*/ 974247 w 2273082"/>
                <a:gd name="connsiteY15" fmla="*/ 1921812 h 2717137"/>
                <a:gd name="connsiteX16" fmla="*/ 974974 w 2273082"/>
                <a:gd name="connsiteY16" fmla="*/ 1921812 h 2717137"/>
                <a:gd name="connsiteX17" fmla="*/ 974974 w 2273082"/>
                <a:gd name="connsiteY17" fmla="*/ 1620087 h 2717137"/>
                <a:gd name="connsiteX18" fmla="*/ 0 w 2273082"/>
                <a:gd name="connsiteY18" fmla="*/ 2022587 h 2717137"/>
                <a:gd name="connsiteX19" fmla="*/ 48527 w 2273082"/>
                <a:gd name="connsiteY19" fmla="*/ 1856072 h 2717137"/>
                <a:gd name="connsiteX20" fmla="*/ 974974 w 2273082"/>
                <a:gd name="connsiteY20" fmla="*/ 1136848 h 2717137"/>
                <a:gd name="connsiteX21" fmla="*/ 974974 w 2273082"/>
                <a:gd name="connsiteY21" fmla="*/ 278058 h 2717137"/>
                <a:gd name="connsiteX22" fmla="*/ 1136248 w 2273082"/>
                <a:gd name="connsiteY22" fmla="*/ 0 h 2717137"/>
                <a:gd name="connsiteX0" fmla="*/ 1136248 w 2273082"/>
                <a:gd name="connsiteY0" fmla="*/ 0 h 2717137"/>
                <a:gd name="connsiteX1" fmla="*/ 1297521 w 2273082"/>
                <a:gd name="connsiteY1" fmla="*/ 278058 h 2717137"/>
                <a:gd name="connsiteX2" fmla="*/ 1297521 w 2273082"/>
                <a:gd name="connsiteY2" fmla="*/ 1136177 h 2717137"/>
                <a:gd name="connsiteX3" fmla="*/ 2243605 w 2273082"/>
                <a:gd name="connsiteY3" fmla="*/ 1859882 h 2717137"/>
                <a:gd name="connsiteX4" fmla="*/ 2273082 w 2273082"/>
                <a:gd name="connsiteY4" fmla="*/ 2022587 h 2717137"/>
                <a:gd name="connsiteX5" fmla="*/ 1297521 w 2273082"/>
                <a:gd name="connsiteY5" fmla="*/ 1619844 h 2717137"/>
                <a:gd name="connsiteX6" fmla="*/ 1297521 w 2273082"/>
                <a:gd name="connsiteY6" fmla="*/ 1921812 h 2717137"/>
                <a:gd name="connsiteX7" fmla="*/ 1298247 w 2273082"/>
                <a:gd name="connsiteY7" fmla="*/ 1921812 h 2717137"/>
                <a:gd name="connsiteX8" fmla="*/ 1220288 w 2273082"/>
                <a:gd name="connsiteY8" fmla="*/ 2268335 h 2717137"/>
                <a:gd name="connsiteX9" fmla="*/ 1622045 w 2273082"/>
                <a:gd name="connsiteY9" fmla="*/ 2444341 h 2717137"/>
                <a:gd name="connsiteX10" fmla="*/ 1683005 w 2273082"/>
                <a:gd name="connsiteY10" fmla="*/ 2717137 h 2717137"/>
                <a:gd name="connsiteX11" fmla="*/ 1138503 w 2273082"/>
                <a:gd name="connsiteY11" fmla="*/ 2509111 h 2717137"/>
                <a:gd name="connsiteX12" fmla="*/ 594001 w 2273082"/>
                <a:gd name="connsiteY12" fmla="*/ 2717137 h 2717137"/>
                <a:gd name="connsiteX13" fmla="*/ 643531 w 2273082"/>
                <a:gd name="connsiteY13" fmla="*/ 2451961 h 2717137"/>
                <a:gd name="connsiteX14" fmla="*/ 1052704 w 2273082"/>
                <a:gd name="connsiteY14" fmla="*/ 2270546 h 2717137"/>
                <a:gd name="connsiteX15" fmla="*/ 974247 w 2273082"/>
                <a:gd name="connsiteY15" fmla="*/ 1921812 h 2717137"/>
                <a:gd name="connsiteX16" fmla="*/ 974974 w 2273082"/>
                <a:gd name="connsiteY16" fmla="*/ 1921812 h 2717137"/>
                <a:gd name="connsiteX17" fmla="*/ 974974 w 2273082"/>
                <a:gd name="connsiteY17" fmla="*/ 1620087 h 2717137"/>
                <a:gd name="connsiteX18" fmla="*/ 0 w 2273082"/>
                <a:gd name="connsiteY18" fmla="*/ 2022587 h 2717137"/>
                <a:gd name="connsiteX19" fmla="*/ 48527 w 2273082"/>
                <a:gd name="connsiteY19" fmla="*/ 1856072 h 2717137"/>
                <a:gd name="connsiteX20" fmla="*/ 974974 w 2273082"/>
                <a:gd name="connsiteY20" fmla="*/ 1136848 h 2717137"/>
                <a:gd name="connsiteX21" fmla="*/ 974974 w 2273082"/>
                <a:gd name="connsiteY21" fmla="*/ 278058 h 2717137"/>
                <a:gd name="connsiteX22" fmla="*/ 1136248 w 2273082"/>
                <a:gd name="connsiteY22" fmla="*/ 0 h 2717137"/>
                <a:gd name="connsiteX0" fmla="*/ 1136248 w 2274379"/>
                <a:gd name="connsiteY0" fmla="*/ 0 h 2717137"/>
                <a:gd name="connsiteX1" fmla="*/ 1297521 w 2274379"/>
                <a:gd name="connsiteY1" fmla="*/ 278058 h 2717137"/>
                <a:gd name="connsiteX2" fmla="*/ 1297521 w 2274379"/>
                <a:gd name="connsiteY2" fmla="*/ 1136177 h 2717137"/>
                <a:gd name="connsiteX3" fmla="*/ 2243605 w 2274379"/>
                <a:gd name="connsiteY3" fmla="*/ 1859882 h 2717137"/>
                <a:gd name="connsiteX4" fmla="*/ 2273082 w 2274379"/>
                <a:gd name="connsiteY4" fmla="*/ 2022587 h 2717137"/>
                <a:gd name="connsiteX5" fmla="*/ 1297521 w 2274379"/>
                <a:gd name="connsiteY5" fmla="*/ 1619844 h 2717137"/>
                <a:gd name="connsiteX6" fmla="*/ 1297521 w 2274379"/>
                <a:gd name="connsiteY6" fmla="*/ 1921812 h 2717137"/>
                <a:gd name="connsiteX7" fmla="*/ 1298247 w 2274379"/>
                <a:gd name="connsiteY7" fmla="*/ 1921812 h 2717137"/>
                <a:gd name="connsiteX8" fmla="*/ 1220288 w 2274379"/>
                <a:gd name="connsiteY8" fmla="*/ 2268335 h 2717137"/>
                <a:gd name="connsiteX9" fmla="*/ 1622045 w 2274379"/>
                <a:gd name="connsiteY9" fmla="*/ 2444341 h 2717137"/>
                <a:gd name="connsiteX10" fmla="*/ 1683005 w 2274379"/>
                <a:gd name="connsiteY10" fmla="*/ 2717137 h 2717137"/>
                <a:gd name="connsiteX11" fmla="*/ 1138503 w 2274379"/>
                <a:gd name="connsiteY11" fmla="*/ 2509111 h 2717137"/>
                <a:gd name="connsiteX12" fmla="*/ 594001 w 2274379"/>
                <a:gd name="connsiteY12" fmla="*/ 2717137 h 2717137"/>
                <a:gd name="connsiteX13" fmla="*/ 643531 w 2274379"/>
                <a:gd name="connsiteY13" fmla="*/ 2451961 h 2717137"/>
                <a:gd name="connsiteX14" fmla="*/ 1052704 w 2274379"/>
                <a:gd name="connsiteY14" fmla="*/ 2270546 h 2717137"/>
                <a:gd name="connsiteX15" fmla="*/ 974247 w 2274379"/>
                <a:gd name="connsiteY15" fmla="*/ 1921812 h 2717137"/>
                <a:gd name="connsiteX16" fmla="*/ 974974 w 2274379"/>
                <a:gd name="connsiteY16" fmla="*/ 1921812 h 2717137"/>
                <a:gd name="connsiteX17" fmla="*/ 974974 w 2274379"/>
                <a:gd name="connsiteY17" fmla="*/ 1620087 h 2717137"/>
                <a:gd name="connsiteX18" fmla="*/ 0 w 2274379"/>
                <a:gd name="connsiteY18" fmla="*/ 2022587 h 2717137"/>
                <a:gd name="connsiteX19" fmla="*/ 48527 w 2274379"/>
                <a:gd name="connsiteY19" fmla="*/ 1856072 h 2717137"/>
                <a:gd name="connsiteX20" fmla="*/ 974974 w 2274379"/>
                <a:gd name="connsiteY20" fmla="*/ 1136848 h 2717137"/>
                <a:gd name="connsiteX21" fmla="*/ 974974 w 2274379"/>
                <a:gd name="connsiteY21" fmla="*/ 278058 h 2717137"/>
                <a:gd name="connsiteX22" fmla="*/ 1136248 w 2274379"/>
                <a:gd name="connsiteY22" fmla="*/ 0 h 2717137"/>
                <a:gd name="connsiteX0" fmla="*/ 1136248 w 2275272"/>
                <a:gd name="connsiteY0" fmla="*/ 0 h 2717137"/>
                <a:gd name="connsiteX1" fmla="*/ 1297521 w 2275272"/>
                <a:gd name="connsiteY1" fmla="*/ 278058 h 2717137"/>
                <a:gd name="connsiteX2" fmla="*/ 1297521 w 2275272"/>
                <a:gd name="connsiteY2" fmla="*/ 1136177 h 2717137"/>
                <a:gd name="connsiteX3" fmla="*/ 2243605 w 2275272"/>
                <a:gd name="connsiteY3" fmla="*/ 1859882 h 2717137"/>
                <a:gd name="connsiteX4" fmla="*/ 2273082 w 2275272"/>
                <a:gd name="connsiteY4" fmla="*/ 2022587 h 2717137"/>
                <a:gd name="connsiteX5" fmla="*/ 1297521 w 2275272"/>
                <a:gd name="connsiteY5" fmla="*/ 1619844 h 2717137"/>
                <a:gd name="connsiteX6" fmla="*/ 1297521 w 2275272"/>
                <a:gd name="connsiteY6" fmla="*/ 1921812 h 2717137"/>
                <a:gd name="connsiteX7" fmla="*/ 1298247 w 2275272"/>
                <a:gd name="connsiteY7" fmla="*/ 1921812 h 2717137"/>
                <a:gd name="connsiteX8" fmla="*/ 1220288 w 2275272"/>
                <a:gd name="connsiteY8" fmla="*/ 2268335 h 2717137"/>
                <a:gd name="connsiteX9" fmla="*/ 1622045 w 2275272"/>
                <a:gd name="connsiteY9" fmla="*/ 2444341 h 2717137"/>
                <a:gd name="connsiteX10" fmla="*/ 1683005 w 2275272"/>
                <a:gd name="connsiteY10" fmla="*/ 2717137 h 2717137"/>
                <a:gd name="connsiteX11" fmla="*/ 1138503 w 2275272"/>
                <a:gd name="connsiteY11" fmla="*/ 2509111 h 2717137"/>
                <a:gd name="connsiteX12" fmla="*/ 594001 w 2275272"/>
                <a:gd name="connsiteY12" fmla="*/ 2717137 h 2717137"/>
                <a:gd name="connsiteX13" fmla="*/ 643531 w 2275272"/>
                <a:gd name="connsiteY13" fmla="*/ 2451961 h 2717137"/>
                <a:gd name="connsiteX14" fmla="*/ 1052704 w 2275272"/>
                <a:gd name="connsiteY14" fmla="*/ 2270546 h 2717137"/>
                <a:gd name="connsiteX15" fmla="*/ 974247 w 2275272"/>
                <a:gd name="connsiteY15" fmla="*/ 1921812 h 2717137"/>
                <a:gd name="connsiteX16" fmla="*/ 974974 w 2275272"/>
                <a:gd name="connsiteY16" fmla="*/ 1921812 h 2717137"/>
                <a:gd name="connsiteX17" fmla="*/ 974974 w 2275272"/>
                <a:gd name="connsiteY17" fmla="*/ 1620087 h 2717137"/>
                <a:gd name="connsiteX18" fmla="*/ 0 w 2275272"/>
                <a:gd name="connsiteY18" fmla="*/ 2022587 h 2717137"/>
                <a:gd name="connsiteX19" fmla="*/ 48527 w 2275272"/>
                <a:gd name="connsiteY19" fmla="*/ 1856072 h 2717137"/>
                <a:gd name="connsiteX20" fmla="*/ 974974 w 2275272"/>
                <a:gd name="connsiteY20" fmla="*/ 1136848 h 2717137"/>
                <a:gd name="connsiteX21" fmla="*/ 974974 w 2275272"/>
                <a:gd name="connsiteY21" fmla="*/ 278058 h 2717137"/>
                <a:gd name="connsiteX22" fmla="*/ 1136248 w 2275272"/>
                <a:gd name="connsiteY22" fmla="*/ 0 h 2717137"/>
                <a:gd name="connsiteX0" fmla="*/ 1136248 w 2275272"/>
                <a:gd name="connsiteY0" fmla="*/ 0 h 2717137"/>
                <a:gd name="connsiteX1" fmla="*/ 1297521 w 2275272"/>
                <a:gd name="connsiteY1" fmla="*/ 278058 h 2717137"/>
                <a:gd name="connsiteX2" fmla="*/ 1297521 w 2275272"/>
                <a:gd name="connsiteY2" fmla="*/ 1136177 h 2717137"/>
                <a:gd name="connsiteX3" fmla="*/ 2243605 w 2275272"/>
                <a:gd name="connsiteY3" fmla="*/ 1859882 h 2717137"/>
                <a:gd name="connsiteX4" fmla="*/ 2273082 w 2275272"/>
                <a:gd name="connsiteY4" fmla="*/ 2022587 h 2717137"/>
                <a:gd name="connsiteX5" fmla="*/ 1297521 w 2275272"/>
                <a:gd name="connsiteY5" fmla="*/ 1619844 h 2717137"/>
                <a:gd name="connsiteX6" fmla="*/ 1297521 w 2275272"/>
                <a:gd name="connsiteY6" fmla="*/ 1921812 h 2717137"/>
                <a:gd name="connsiteX7" fmla="*/ 1298247 w 2275272"/>
                <a:gd name="connsiteY7" fmla="*/ 1921812 h 2717137"/>
                <a:gd name="connsiteX8" fmla="*/ 1220288 w 2275272"/>
                <a:gd name="connsiteY8" fmla="*/ 2268335 h 2717137"/>
                <a:gd name="connsiteX9" fmla="*/ 1622045 w 2275272"/>
                <a:gd name="connsiteY9" fmla="*/ 2444341 h 2717137"/>
                <a:gd name="connsiteX10" fmla="*/ 1683005 w 2275272"/>
                <a:gd name="connsiteY10" fmla="*/ 2717137 h 2717137"/>
                <a:gd name="connsiteX11" fmla="*/ 1138503 w 2275272"/>
                <a:gd name="connsiteY11" fmla="*/ 2509111 h 2717137"/>
                <a:gd name="connsiteX12" fmla="*/ 594001 w 2275272"/>
                <a:gd name="connsiteY12" fmla="*/ 2717137 h 2717137"/>
                <a:gd name="connsiteX13" fmla="*/ 643531 w 2275272"/>
                <a:gd name="connsiteY13" fmla="*/ 2451961 h 2717137"/>
                <a:gd name="connsiteX14" fmla="*/ 1052704 w 2275272"/>
                <a:gd name="connsiteY14" fmla="*/ 2270546 h 2717137"/>
                <a:gd name="connsiteX15" fmla="*/ 974247 w 2275272"/>
                <a:gd name="connsiteY15" fmla="*/ 1921812 h 2717137"/>
                <a:gd name="connsiteX16" fmla="*/ 974974 w 2275272"/>
                <a:gd name="connsiteY16" fmla="*/ 1921812 h 2717137"/>
                <a:gd name="connsiteX17" fmla="*/ 974974 w 2275272"/>
                <a:gd name="connsiteY17" fmla="*/ 1620087 h 2717137"/>
                <a:gd name="connsiteX18" fmla="*/ 0 w 2275272"/>
                <a:gd name="connsiteY18" fmla="*/ 2022587 h 2717137"/>
                <a:gd name="connsiteX19" fmla="*/ 48527 w 2275272"/>
                <a:gd name="connsiteY19" fmla="*/ 1856072 h 2717137"/>
                <a:gd name="connsiteX20" fmla="*/ 974974 w 2275272"/>
                <a:gd name="connsiteY20" fmla="*/ 1136848 h 2717137"/>
                <a:gd name="connsiteX21" fmla="*/ 974974 w 2275272"/>
                <a:gd name="connsiteY21" fmla="*/ 278058 h 2717137"/>
                <a:gd name="connsiteX22" fmla="*/ 1136248 w 2275272"/>
                <a:gd name="connsiteY22" fmla="*/ 0 h 2717137"/>
                <a:gd name="connsiteX0" fmla="*/ 1136248 w 2275272"/>
                <a:gd name="connsiteY0" fmla="*/ 0 h 2717137"/>
                <a:gd name="connsiteX1" fmla="*/ 1297521 w 2275272"/>
                <a:gd name="connsiteY1" fmla="*/ 278058 h 2717137"/>
                <a:gd name="connsiteX2" fmla="*/ 1297521 w 2275272"/>
                <a:gd name="connsiteY2" fmla="*/ 1136177 h 2717137"/>
                <a:gd name="connsiteX3" fmla="*/ 2243605 w 2275272"/>
                <a:gd name="connsiteY3" fmla="*/ 1859882 h 2717137"/>
                <a:gd name="connsiteX4" fmla="*/ 2273082 w 2275272"/>
                <a:gd name="connsiteY4" fmla="*/ 2022587 h 2717137"/>
                <a:gd name="connsiteX5" fmla="*/ 1297521 w 2275272"/>
                <a:gd name="connsiteY5" fmla="*/ 1619844 h 2717137"/>
                <a:gd name="connsiteX6" fmla="*/ 1297521 w 2275272"/>
                <a:gd name="connsiteY6" fmla="*/ 1921812 h 2717137"/>
                <a:gd name="connsiteX7" fmla="*/ 1298247 w 2275272"/>
                <a:gd name="connsiteY7" fmla="*/ 1921812 h 2717137"/>
                <a:gd name="connsiteX8" fmla="*/ 1220288 w 2275272"/>
                <a:gd name="connsiteY8" fmla="*/ 2268335 h 2717137"/>
                <a:gd name="connsiteX9" fmla="*/ 1622045 w 2275272"/>
                <a:gd name="connsiteY9" fmla="*/ 2444341 h 2717137"/>
                <a:gd name="connsiteX10" fmla="*/ 1683005 w 2275272"/>
                <a:gd name="connsiteY10" fmla="*/ 2717137 h 2717137"/>
                <a:gd name="connsiteX11" fmla="*/ 1138503 w 2275272"/>
                <a:gd name="connsiteY11" fmla="*/ 2509111 h 2717137"/>
                <a:gd name="connsiteX12" fmla="*/ 594001 w 2275272"/>
                <a:gd name="connsiteY12" fmla="*/ 2717137 h 2717137"/>
                <a:gd name="connsiteX13" fmla="*/ 643531 w 2275272"/>
                <a:gd name="connsiteY13" fmla="*/ 2451961 h 2717137"/>
                <a:gd name="connsiteX14" fmla="*/ 1052704 w 2275272"/>
                <a:gd name="connsiteY14" fmla="*/ 2270546 h 2717137"/>
                <a:gd name="connsiteX15" fmla="*/ 974247 w 2275272"/>
                <a:gd name="connsiteY15" fmla="*/ 1921812 h 2717137"/>
                <a:gd name="connsiteX16" fmla="*/ 974974 w 2275272"/>
                <a:gd name="connsiteY16" fmla="*/ 1921812 h 2717137"/>
                <a:gd name="connsiteX17" fmla="*/ 974974 w 2275272"/>
                <a:gd name="connsiteY17" fmla="*/ 1620087 h 2717137"/>
                <a:gd name="connsiteX18" fmla="*/ 0 w 2275272"/>
                <a:gd name="connsiteY18" fmla="*/ 2022587 h 2717137"/>
                <a:gd name="connsiteX19" fmla="*/ 48527 w 2275272"/>
                <a:gd name="connsiteY19" fmla="*/ 1856072 h 2717137"/>
                <a:gd name="connsiteX20" fmla="*/ 974974 w 2275272"/>
                <a:gd name="connsiteY20" fmla="*/ 1136848 h 2717137"/>
                <a:gd name="connsiteX21" fmla="*/ 974974 w 2275272"/>
                <a:gd name="connsiteY21" fmla="*/ 278058 h 2717137"/>
                <a:gd name="connsiteX22" fmla="*/ 1136248 w 2275272"/>
                <a:gd name="connsiteY22" fmla="*/ 0 h 2717137"/>
                <a:gd name="connsiteX0" fmla="*/ 1136248 w 2275272"/>
                <a:gd name="connsiteY0" fmla="*/ 0 h 2717137"/>
                <a:gd name="connsiteX1" fmla="*/ 1297521 w 2275272"/>
                <a:gd name="connsiteY1" fmla="*/ 278058 h 2717137"/>
                <a:gd name="connsiteX2" fmla="*/ 1297521 w 2275272"/>
                <a:gd name="connsiteY2" fmla="*/ 1136177 h 2717137"/>
                <a:gd name="connsiteX3" fmla="*/ 2243605 w 2275272"/>
                <a:gd name="connsiteY3" fmla="*/ 1859882 h 2717137"/>
                <a:gd name="connsiteX4" fmla="*/ 2273082 w 2275272"/>
                <a:gd name="connsiteY4" fmla="*/ 2022587 h 2717137"/>
                <a:gd name="connsiteX5" fmla="*/ 1297521 w 2275272"/>
                <a:gd name="connsiteY5" fmla="*/ 1619844 h 2717137"/>
                <a:gd name="connsiteX6" fmla="*/ 1297521 w 2275272"/>
                <a:gd name="connsiteY6" fmla="*/ 1921812 h 2717137"/>
                <a:gd name="connsiteX7" fmla="*/ 1298247 w 2275272"/>
                <a:gd name="connsiteY7" fmla="*/ 1921812 h 2717137"/>
                <a:gd name="connsiteX8" fmla="*/ 1220288 w 2275272"/>
                <a:gd name="connsiteY8" fmla="*/ 2268335 h 2717137"/>
                <a:gd name="connsiteX9" fmla="*/ 1622045 w 2275272"/>
                <a:gd name="connsiteY9" fmla="*/ 2444341 h 2717137"/>
                <a:gd name="connsiteX10" fmla="*/ 1683005 w 2275272"/>
                <a:gd name="connsiteY10" fmla="*/ 2717137 h 2717137"/>
                <a:gd name="connsiteX11" fmla="*/ 1138503 w 2275272"/>
                <a:gd name="connsiteY11" fmla="*/ 2509111 h 2717137"/>
                <a:gd name="connsiteX12" fmla="*/ 594001 w 2275272"/>
                <a:gd name="connsiteY12" fmla="*/ 2717137 h 2717137"/>
                <a:gd name="connsiteX13" fmla="*/ 643531 w 2275272"/>
                <a:gd name="connsiteY13" fmla="*/ 2451961 h 2717137"/>
                <a:gd name="connsiteX14" fmla="*/ 1052704 w 2275272"/>
                <a:gd name="connsiteY14" fmla="*/ 2270546 h 2717137"/>
                <a:gd name="connsiteX15" fmla="*/ 974247 w 2275272"/>
                <a:gd name="connsiteY15" fmla="*/ 1921812 h 2717137"/>
                <a:gd name="connsiteX16" fmla="*/ 974974 w 2275272"/>
                <a:gd name="connsiteY16" fmla="*/ 1921812 h 2717137"/>
                <a:gd name="connsiteX17" fmla="*/ 974974 w 2275272"/>
                <a:gd name="connsiteY17" fmla="*/ 1620087 h 2717137"/>
                <a:gd name="connsiteX18" fmla="*/ 0 w 2275272"/>
                <a:gd name="connsiteY18" fmla="*/ 2022587 h 2717137"/>
                <a:gd name="connsiteX19" fmla="*/ 48527 w 2275272"/>
                <a:gd name="connsiteY19" fmla="*/ 1856072 h 2717137"/>
                <a:gd name="connsiteX20" fmla="*/ 974974 w 2275272"/>
                <a:gd name="connsiteY20" fmla="*/ 1136848 h 2717137"/>
                <a:gd name="connsiteX21" fmla="*/ 974974 w 2275272"/>
                <a:gd name="connsiteY21" fmla="*/ 278058 h 2717137"/>
                <a:gd name="connsiteX22" fmla="*/ 1136248 w 2275272"/>
                <a:gd name="connsiteY22" fmla="*/ 0 h 2717137"/>
                <a:gd name="connsiteX0" fmla="*/ 1136248 w 2275272"/>
                <a:gd name="connsiteY0" fmla="*/ 0 h 2717137"/>
                <a:gd name="connsiteX1" fmla="*/ 1297521 w 2275272"/>
                <a:gd name="connsiteY1" fmla="*/ 278058 h 2717137"/>
                <a:gd name="connsiteX2" fmla="*/ 1297521 w 2275272"/>
                <a:gd name="connsiteY2" fmla="*/ 1136177 h 2717137"/>
                <a:gd name="connsiteX3" fmla="*/ 2243605 w 2275272"/>
                <a:gd name="connsiteY3" fmla="*/ 1859882 h 2717137"/>
                <a:gd name="connsiteX4" fmla="*/ 2273082 w 2275272"/>
                <a:gd name="connsiteY4" fmla="*/ 2022587 h 2717137"/>
                <a:gd name="connsiteX5" fmla="*/ 1297521 w 2275272"/>
                <a:gd name="connsiteY5" fmla="*/ 1619844 h 2717137"/>
                <a:gd name="connsiteX6" fmla="*/ 1297521 w 2275272"/>
                <a:gd name="connsiteY6" fmla="*/ 1921812 h 2717137"/>
                <a:gd name="connsiteX7" fmla="*/ 1298247 w 2275272"/>
                <a:gd name="connsiteY7" fmla="*/ 1921812 h 2717137"/>
                <a:gd name="connsiteX8" fmla="*/ 1220288 w 2275272"/>
                <a:gd name="connsiteY8" fmla="*/ 2268335 h 2717137"/>
                <a:gd name="connsiteX9" fmla="*/ 1622045 w 2275272"/>
                <a:gd name="connsiteY9" fmla="*/ 2444341 h 2717137"/>
                <a:gd name="connsiteX10" fmla="*/ 1683005 w 2275272"/>
                <a:gd name="connsiteY10" fmla="*/ 2717137 h 2717137"/>
                <a:gd name="connsiteX11" fmla="*/ 1138503 w 2275272"/>
                <a:gd name="connsiteY11" fmla="*/ 2509111 h 2717137"/>
                <a:gd name="connsiteX12" fmla="*/ 594001 w 2275272"/>
                <a:gd name="connsiteY12" fmla="*/ 2717137 h 2717137"/>
                <a:gd name="connsiteX13" fmla="*/ 643531 w 2275272"/>
                <a:gd name="connsiteY13" fmla="*/ 2451961 h 2717137"/>
                <a:gd name="connsiteX14" fmla="*/ 1052704 w 2275272"/>
                <a:gd name="connsiteY14" fmla="*/ 2270546 h 2717137"/>
                <a:gd name="connsiteX15" fmla="*/ 974247 w 2275272"/>
                <a:gd name="connsiteY15" fmla="*/ 1921812 h 2717137"/>
                <a:gd name="connsiteX16" fmla="*/ 974974 w 2275272"/>
                <a:gd name="connsiteY16" fmla="*/ 1921812 h 2717137"/>
                <a:gd name="connsiteX17" fmla="*/ 974974 w 2275272"/>
                <a:gd name="connsiteY17" fmla="*/ 1620087 h 2717137"/>
                <a:gd name="connsiteX18" fmla="*/ 0 w 2275272"/>
                <a:gd name="connsiteY18" fmla="*/ 2022587 h 2717137"/>
                <a:gd name="connsiteX19" fmla="*/ 48527 w 2275272"/>
                <a:gd name="connsiteY19" fmla="*/ 1856072 h 2717137"/>
                <a:gd name="connsiteX20" fmla="*/ 974974 w 2275272"/>
                <a:gd name="connsiteY20" fmla="*/ 1136848 h 2717137"/>
                <a:gd name="connsiteX21" fmla="*/ 974974 w 2275272"/>
                <a:gd name="connsiteY21" fmla="*/ 278058 h 2717137"/>
                <a:gd name="connsiteX22" fmla="*/ 1136248 w 2275272"/>
                <a:gd name="connsiteY22" fmla="*/ 0 h 2717137"/>
                <a:gd name="connsiteX0" fmla="*/ 1136248 w 2275272"/>
                <a:gd name="connsiteY0" fmla="*/ 0 h 2717137"/>
                <a:gd name="connsiteX1" fmla="*/ 1297521 w 2275272"/>
                <a:gd name="connsiteY1" fmla="*/ 278058 h 2717137"/>
                <a:gd name="connsiteX2" fmla="*/ 1297521 w 2275272"/>
                <a:gd name="connsiteY2" fmla="*/ 1136177 h 2717137"/>
                <a:gd name="connsiteX3" fmla="*/ 2243605 w 2275272"/>
                <a:gd name="connsiteY3" fmla="*/ 1859882 h 2717137"/>
                <a:gd name="connsiteX4" fmla="*/ 2273082 w 2275272"/>
                <a:gd name="connsiteY4" fmla="*/ 2022587 h 2717137"/>
                <a:gd name="connsiteX5" fmla="*/ 1297521 w 2275272"/>
                <a:gd name="connsiteY5" fmla="*/ 1619844 h 2717137"/>
                <a:gd name="connsiteX6" fmla="*/ 1297521 w 2275272"/>
                <a:gd name="connsiteY6" fmla="*/ 1921812 h 2717137"/>
                <a:gd name="connsiteX7" fmla="*/ 1298247 w 2275272"/>
                <a:gd name="connsiteY7" fmla="*/ 1921812 h 2717137"/>
                <a:gd name="connsiteX8" fmla="*/ 1220288 w 2275272"/>
                <a:gd name="connsiteY8" fmla="*/ 2268335 h 2717137"/>
                <a:gd name="connsiteX9" fmla="*/ 1622045 w 2275272"/>
                <a:gd name="connsiteY9" fmla="*/ 2444341 h 2717137"/>
                <a:gd name="connsiteX10" fmla="*/ 1683005 w 2275272"/>
                <a:gd name="connsiteY10" fmla="*/ 2717137 h 2717137"/>
                <a:gd name="connsiteX11" fmla="*/ 1138503 w 2275272"/>
                <a:gd name="connsiteY11" fmla="*/ 2509111 h 2717137"/>
                <a:gd name="connsiteX12" fmla="*/ 594001 w 2275272"/>
                <a:gd name="connsiteY12" fmla="*/ 2717137 h 2717137"/>
                <a:gd name="connsiteX13" fmla="*/ 643531 w 2275272"/>
                <a:gd name="connsiteY13" fmla="*/ 2451961 h 2717137"/>
                <a:gd name="connsiteX14" fmla="*/ 1052704 w 2275272"/>
                <a:gd name="connsiteY14" fmla="*/ 2270546 h 2717137"/>
                <a:gd name="connsiteX15" fmla="*/ 974247 w 2275272"/>
                <a:gd name="connsiteY15" fmla="*/ 1921812 h 2717137"/>
                <a:gd name="connsiteX16" fmla="*/ 974974 w 2275272"/>
                <a:gd name="connsiteY16" fmla="*/ 1921812 h 2717137"/>
                <a:gd name="connsiteX17" fmla="*/ 974974 w 2275272"/>
                <a:gd name="connsiteY17" fmla="*/ 1620087 h 2717137"/>
                <a:gd name="connsiteX18" fmla="*/ 0 w 2275272"/>
                <a:gd name="connsiteY18" fmla="*/ 2022587 h 2717137"/>
                <a:gd name="connsiteX19" fmla="*/ 48527 w 2275272"/>
                <a:gd name="connsiteY19" fmla="*/ 1856072 h 2717137"/>
                <a:gd name="connsiteX20" fmla="*/ 974974 w 2275272"/>
                <a:gd name="connsiteY20" fmla="*/ 1136848 h 2717137"/>
                <a:gd name="connsiteX21" fmla="*/ 974974 w 2275272"/>
                <a:gd name="connsiteY21" fmla="*/ 278058 h 2717137"/>
                <a:gd name="connsiteX22" fmla="*/ 1136248 w 2275272"/>
                <a:gd name="connsiteY22" fmla="*/ 0 h 2717137"/>
                <a:gd name="connsiteX0" fmla="*/ 1136248 w 2275272"/>
                <a:gd name="connsiteY0" fmla="*/ 0 h 2717137"/>
                <a:gd name="connsiteX1" fmla="*/ 1297521 w 2275272"/>
                <a:gd name="connsiteY1" fmla="*/ 278058 h 2717137"/>
                <a:gd name="connsiteX2" fmla="*/ 1297521 w 2275272"/>
                <a:gd name="connsiteY2" fmla="*/ 1136177 h 2717137"/>
                <a:gd name="connsiteX3" fmla="*/ 2243605 w 2275272"/>
                <a:gd name="connsiteY3" fmla="*/ 1859882 h 2717137"/>
                <a:gd name="connsiteX4" fmla="*/ 2273082 w 2275272"/>
                <a:gd name="connsiteY4" fmla="*/ 2022587 h 2717137"/>
                <a:gd name="connsiteX5" fmla="*/ 1297521 w 2275272"/>
                <a:gd name="connsiteY5" fmla="*/ 1619844 h 2717137"/>
                <a:gd name="connsiteX6" fmla="*/ 1297521 w 2275272"/>
                <a:gd name="connsiteY6" fmla="*/ 1921812 h 2717137"/>
                <a:gd name="connsiteX7" fmla="*/ 1298247 w 2275272"/>
                <a:gd name="connsiteY7" fmla="*/ 1921812 h 2717137"/>
                <a:gd name="connsiteX8" fmla="*/ 1220288 w 2275272"/>
                <a:gd name="connsiteY8" fmla="*/ 2268335 h 2717137"/>
                <a:gd name="connsiteX9" fmla="*/ 1622045 w 2275272"/>
                <a:gd name="connsiteY9" fmla="*/ 2444341 h 2717137"/>
                <a:gd name="connsiteX10" fmla="*/ 1683005 w 2275272"/>
                <a:gd name="connsiteY10" fmla="*/ 2717137 h 2717137"/>
                <a:gd name="connsiteX11" fmla="*/ 1138503 w 2275272"/>
                <a:gd name="connsiteY11" fmla="*/ 2509111 h 2717137"/>
                <a:gd name="connsiteX12" fmla="*/ 594001 w 2275272"/>
                <a:gd name="connsiteY12" fmla="*/ 2717137 h 2717137"/>
                <a:gd name="connsiteX13" fmla="*/ 643531 w 2275272"/>
                <a:gd name="connsiteY13" fmla="*/ 2451961 h 2717137"/>
                <a:gd name="connsiteX14" fmla="*/ 1052704 w 2275272"/>
                <a:gd name="connsiteY14" fmla="*/ 2270546 h 2717137"/>
                <a:gd name="connsiteX15" fmla="*/ 974247 w 2275272"/>
                <a:gd name="connsiteY15" fmla="*/ 1921812 h 2717137"/>
                <a:gd name="connsiteX16" fmla="*/ 974974 w 2275272"/>
                <a:gd name="connsiteY16" fmla="*/ 1921812 h 2717137"/>
                <a:gd name="connsiteX17" fmla="*/ 974974 w 2275272"/>
                <a:gd name="connsiteY17" fmla="*/ 1620087 h 2717137"/>
                <a:gd name="connsiteX18" fmla="*/ 0 w 2275272"/>
                <a:gd name="connsiteY18" fmla="*/ 2022587 h 2717137"/>
                <a:gd name="connsiteX19" fmla="*/ 48527 w 2275272"/>
                <a:gd name="connsiteY19" fmla="*/ 1856072 h 2717137"/>
                <a:gd name="connsiteX20" fmla="*/ 974974 w 2275272"/>
                <a:gd name="connsiteY20" fmla="*/ 1136848 h 2717137"/>
                <a:gd name="connsiteX21" fmla="*/ 974974 w 2275272"/>
                <a:gd name="connsiteY21" fmla="*/ 278058 h 2717137"/>
                <a:gd name="connsiteX22" fmla="*/ 1136248 w 2275272"/>
                <a:gd name="connsiteY22" fmla="*/ 0 h 2717137"/>
                <a:gd name="connsiteX0" fmla="*/ 1136248 w 2275272"/>
                <a:gd name="connsiteY0" fmla="*/ 0 h 2717137"/>
                <a:gd name="connsiteX1" fmla="*/ 1297521 w 2275272"/>
                <a:gd name="connsiteY1" fmla="*/ 278058 h 2717137"/>
                <a:gd name="connsiteX2" fmla="*/ 1297521 w 2275272"/>
                <a:gd name="connsiteY2" fmla="*/ 1136177 h 2717137"/>
                <a:gd name="connsiteX3" fmla="*/ 2243605 w 2275272"/>
                <a:gd name="connsiteY3" fmla="*/ 1859882 h 2717137"/>
                <a:gd name="connsiteX4" fmla="*/ 2273082 w 2275272"/>
                <a:gd name="connsiteY4" fmla="*/ 2022587 h 2717137"/>
                <a:gd name="connsiteX5" fmla="*/ 1297521 w 2275272"/>
                <a:gd name="connsiteY5" fmla="*/ 1619844 h 2717137"/>
                <a:gd name="connsiteX6" fmla="*/ 1297521 w 2275272"/>
                <a:gd name="connsiteY6" fmla="*/ 1921812 h 2717137"/>
                <a:gd name="connsiteX7" fmla="*/ 1298247 w 2275272"/>
                <a:gd name="connsiteY7" fmla="*/ 1921812 h 2717137"/>
                <a:gd name="connsiteX8" fmla="*/ 1220288 w 2275272"/>
                <a:gd name="connsiteY8" fmla="*/ 2268335 h 2717137"/>
                <a:gd name="connsiteX9" fmla="*/ 1622045 w 2275272"/>
                <a:gd name="connsiteY9" fmla="*/ 2444341 h 2717137"/>
                <a:gd name="connsiteX10" fmla="*/ 1683005 w 2275272"/>
                <a:gd name="connsiteY10" fmla="*/ 2717137 h 2717137"/>
                <a:gd name="connsiteX11" fmla="*/ 1138503 w 2275272"/>
                <a:gd name="connsiteY11" fmla="*/ 2509111 h 2717137"/>
                <a:gd name="connsiteX12" fmla="*/ 594001 w 2275272"/>
                <a:gd name="connsiteY12" fmla="*/ 2717137 h 2717137"/>
                <a:gd name="connsiteX13" fmla="*/ 643531 w 2275272"/>
                <a:gd name="connsiteY13" fmla="*/ 2451961 h 2717137"/>
                <a:gd name="connsiteX14" fmla="*/ 1052704 w 2275272"/>
                <a:gd name="connsiteY14" fmla="*/ 2270546 h 2717137"/>
                <a:gd name="connsiteX15" fmla="*/ 974247 w 2275272"/>
                <a:gd name="connsiteY15" fmla="*/ 1921812 h 2717137"/>
                <a:gd name="connsiteX16" fmla="*/ 974974 w 2275272"/>
                <a:gd name="connsiteY16" fmla="*/ 1921812 h 2717137"/>
                <a:gd name="connsiteX17" fmla="*/ 974974 w 2275272"/>
                <a:gd name="connsiteY17" fmla="*/ 1620087 h 2717137"/>
                <a:gd name="connsiteX18" fmla="*/ 0 w 2275272"/>
                <a:gd name="connsiteY18" fmla="*/ 2022587 h 2717137"/>
                <a:gd name="connsiteX19" fmla="*/ 48527 w 2275272"/>
                <a:gd name="connsiteY19" fmla="*/ 1856072 h 2717137"/>
                <a:gd name="connsiteX20" fmla="*/ 974974 w 2275272"/>
                <a:gd name="connsiteY20" fmla="*/ 1136848 h 2717137"/>
                <a:gd name="connsiteX21" fmla="*/ 974974 w 2275272"/>
                <a:gd name="connsiteY21" fmla="*/ 278058 h 2717137"/>
                <a:gd name="connsiteX22" fmla="*/ 1136248 w 2275272"/>
                <a:gd name="connsiteY22" fmla="*/ 0 h 2717137"/>
                <a:gd name="connsiteX0" fmla="*/ 1136248 w 2275272"/>
                <a:gd name="connsiteY0" fmla="*/ 0 h 2717137"/>
                <a:gd name="connsiteX1" fmla="*/ 1297521 w 2275272"/>
                <a:gd name="connsiteY1" fmla="*/ 278058 h 2717137"/>
                <a:gd name="connsiteX2" fmla="*/ 1297521 w 2275272"/>
                <a:gd name="connsiteY2" fmla="*/ 1136177 h 2717137"/>
                <a:gd name="connsiteX3" fmla="*/ 2243605 w 2275272"/>
                <a:gd name="connsiteY3" fmla="*/ 1859882 h 2717137"/>
                <a:gd name="connsiteX4" fmla="*/ 2273082 w 2275272"/>
                <a:gd name="connsiteY4" fmla="*/ 2022587 h 2717137"/>
                <a:gd name="connsiteX5" fmla="*/ 1297521 w 2275272"/>
                <a:gd name="connsiteY5" fmla="*/ 1619844 h 2717137"/>
                <a:gd name="connsiteX6" fmla="*/ 1297521 w 2275272"/>
                <a:gd name="connsiteY6" fmla="*/ 1921812 h 2717137"/>
                <a:gd name="connsiteX7" fmla="*/ 1298247 w 2275272"/>
                <a:gd name="connsiteY7" fmla="*/ 1921812 h 2717137"/>
                <a:gd name="connsiteX8" fmla="*/ 1220288 w 2275272"/>
                <a:gd name="connsiteY8" fmla="*/ 2268335 h 2717137"/>
                <a:gd name="connsiteX9" fmla="*/ 1622045 w 2275272"/>
                <a:gd name="connsiteY9" fmla="*/ 2444341 h 2717137"/>
                <a:gd name="connsiteX10" fmla="*/ 1683005 w 2275272"/>
                <a:gd name="connsiteY10" fmla="*/ 2717137 h 2717137"/>
                <a:gd name="connsiteX11" fmla="*/ 1138503 w 2275272"/>
                <a:gd name="connsiteY11" fmla="*/ 2509111 h 2717137"/>
                <a:gd name="connsiteX12" fmla="*/ 594001 w 2275272"/>
                <a:gd name="connsiteY12" fmla="*/ 2717137 h 2717137"/>
                <a:gd name="connsiteX13" fmla="*/ 643531 w 2275272"/>
                <a:gd name="connsiteY13" fmla="*/ 2451961 h 2717137"/>
                <a:gd name="connsiteX14" fmla="*/ 1052704 w 2275272"/>
                <a:gd name="connsiteY14" fmla="*/ 2270546 h 2717137"/>
                <a:gd name="connsiteX15" fmla="*/ 974247 w 2275272"/>
                <a:gd name="connsiteY15" fmla="*/ 1921812 h 2717137"/>
                <a:gd name="connsiteX16" fmla="*/ 974974 w 2275272"/>
                <a:gd name="connsiteY16" fmla="*/ 1921812 h 2717137"/>
                <a:gd name="connsiteX17" fmla="*/ 974974 w 2275272"/>
                <a:gd name="connsiteY17" fmla="*/ 1620087 h 2717137"/>
                <a:gd name="connsiteX18" fmla="*/ 0 w 2275272"/>
                <a:gd name="connsiteY18" fmla="*/ 2022587 h 2717137"/>
                <a:gd name="connsiteX19" fmla="*/ 48527 w 2275272"/>
                <a:gd name="connsiteY19" fmla="*/ 1856072 h 2717137"/>
                <a:gd name="connsiteX20" fmla="*/ 974974 w 2275272"/>
                <a:gd name="connsiteY20" fmla="*/ 1136848 h 2717137"/>
                <a:gd name="connsiteX21" fmla="*/ 974974 w 2275272"/>
                <a:gd name="connsiteY21" fmla="*/ 278058 h 2717137"/>
                <a:gd name="connsiteX22" fmla="*/ 1136248 w 2275272"/>
                <a:gd name="connsiteY22" fmla="*/ 0 h 271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75272" h="2717137">
                  <a:moveTo>
                    <a:pt x="1136248" y="0"/>
                  </a:moveTo>
                  <a:cubicBezTo>
                    <a:pt x="1209824" y="92686"/>
                    <a:pt x="1256150" y="148214"/>
                    <a:pt x="1297521" y="278058"/>
                  </a:cubicBezTo>
                  <a:lnTo>
                    <a:pt x="1297521" y="1136177"/>
                  </a:lnTo>
                  <a:lnTo>
                    <a:pt x="2243605" y="1859882"/>
                  </a:lnTo>
                  <a:cubicBezTo>
                    <a:pt x="2268294" y="1919072"/>
                    <a:pt x="2280597" y="1951012"/>
                    <a:pt x="2273082" y="2022587"/>
                  </a:cubicBezTo>
                  <a:lnTo>
                    <a:pt x="1297521" y="1619844"/>
                  </a:lnTo>
                  <a:lnTo>
                    <a:pt x="1297521" y="1921812"/>
                  </a:lnTo>
                  <a:lnTo>
                    <a:pt x="1298247" y="1921812"/>
                  </a:lnTo>
                  <a:cubicBezTo>
                    <a:pt x="1272261" y="2037320"/>
                    <a:pt x="1273523" y="2135486"/>
                    <a:pt x="1220288" y="2268335"/>
                  </a:cubicBezTo>
                  <a:lnTo>
                    <a:pt x="1622045" y="2444341"/>
                  </a:lnTo>
                  <a:lnTo>
                    <a:pt x="1683005" y="2717137"/>
                  </a:lnTo>
                  <a:cubicBezTo>
                    <a:pt x="1508936" y="2640364"/>
                    <a:pt x="1332391" y="2561112"/>
                    <a:pt x="1138503" y="2509111"/>
                  </a:cubicBezTo>
                  <a:cubicBezTo>
                    <a:pt x="924798" y="2551203"/>
                    <a:pt x="777979" y="2630455"/>
                    <a:pt x="594001" y="2717137"/>
                  </a:cubicBezTo>
                  <a:lnTo>
                    <a:pt x="643531" y="2451961"/>
                  </a:lnTo>
                  <a:lnTo>
                    <a:pt x="1052704" y="2270546"/>
                  </a:lnTo>
                  <a:cubicBezTo>
                    <a:pt x="1001780" y="2159255"/>
                    <a:pt x="1000399" y="2038057"/>
                    <a:pt x="974247" y="1921812"/>
                  </a:cubicBezTo>
                  <a:lnTo>
                    <a:pt x="974974" y="1921812"/>
                  </a:lnTo>
                  <a:lnTo>
                    <a:pt x="974974" y="1620087"/>
                  </a:lnTo>
                  <a:lnTo>
                    <a:pt x="0" y="2022587"/>
                  </a:lnTo>
                  <a:cubicBezTo>
                    <a:pt x="6266" y="1947265"/>
                    <a:pt x="17488" y="1916531"/>
                    <a:pt x="48527" y="1856072"/>
                  </a:cubicBezTo>
                  <a:lnTo>
                    <a:pt x="974974" y="1136848"/>
                  </a:lnTo>
                  <a:lnTo>
                    <a:pt x="974974" y="278058"/>
                  </a:lnTo>
                  <a:cubicBezTo>
                    <a:pt x="1006436" y="163077"/>
                    <a:pt x="1057717" y="102595"/>
                    <a:pt x="113624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ounded Rectangle 23551">
              <a:extLst>
                <a:ext uri="{FF2B5EF4-FFF2-40B4-BE49-F238E27FC236}">
                  <a16:creationId xmlns:a16="http://schemas.microsoft.com/office/drawing/2014/main" id="{8B6EE67C-1CAD-49EB-9B38-B47D58E77F7E}"/>
                </a:ext>
              </a:extLst>
            </p:cNvPr>
            <p:cNvSpPr>
              <a:spLocks noChangeAspect="1"/>
            </p:cNvSpPr>
            <p:nvPr/>
          </p:nvSpPr>
          <p:spPr>
            <a:xfrm>
              <a:off x="1752884" y="4248208"/>
              <a:ext cx="360000" cy="189230"/>
            </a:xfrm>
            <a:custGeom>
              <a:avLst/>
              <a:gdLst/>
              <a:ahLst/>
              <a:cxnLst/>
              <a:rect l="l" t="t" r="r" b="b"/>
              <a:pathLst>
                <a:path w="3888432" h="1556502">
                  <a:moveTo>
                    <a:pt x="1020793" y="1148393"/>
                  </a:moveTo>
                  <a:cubicBezTo>
                    <a:pt x="1088601" y="1148393"/>
                    <a:pt x="1143569" y="1203362"/>
                    <a:pt x="1143569" y="1271170"/>
                  </a:cubicBezTo>
                  <a:cubicBezTo>
                    <a:pt x="1143569" y="1338977"/>
                    <a:pt x="1088601" y="1393946"/>
                    <a:pt x="1020793" y="1393946"/>
                  </a:cubicBezTo>
                  <a:cubicBezTo>
                    <a:pt x="952985" y="1393946"/>
                    <a:pt x="898016" y="1338977"/>
                    <a:pt x="898016" y="1271170"/>
                  </a:cubicBezTo>
                  <a:cubicBezTo>
                    <a:pt x="898016" y="1203362"/>
                    <a:pt x="952985" y="1148393"/>
                    <a:pt x="1020793" y="1148393"/>
                  </a:cubicBezTo>
                  <a:close/>
                  <a:moveTo>
                    <a:pt x="2976975" y="1148393"/>
                  </a:moveTo>
                  <a:cubicBezTo>
                    <a:pt x="3044783" y="1148393"/>
                    <a:pt x="3099752" y="1203362"/>
                    <a:pt x="3099752" y="1271170"/>
                  </a:cubicBezTo>
                  <a:cubicBezTo>
                    <a:pt x="3099752" y="1338978"/>
                    <a:pt x="3044783" y="1393946"/>
                    <a:pt x="2976975" y="1393946"/>
                  </a:cubicBezTo>
                  <a:cubicBezTo>
                    <a:pt x="2909167" y="1393946"/>
                    <a:pt x="2854198" y="1338978"/>
                    <a:pt x="2854198" y="1271170"/>
                  </a:cubicBezTo>
                  <a:cubicBezTo>
                    <a:pt x="2854198" y="1203362"/>
                    <a:pt x="2909167" y="1148393"/>
                    <a:pt x="2976975" y="1148393"/>
                  </a:cubicBezTo>
                  <a:close/>
                  <a:moveTo>
                    <a:pt x="2971358" y="981192"/>
                  </a:moveTo>
                  <a:cubicBezTo>
                    <a:pt x="2812490" y="981192"/>
                    <a:pt x="2683702" y="1109979"/>
                    <a:pt x="2683702" y="1268847"/>
                  </a:cubicBezTo>
                  <a:cubicBezTo>
                    <a:pt x="2683702" y="1427715"/>
                    <a:pt x="2812490" y="1556502"/>
                    <a:pt x="2971358" y="1556502"/>
                  </a:cubicBezTo>
                  <a:cubicBezTo>
                    <a:pt x="3130226" y="1556502"/>
                    <a:pt x="3259013" y="1427715"/>
                    <a:pt x="3259013" y="1268847"/>
                  </a:cubicBezTo>
                  <a:cubicBezTo>
                    <a:pt x="3259013" y="1109979"/>
                    <a:pt x="3130226" y="981192"/>
                    <a:pt x="2971358" y="981192"/>
                  </a:cubicBezTo>
                  <a:close/>
                  <a:moveTo>
                    <a:pt x="1015175" y="981191"/>
                  </a:moveTo>
                  <a:cubicBezTo>
                    <a:pt x="856308" y="981191"/>
                    <a:pt x="727520" y="1109979"/>
                    <a:pt x="727520" y="1268847"/>
                  </a:cubicBezTo>
                  <a:cubicBezTo>
                    <a:pt x="727520" y="1427715"/>
                    <a:pt x="856308" y="1556502"/>
                    <a:pt x="1015175" y="1556502"/>
                  </a:cubicBezTo>
                  <a:cubicBezTo>
                    <a:pt x="1174043" y="1556502"/>
                    <a:pt x="1302831" y="1427715"/>
                    <a:pt x="1302831" y="1268847"/>
                  </a:cubicBezTo>
                  <a:cubicBezTo>
                    <a:pt x="1302831" y="1109979"/>
                    <a:pt x="1174043" y="981191"/>
                    <a:pt x="1015175" y="981191"/>
                  </a:cubicBezTo>
                  <a:close/>
                  <a:moveTo>
                    <a:pt x="2078038" y="174262"/>
                  </a:moveTo>
                  <a:lnTo>
                    <a:pt x="2078038" y="503839"/>
                  </a:lnTo>
                  <a:lnTo>
                    <a:pt x="1360941" y="503839"/>
                  </a:lnTo>
                  <a:lnTo>
                    <a:pt x="1717210" y="174262"/>
                  </a:lnTo>
                  <a:close/>
                  <a:moveTo>
                    <a:pt x="2605475" y="174262"/>
                  </a:moveTo>
                  <a:lnTo>
                    <a:pt x="2961744" y="503839"/>
                  </a:lnTo>
                  <a:lnTo>
                    <a:pt x="2233507" y="503839"/>
                  </a:lnTo>
                  <a:lnTo>
                    <a:pt x="2233507" y="174262"/>
                  </a:lnTo>
                  <a:close/>
                  <a:moveTo>
                    <a:pt x="2636232" y="0"/>
                  </a:moveTo>
                  <a:lnTo>
                    <a:pt x="1656145" y="0"/>
                  </a:lnTo>
                  <a:lnTo>
                    <a:pt x="1063172" y="515033"/>
                  </a:lnTo>
                  <a:lnTo>
                    <a:pt x="406409" y="515033"/>
                  </a:lnTo>
                  <a:cubicBezTo>
                    <a:pt x="249014" y="515033"/>
                    <a:pt x="121419" y="642628"/>
                    <a:pt x="121419" y="800023"/>
                  </a:cubicBezTo>
                  <a:lnTo>
                    <a:pt x="121419" y="889271"/>
                  </a:lnTo>
                  <a:cubicBezTo>
                    <a:pt x="121419" y="909592"/>
                    <a:pt x="123545" y="929417"/>
                    <a:pt x="127765" y="948497"/>
                  </a:cubicBezTo>
                  <a:cubicBezTo>
                    <a:pt x="54389" y="961341"/>
                    <a:pt x="0" y="1026124"/>
                    <a:pt x="0" y="1103610"/>
                  </a:cubicBezTo>
                  <a:lnTo>
                    <a:pt x="0" y="1109160"/>
                  </a:lnTo>
                  <a:cubicBezTo>
                    <a:pt x="0" y="1198648"/>
                    <a:pt x="72543" y="1271192"/>
                    <a:pt x="162031" y="1271192"/>
                  </a:cubicBezTo>
                  <a:lnTo>
                    <a:pt x="218719" y="1271192"/>
                  </a:lnTo>
                  <a:lnTo>
                    <a:pt x="218719" y="1274779"/>
                  </a:lnTo>
                  <a:lnTo>
                    <a:pt x="509289" y="1274779"/>
                  </a:lnTo>
                  <a:lnTo>
                    <a:pt x="509289" y="1273860"/>
                  </a:lnTo>
                  <a:lnTo>
                    <a:pt x="642206" y="1273860"/>
                  </a:lnTo>
                  <a:lnTo>
                    <a:pt x="641487" y="1266729"/>
                  </a:lnTo>
                  <a:cubicBezTo>
                    <a:pt x="641487" y="1188532"/>
                    <a:pt x="665232" y="1115881"/>
                    <a:pt x="705924" y="1055606"/>
                  </a:cubicBezTo>
                  <a:lnTo>
                    <a:pt x="706310" y="1055063"/>
                  </a:lnTo>
                  <a:lnTo>
                    <a:pt x="747091" y="1005636"/>
                  </a:lnTo>
                  <a:lnTo>
                    <a:pt x="758703" y="994078"/>
                  </a:lnTo>
                  <a:lnTo>
                    <a:pt x="793327" y="965510"/>
                  </a:lnTo>
                  <a:lnTo>
                    <a:pt x="819302" y="947229"/>
                  </a:lnTo>
                  <a:lnTo>
                    <a:pt x="840004" y="935993"/>
                  </a:lnTo>
                  <a:cubicBezTo>
                    <a:pt x="891959" y="907399"/>
                    <a:pt x="951737" y="891735"/>
                    <a:pt x="1015174" y="891735"/>
                  </a:cubicBezTo>
                  <a:cubicBezTo>
                    <a:pt x="1084098" y="891735"/>
                    <a:pt x="1148704" y="910225"/>
                    <a:pt x="1204246" y="942564"/>
                  </a:cubicBezTo>
                  <a:cubicBezTo>
                    <a:pt x="1149428" y="908365"/>
                    <a:pt x="1084703" y="889259"/>
                    <a:pt x="1015546" y="889127"/>
                  </a:cubicBezTo>
                  <a:cubicBezTo>
                    <a:pt x="1016856" y="888736"/>
                    <a:pt x="1018171" y="888729"/>
                    <a:pt x="1019487" y="888729"/>
                  </a:cubicBezTo>
                  <a:cubicBezTo>
                    <a:pt x="1228251" y="888729"/>
                    <a:pt x="1397487" y="1057965"/>
                    <a:pt x="1397487" y="1266729"/>
                  </a:cubicBezTo>
                  <a:cubicBezTo>
                    <a:pt x="1397487" y="1269424"/>
                    <a:pt x="1397459" y="1272113"/>
                    <a:pt x="1396675" y="1274779"/>
                  </a:cubicBezTo>
                  <a:lnTo>
                    <a:pt x="1485322" y="1274779"/>
                  </a:lnTo>
                  <a:lnTo>
                    <a:pt x="1485322" y="1271192"/>
                  </a:lnTo>
                  <a:lnTo>
                    <a:pt x="2594483" y="1271192"/>
                  </a:lnTo>
                  <a:cubicBezTo>
                    <a:pt x="2594248" y="1270411"/>
                    <a:pt x="2594246" y="1269629"/>
                    <a:pt x="2594246" y="1268846"/>
                  </a:cubicBezTo>
                  <a:cubicBezTo>
                    <a:pt x="2594246" y="1060573"/>
                    <a:pt x="2763083" y="891735"/>
                    <a:pt x="2971356" y="891735"/>
                  </a:cubicBezTo>
                  <a:cubicBezTo>
                    <a:pt x="3179630" y="891735"/>
                    <a:pt x="3348467" y="1060573"/>
                    <a:pt x="3348467" y="1268846"/>
                  </a:cubicBezTo>
                  <a:lnTo>
                    <a:pt x="3348230" y="1271192"/>
                  </a:lnTo>
                  <a:lnTo>
                    <a:pt x="3726400" y="1271192"/>
                  </a:lnTo>
                  <a:cubicBezTo>
                    <a:pt x="3815888" y="1271192"/>
                    <a:pt x="3888432" y="1198648"/>
                    <a:pt x="3888432" y="1109160"/>
                  </a:cubicBezTo>
                  <a:lnTo>
                    <a:pt x="3888432" y="1103610"/>
                  </a:lnTo>
                  <a:cubicBezTo>
                    <a:pt x="3888432" y="1035369"/>
                    <a:pt x="3846247" y="976982"/>
                    <a:pt x="3786305" y="953672"/>
                  </a:cubicBezTo>
                  <a:cubicBezTo>
                    <a:pt x="3791719" y="933075"/>
                    <a:pt x="3794257" y="911469"/>
                    <a:pt x="3794257" y="889271"/>
                  </a:cubicBezTo>
                  <a:lnTo>
                    <a:pt x="3794257" y="800023"/>
                  </a:lnTo>
                  <a:cubicBezTo>
                    <a:pt x="3794257" y="642628"/>
                    <a:pt x="3666662" y="515033"/>
                    <a:pt x="3509267" y="515033"/>
                  </a:cubicBezTo>
                  <a:lnTo>
                    <a:pt x="3229205" y="51503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Rectangle 23554">
              <a:extLst>
                <a:ext uri="{FF2B5EF4-FFF2-40B4-BE49-F238E27FC236}">
                  <a16:creationId xmlns:a16="http://schemas.microsoft.com/office/drawing/2014/main" id="{BF5E69DC-EC10-4251-AB78-2CD9DCDD51AD}"/>
                </a:ext>
              </a:extLst>
            </p:cNvPr>
            <p:cNvSpPr>
              <a:spLocks noChangeAspect="1"/>
            </p:cNvSpPr>
            <p:nvPr/>
          </p:nvSpPr>
          <p:spPr>
            <a:xfrm flipH="1">
              <a:off x="1117655" y="3826989"/>
              <a:ext cx="310889" cy="264135"/>
            </a:xfrm>
            <a:custGeom>
              <a:avLst/>
              <a:gdLst/>
              <a:ahLst/>
              <a:cxnLst/>
              <a:rect l="l" t="t" r="r" b="b"/>
              <a:pathLst>
                <a:path w="3960441" h="3364818">
                  <a:moveTo>
                    <a:pt x="1333915" y="2579977"/>
                  </a:moveTo>
                  <a:cubicBezTo>
                    <a:pt x="1328835" y="2579977"/>
                    <a:pt x="1324717" y="2584094"/>
                    <a:pt x="1324717" y="2589174"/>
                  </a:cubicBezTo>
                  <a:lnTo>
                    <a:pt x="1324717" y="2625964"/>
                  </a:lnTo>
                  <a:cubicBezTo>
                    <a:pt x="1324717" y="2631044"/>
                    <a:pt x="1328835" y="2635161"/>
                    <a:pt x="1333915" y="2635161"/>
                  </a:cubicBezTo>
                  <a:lnTo>
                    <a:pt x="2639943" y="2635161"/>
                  </a:lnTo>
                  <a:cubicBezTo>
                    <a:pt x="2645023" y="2635161"/>
                    <a:pt x="2649141" y="2631044"/>
                    <a:pt x="2649141" y="2625964"/>
                  </a:cubicBezTo>
                  <a:lnTo>
                    <a:pt x="2649141" y="2589174"/>
                  </a:lnTo>
                  <a:cubicBezTo>
                    <a:pt x="2649141" y="2584094"/>
                    <a:pt x="2645023" y="2579977"/>
                    <a:pt x="2639943" y="2579977"/>
                  </a:cubicBezTo>
                  <a:close/>
                  <a:moveTo>
                    <a:pt x="1333915" y="2420180"/>
                  </a:moveTo>
                  <a:cubicBezTo>
                    <a:pt x="1328835" y="2420180"/>
                    <a:pt x="1324717" y="2424297"/>
                    <a:pt x="1324717" y="2429377"/>
                  </a:cubicBezTo>
                  <a:lnTo>
                    <a:pt x="1324717" y="2466167"/>
                  </a:lnTo>
                  <a:cubicBezTo>
                    <a:pt x="1324717" y="2471247"/>
                    <a:pt x="1328835" y="2475364"/>
                    <a:pt x="1333915" y="2475364"/>
                  </a:cubicBezTo>
                  <a:lnTo>
                    <a:pt x="2639943" y="2475364"/>
                  </a:lnTo>
                  <a:cubicBezTo>
                    <a:pt x="2645023" y="2475364"/>
                    <a:pt x="2649141" y="2471247"/>
                    <a:pt x="2649141" y="2466167"/>
                  </a:cubicBezTo>
                  <a:lnTo>
                    <a:pt x="2649141" y="2429377"/>
                  </a:lnTo>
                  <a:cubicBezTo>
                    <a:pt x="2649141" y="2424297"/>
                    <a:pt x="2645023" y="2420180"/>
                    <a:pt x="2639943" y="2420180"/>
                  </a:cubicBezTo>
                  <a:close/>
                  <a:moveTo>
                    <a:pt x="1333915" y="2260382"/>
                  </a:moveTo>
                  <a:cubicBezTo>
                    <a:pt x="1328835" y="2260382"/>
                    <a:pt x="1324717" y="2264499"/>
                    <a:pt x="1324717" y="2269579"/>
                  </a:cubicBezTo>
                  <a:lnTo>
                    <a:pt x="1324717" y="2306368"/>
                  </a:lnTo>
                  <a:cubicBezTo>
                    <a:pt x="1324717" y="2311448"/>
                    <a:pt x="1328835" y="2315566"/>
                    <a:pt x="1333915" y="2315566"/>
                  </a:cubicBezTo>
                  <a:lnTo>
                    <a:pt x="2639943" y="2315566"/>
                  </a:lnTo>
                  <a:cubicBezTo>
                    <a:pt x="2645023" y="2315566"/>
                    <a:pt x="2649141" y="2311448"/>
                    <a:pt x="2649141" y="2306368"/>
                  </a:cubicBezTo>
                  <a:lnTo>
                    <a:pt x="2649141" y="2269579"/>
                  </a:lnTo>
                  <a:cubicBezTo>
                    <a:pt x="2649141" y="2264499"/>
                    <a:pt x="2645023" y="2260382"/>
                    <a:pt x="2639943" y="2260382"/>
                  </a:cubicBezTo>
                  <a:close/>
                  <a:moveTo>
                    <a:pt x="3126189" y="2223642"/>
                  </a:moveTo>
                  <a:cubicBezTo>
                    <a:pt x="3006895" y="2223642"/>
                    <a:pt x="2910189" y="2320348"/>
                    <a:pt x="2910189" y="2439642"/>
                  </a:cubicBezTo>
                  <a:cubicBezTo>
                    <a:pt x="2910189" y="2558936"/>
                    <a:pt x="3006895" y="2655642"/>
                    <a:pt x="3126189" y="2655642"/>
                  </a:cubicBezTo>
                  <a:cubicBezTo>
                    <a:pt x="3245483" y="2655642"/>
                    <a:pt x="3342189" y="2558936"/>
                    <a:pt x="3342189" y="2439642"/>
                  </a:cubicBezTo>
                  <a:cubicBezTo>
                    <a:pt x="3342189" y="2320348"/>
                    <a:pt x="3245483" y="2223642"/>
                    <a:pt x="3126189" y="2223642"/>
                  </a:cubicBezTo>
                  <a:close/>
                  <a:moveTo>
                    <a:pt x="859578" y="2218523"/>
                  </a:moveTo>
                  <a:cubicBezTo>
                    <a:pt x="744527" y="2218523"/>
                    <a:pt x="651259" y="2311790"/>
                    <a:pt x="651259" y="2426842"/>
                  </a:cubicBezTo>
                  <a:cubicBezTo>
                    <a:pt x="651259" y="2541893"/>
                    <a:pt x="744527" y="2635161"/>
                    <a:pt x="859578" y="2635161"/>
                  </a:cubicBezTo>
                  <a:cubicBezTo>
                    <a:pt x="974630" y="2635161"/>
                    <a:pt x="1067897" y="2541893"/>
                    <a:pt x="1067897" y="2426842"/>
                  </a:cubicBezTo>
                  <a:cubicBezTo>
                    <a:pt x="1067897" y="2311790"/>
                    <a:pt x="974630" y="2218523"/>
                    <a:pt x="859578" y="2218523"/>
                  </a:cubicBezTo>
                  <a:close/>
                  <a:moveTo>
                    <a:pt x="1871701" y="635200"/>
                  </a:moveTo>
                  <a:cubicBezTo>
                    <a:pt x="1381458" y="644736"/>
                    <a:pt x="1018694" y="716473"/>
                    <a:pt x="980424" y="801248"/>
                  </a:cubicBezTo>
                  <a:lnTo>
                    <a:pt x="979954" y="801248"/>
                  </a:lnTo>
                  <a:lnTo>
                    <a:pt x="977292" y="811895"/>
                  </a:lnTo>
                  <a:cubicBezTo>
                    <a:pt x="976157" y="813296"/>
                    <a:pt x="976066" y="814820"/>
                    <a:pt x="976180" y="816347"/>
                  </a:cubicBezTo>
                  <a:lnTo>
                    <a:pt x="795977" y="1537155"/>
                  </a:lnTo>
                  <a:lnTo>
                    <a:pt x="3168603" y="1537155"/>
                  </a:lnTo>
                  <a:lnTo>
                    <a:pt x="2984626" y="801248"/>
                  </a:lnTo>
                  <a:lnTo>
                    <a:pt x="2976093" y="801248"/>
                  </a:lnTo>
                  <a:cubicBezTo>
                    <a:pt x="2937858" y="717165"/>
                    <a:pt x="2580113" y="645145"/>
                    <a:pt x="2088410" y="635267"/>
                  </a:cubicBezTo>
                  <a:cubicBezTo>
                    <a:pt x="2016399" y="633822"/>
                    <a:pt x="1943738" y="633799"/>
                    <a:pt x="1871701" y="635200"/>
                  </a:cubicBezTo>
                  <a:close/>
                  <a:moveTo>
                    <a:pt x="1462979" y="0"/>
                  </a:moveTo>
                  <a:lnTo>
                    <a:pt x="2510732" y="0"/>
                  </a:lnTo>
                  <a:cubicBezTo>
                    <a:pt x="2553905" y="0"/>
                    <a:pt x="2588903" y="34997"/>
                    <a:pt x="2588903" y="78170"/>
                  </a:cubicBezTo>
                  <a:lnTo>
                    <a:pt x="2588903" y="433797"/>
                  </a:lnTo>
                  <a:cubicBezTo>
                    <a:pt x="3038017" y="475961"/>
                    <a:pt x="3324934" y="564368"/>
                    <a:pt x="3312039" y="659853"/>
                  </a:cubicBezTo>
                  <a:lnTo>
                    <a:pt x="3314035" y="659853"/>
                  </a:lnTo>
                  <a:lnTo>
                    <a:pt x="3516885" y="1471251"/>
                  </a:lnTo>
                  <a:cubicBezTo>
                    <a:pt x="3530074" y="1447322"/>
                    <a:pt x="3549491" y="1432519"/>
                    <a:pt x="3571039" y="1432519"/>
                  </a:cubicBezTo>
                  <a:lnTo>
                    <a:pt x="3885785" y="1432519"/>
                  </a:lnTo>
                  <a:cubicBezTo>
                    <a:pt x="3927012" y="1432519"/>
                    <a:pt x="3960441" y="1486709"/>
                    <a:pt x="3960441" y="1553561"/>
                  </a:cubicBezTo>
                  <a:cubicBezTo>
                    <a:pt x="3960441" y="1620415"/>
                    <a:pt x="3927012" y="1674603"/>
                    <a:pt x="3885785" y="1674603"/>
                  </a:cubicBezTo>
                  <a:lnTo>
                    <a:pt x="3571039" y="1674603"/>
                  </a:lnTo>
                  <a:lnTo>
                    <a:pt x="3567428" y="1673421"/>
                  </a:lnTo>
                  <a:lnTo>
                    <a:pt x="3568671" y="1678393"/>
                  </a:lnTo>
                  <a:cubicBezTo>
                    <a:pt x="3672942" y="1773136"/>
                    <a:pt x="3737544" y="1910038"/>
                    <a:pt x="3737544" y="2062028"/>
                  </a:cubicBezTo>
                  <a:lnTo>
                    <a:pt x="3737544" y="2413961"/>
                  </a:lnTo>
                  <a:cubicBezTo>
                    <a:pt x="3737544" y="2629713"/>
                    <a:pt x="3607370" y="2815060"/>
                    <a:pt x="3420381" y="2892817"/>
                  </a:cubicBezTo>
                  <a:lnTo>
                    <a:pt x="3420381" y="3209197"/>
                  </a:lnTo>
                  <a:cubicBezTo>
                    <a:pt x="3420381" y="3295143"/>
                    <a:pt x="3350708" y="3364816"/>
                    <a:pt x="3264762" y="3364816"/>
                  </a:cubicBezTo>
                  <a:lnTo>
                    <a:pt x="2999936" y="3364816"/>
                  </a:lnTo>
                  <a:cubicBezTo>
                    <a:pt x="2913990" y="3364816"/>
                    <a:pt x="2844317" y="3295143"/>
                    <a:pt x="2844317" y="3209197"/>
                  </a:cubicBezTo>
                  <a:lnTo>
                    <a:pt x="2844317" y="2907616"/>
                  </a:lnTo>
                  <a:lnTo>
                    <a:pt x="1116125" y="2907616"/>
                  </a:lnTo>
                  <a:lnTo>
                    <a:pt x="1116125" y="3209199"/>
                  </a:lnTo>
                  <a:cubicBezTo>
                    <a:pt x="1116125" y="3295145"/>
                    <a:pt x="1046452" y="3364818"/>
                    <a:pt x="960506" y="3364818"/>
                  </a:cubicBezTo>
                  <a:lnTo>
                    <a:pt x="695680" y="3364818"/>
                  </a:lnTo>
                  <a:cubicBezTo>
                    <a:pt x="609734" y="3364818"/>
                    <a:pt x="540061" y="3295145"/>
                    <a:pt x="540061" y="3209199"/>
                  </a:cubicBezTo>
                  <a:lnTo>
                    <a:pt x="540061" y="2888789"/>
                  </a:lnTo>
                  <a:cubicBezTo>
                    <a:pt x="360356" y="2806419"/>
                    <a:pt x="236167" y="2624693"/>
                    <a:pt x="236167" y="2413961"/>
                  </a:cubicBezTo>
                  <a:lnTo>
                    <a:pt x="236167" y="2062028"/>
                  </a:lnTo>
                  <a:cubicBezTo>
                    <a:pt x="236167" y="1910038"/>
                    <a:pt x="300770" y="1773136"/>
                    <a:pt x="405042" y="1678393"/>
                  </a:cubicBezTo>
                  <a:lnTo>
                    <a:pt x="407467" y="1668691"/>
                  </a:lnTo>
                  <a:cubicBezTo>
                    <a:pt x="402272" y="1673244"/>
                    <a:pt x="395935" y="1674603"/>
                    <a:pt x="389402" y="1674603"/>
                  </a:cubicBezTo>
                  <a:lnTo>
                    <a:pt x="74658" y="1674603"/>
                  </a:lnTo>
                  <a:cubicBezTo>
                    <a:pt x="33429" y="1674603"/>
                    <a:pt x="0" y="1620415"/>
                    <a:pt x="0" y="1553561"/>
                  </a:cubicBezTo>
                  <a:cubicBezTo>
                    <a:pt x="0" y="1486709"/>
                    <a:pt x="33429" y="1432519"/>
                    <a:pt x="74658" y="1432519"/>
                  </a:cubicBezTo>
                  <a:lnTo>
                    <a:pt x="389402" y="1432519"/>
                  </a:lnTo>
                  <a:cubicBezTo>
                    <a:pt x="416427" y="1432519"/>
                    <a:pt x="440099" y="1455801"/>
                    <a:pt x="451844" y="1491180"/>
                  </a:cubicBezTo>
                  <a:lnTo>
                    <a:pt x="659676" y="659853"/>
                  </a:lnTo>
                  <a:lnTo>
                    <a:pt x="666048" y="659853"/>
                  </a:lnTo>
                  <a:cubicBezTo>
                    <a:pt x="653344" y="564084"/>
                    <a:pt x="940380" y="476400"/>
                    <a:pt x="1384809" y="434090"/>
                  </a:cubicBezTo>
                  <a:lnTo>
                    <a:pt x="1384809" y="78170"/>
                  </a:lnTo>
                  <a:cubicBezTo>
                    <a:pt x="1384809" y="34997"/>
                    <a:pt x="1419806" y="0"/>
                    <a:pt x="146297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Rounded Rectangle 1">
              <a:extLst>
                <a:ext uri="{FF2B5EF4-FFF2-40B4-BE49-F238E27FC236}">
                  <a16:creationId xmlns:a16="http://schemas.microsoft.com/office/drawing/2014/main" id="{2CDE1E1A-1B8D-41B2-BA53-8E11BA5EB341}"/>
                </a:ext>
              </a:extLst>
            </p:cNvPr>
            <p:cNvSpPr>
              <a:spLocks noChangeAspect="1"/>
            </p:cNvSpPr>
            <p:nvPr/>
          </p:nvSpPr>
          <p:spPr>
            <a:xfrm flipH="1">
              <a:off x="4372755" y="3105182"/>
              <a:ext cx="243034" cy="243041"/>
            </a:xfrm>
            <a:custGeom>
              <a:avLst/>
              <a:gdLst/>
              <a:ahLst/>
              <a:cxnLst/>
              <a:rect l="l" t="t" r="r" b="b"/>
              <a:pathLst>
                <a:path w="3946957" h="3947095">
                  <a:moveTo>
                    <a:pt x="455702" y="3587095"/>
                  </a:moveTo>
                  <a:lnTo>
                    <a:pt x="1175702" y="3587095"/>
                  </a:lnTo>
                  <a:lnTo>
                    <a:pt x="1175702" y="3799441"/>
                  </a:lnTo>
                  <a:cubicBezTo>
                    <a:pt x="1175702" y="3880988"/>
                    <a:pt x="1109595" y="3947095"/>
                    <a:pt x="1028048" y="3947095"/>
                  </a:cubicBezTo>
                  <a:lnTo>
                    <a:pt x="603356" y="3947095"/>
                  </a:lnTo>
                  <a:cubicBezTo>
                    <a:pt x="521809" y="3947095"/>
                    <a:pt x="455702" y="3880988"/>
                    <a:pt x="455702" y="3799441"/>
                  </a:cubicBezTo>
                  <a:close/>
                  <a:moveTo>
                    <a:pt x="2751999" y="3587094"/>
                  </a:moveTo>
                  <a:lnTo>
                    <a:pt x="3471999" y="3587094"/>
                  </a:lnTo>
                  <a:lnTo>
                    <a:pt x="3471999" y="3799440"/>
                  </a:lnTo>
                  <a:cubicBezTo>
                    <a:pt x="3471999" y="3880987"/>
                    <a:pt x="3405892" y="3947094"/>
                    <a:pt x="3324345" y="3947094"/>
                  </a:cubicBezTo>
                  <a:lnTo>
                    <a:pt x="2899653" y="3947094"/>
                  </a:lnTo>
                  <a:cubicBezTo>
                    <a:pt x="2818106" y="3947094"/>
                    <a:pt x="2751999" y="3880987"/>
                    <a:pt x="2751999" y="3799440"/>
                  </a:cubicBezTo>
                  <a:close/>
                  <a:moveTo>
                    <a:pt x="1383221" y="3134113"/>
                  </a:moveTo>
                  <a:cubicBezTo>
                    <a:pt x="1353398" y="3134113"/>
                    <a:pt x="1329221" y="3158290"/>
                    <a:pt x="1329221" y="3188113"/>
                  </a:cubicBezTo>
                  <a:cubicBezTo>
                    <a:pt x="1329221" y="3217936"/>
                    <a:pt x="1353398" y="3242113"/>
                    <a:pt x="1383221" y="3242113"/>
                  </a:cubicBezTo>
                  <a:lnTo>
                    <a:pt x="2535221" y="3242113"/>
                  </a:lnTo>
                  <a:cubicBezTo>
                    <a:pt x="2565044" y="3242113"/>
                    <a:pt x="2589221" y="3217936"/>
                    <a:pt x="2589221" y="3188113"/>
                  </a:cubicBezTo>
                  <a:cubicBezTo>
                    <a:pt x="2589221" y="3158290"/>
                    <a:pt x="2565044" y="3134113"/>
                    <a:pt x="2535221" y="3134113"/>
                  </a:cubicBezTo>
                  <a:close/>
                  <a:moveTo>
                    <a:pt x="1383221" y="2844258"/>
                  </a:moveTo>
                  <a:cubicBezTo>
                    <a:pt x="1353398" y="2844258"/>
                    <a:pt x="1329221" y="2868435"/>
                    <a:pt x="1329221" y="2898258"/>
                  </a:cubicBezTo>
                  <a:cubicBezTo>
                    <a:pt x="1329221" y="2928081"/>
                    <a:pt x="1353398" y="2952258"/>
                    <a:pt x="1383221" y="2952258"/>
                  </a:cubicBezTo>
                  <a:lnTo>
                    <a:pt x="2535221" y="2952258"/>
                  </a:lnTo>
                  <a:cubicBezTo>
                    <a:pt x="2565044" y="2952258"/>
                    <a:pt x="2589221" y="2928081"/>
                    <a:pt x="2589221" y="2898258"/>
                  </a:cubicBezTo>
                  <a:cubicBezTo>
                    <a:pt x="2589221" y="2868435"/>
                    <a:pt x="2565044" y="2844258"/>
                    <a:pt x="2535221" y="2844258"/>
                  </a:cubicBezTo>
                  <a:close/>
                  <a:moveTo>
                    <a:pt x="1383221" y="2554402"/>
                  </a:moveTo>
                  <a:cubicBezTo>
                    <a:pt x="1353398" y="2554402"/>
                    <a:pt x="1329221" y="2578579"/>
                    <a:pt x="1329221" y="2608402"/>
                  </a:cubicBezTo>
                  <a:cubicBezTo>
                    <a:pt x="1329221" y="2638225"/>
                    <a:pt x="1353398" y="2662402"/>
                    <a:pt x="1383221" y="2662402"/>
                  </a:cubicBezTo>
                  <a:lnTo>
                    <a:pt x="2535221" y="2662402"/>
                  </a:lnTo>
                  <a:cubicBezTo>
                    <a:pt x="2565044" y="2662402"/>
                    <a:pt x="2589221" y="2638225"/>
                    <a:pt x="2589221" y="2608402"/>
                  </a:cubicBezTo>
                  <a:cubicBezTo>
                    <a:pt x="2589221" y="2578579"/>
                    <a:pt x="2565044" y="2554402"/>
                    <a:pt x="2535221" y="2554402"/>
                  </a:cubicBezTo>
                  <a:close/>
                  <a:moveTo>
                    <a:pt x="3111999" y="2270017"/>
                  </a:moveTo>
                  <a:cubicBezTo>
                    <a:pt x="2985747" y="2270017"/>
                    <a:pt x="2883399" y="2372365"/>
                    <a:pt x="2883399" y="2498617"/>
                  </a:cubicBezTo>
                  <a:cubicBezTo>
                    <a:pt x="2883399" y="2624869"/>
                    <a:pt x="2985747" y="2727217"/>
                    <a:pt x="3111999" y="2727217"/>
                  </a:cubicBezTo>
                  <a:cubicBezTo>
                    <a:pt x="3238251" y="2727217"/>
                    <a:pt x="3340599" y="2624869"/>
                    <a:pt x="3340599" y="2498617"/>
                  </a:cubicBezTo>
                  <a:cubicBezTo>
                    <a:pt x="3340599" y="2372365"/>
                    <a:pt x="3238251" y="2270017"/>
                    <a:pt x="3111999" y="2270017"/>
                  </a:cubicBezTo>
                  <a:close/>
                  <a:moveTo>
                    <a:pt x="760887" y="2270017"/>
                  </a:moveTo>
                  <a:cubicBezTo>
                    <a:pt x="634635" y="2270017"/>
                    <a:pt x="532287" y="2372365"/>
                    <a:pt x="532287" y="2498617"/>
                  </a:cubicBezTo>
                  <a:cubicBezTo>
                    <a:pt x="532287" y="2624869"/>
                    <a:pt x="634635" y="2727217"/>
                    <a:pt x="760887" y="2727217"/>
                  </a:cubicBezTo>
                  <a:cubicBezTo>
                    <a:pt x="887139" y="2727217"/>
                    <a:pt x="989487" y="2624869"/>
                    <a:pt x="989487" y="2498617"/>
                  </a:cubicBezTo>
                  <a:cubicBezTo>
                    <a:pt x="989487" y="2372365"/>
                    <a:pt x="887139" y="2270017"/>
                    <a:pt x="760887" y="2270017"/>
                  </a:cubicBezTo>
                  <a:close/>
                  <a:moveTo>
                    <a:pt x="971207" y="829857"/>
                  </a:moveTo>
                  <a:cubicBezTo>
                    <a:pt x="870305" y="829857"/>
                    <a:pt x="788507" y="911655"/>
                    <a:pt x="788507" y="1012557"/>
                  </a:cubicBezTo>
                  <a:lnTo>
                    <a:pt x="788507" y="1926037"/>
                  </a:lnTo>
                  <a:lnTo>
                    <a:pt x="3156387" y="1926037"/>
                  </a:lnTo>
                  <a:lnTo>
                    <a:pt x="3156387" y="1012557"/>
                  </a:lnTo>
                  <a:cubicBezTo>
                    <a:pt x="3156387" y="911655"/>
                    <a:pt x="3074589" y="829857"/>
                    <a:pt x="2973687" y="829857"/>
                  </a:cubicBezTo>
                  <a:close/>
                  <a:moveTo>
                    <a:pt x="1090121" y="237323"/>
                  </a:moveTo>
                  <a:cubicBezTo>
                    <a:pt x="1000767" y="237323"/>
                    <a:pt x="928331" y="309759"/>
                    <a:pt x="928331" y="399113"/>
                  </a:cubicBezTo>
                  <a:cubicBezTo>
                    <a:pt x="928331" y="488467"/>
                    <a:pt x="1000767" y="560903"/>
                    <a:pt x="1090121" y="560903"/>
                  </a:cubicBezTo>
                  <a:lnTo>
                    <a:pt x="2854773" y="560903"/>
                  </a:lnTo>
                  <a:cubicBezTo>
                    <a:pt x="2944127" y="560903"/>
                    <a:pt x="3016563" y="488467"/>
                    <a:pt x="3016563" y="399113"/>
                  </a:cubicBezTo>
                  <a:cubicBezTo>
                    <a:pt x="3016563" y="309759"/>
                    <a:pt x="2944127" y="237323"/>
                    <a:pt x="2854773" y="237323"/>
                  </a:cubicBezTo>
                  <a:close/>
                  <a:moveTo>
                    <a:pt x="754613" y="0"/>
                  </a:moveTo>
                  <a:lnTo>
                    <a:pt x="1184466" y="0"/>
                  </a:lnTo>
                  <a:lnTo>
                    <a:pt x="2753503" y="0"/>
                  </a:lnTo>
                  <a:lnTo>
                    <a:pt x="3190281" y="0"/>
                  </a:lnTo>
                  <a:cubicBezTo>
                    <a:pt x="3392606" y="0"/>
                    <a:pt x="3556623" y="164017"/>
                    <a:pt x="3556623" y="366342"/>
                  </a:cubicBezTo>
                  <a:lnTo>
                    <a:pt x="3556623" y="2083289"/>
                  </a:lnTo>
                  <a:cubicBezTo>
                    <a:pt x="3623269" y="2093308"/>
                    <a:pt x="3680196" y="2132276"/>
                    <a:pt x="3715583" y="2186636"/>
                  </a:cubicBezTo>
                  <a:cubicBezTo>
                    <a:pt x="3751084" y="2177432"/>
                    <a:pt x="3776678" y="2144881"/>
                    <a:pt x="3776678" y="2106351"/>
                  </a:cubicBezTo>
                  <a:lnTo>
                    <a:pt x="3776678" y="2014806"/>
                  </a:lnTo>
                  <a:lnTo>
                    <a:pt x="3738736" y="2014806"/>
                  </a:lnTo>
                  <a:cubicBezTo>
                    <a:pt x="3694658" y="2014806"/>
                    <a:pt x="3658925" y="1979073"/>
                    <a:pt x="3658925" y="1934995"/>
                  </a:cubicBezTo>
                  <a:lnTo>
                    <a:pt x="3658925" y="1524592"/>
                  </a:lnTo>
                  <a:cubicBezTo>
                    <a:pt x="3658925" y="1480514"/>
                    <a:pt x="3694658" y="1444781"/>
                    <a:pt x="3738736" y="1444781"/>
                  </a:cubicBezTo>
                  <a:lnTo>
                    <a:pt x="3867146" y="1444781"/>
                  </a:lnTo>
                  <a:cubicBezTo>
                    <a:pt x="3911224" y="1444781"/>
                    <a:pt x="3946957" y="1480514"/>
                    <a:pt x="3946957" y="1524592"/>
                  </a:cubicBezTo>
                  <a:lnTo>
                    <a:pt x="3946957" y="1934995"/>
                  </a:lnTo>
                  <a:lnTo>
                    <a:pt x="3942009" y="1959504"/>
                  </a:lnTo>
                  <a:lnTo>
                    <a:pt x="3946957" y="1964452"/>
                  </a:lnTo>
                  <a:lnTo>
                    <a:pt x="3941010" y="1964452"/>
                  </a:lnTo>
                  <a:cubicBezTo>
                    <a:pt x="3932395" y="1986875"/>
                    <a:pt x="3913715" y="2004223"/>
                    <a:pt x="3890197" y="2010152"/>
                  </a:cubicBezTo>
                  <a:lnTo>
                    <a:pt x="3890197" y="2106351"/>
                  </a:lnTo>
                  <a:cubicBezTo>
                    <a:pt x="3890197" y="2194633"/>
                    <a:pt x="3832612" y="2269465"/>
                    <a:pt x="3752660" y="2294428"/>
                  </a:cubicBezTo>
                  <a:cubicBezTo>
                    <a:pt x="3754645" y="2302103"/>
                    <a:pt x="3755036" y="2310007"/>
                    <a:pt x="3755036" y="2318002"/>
                  </a:cubicBezTo>
                  <a:lnTo>
                    <a:pt x="3755036" y="3278100"/>
                  </a:lnTo>
                  <a:cubicBezTo>
                    <a:pt x="3755036" y="3410665"/>
                    <a:pt x="3647570" y="3518131"/>
                    <a:pt x="3515005" y="3518131"/>
                  </a:cubicBezTo>
                  <a:lnTo>
                    <a:pt x="422750" y="3518131"/>
                  </a:lnTo>
                  <a:cubicBezTo>
                    <a:pt x="290185" y="3518131"/>
                    <a:pt x="182719" y="3410665"/>
                    <a:pt x="182719" y="3278100"/>
                  </a:cubicBezTo>
                  <a:lnTo>
                    <a:pt x="182719" y="2318002"/>
                  </a:lnTo>
                  <a:lnTo>
                    <a:pt x="185375" y="2291659"/>
                  </a:lnTo>
                  <a:cubicBezTo>
                    <a:pt x="110118" y="2263849"/>
                    <a:pt x="56760" y="2191331"/>
                    <a:pt x="56760" y="2106351"/>
                  </a:cubicBezTo>
                  <a:lnTo>
                    <a:pt x="56760" y="2010152"/>
                  </a:lnTo>
                  <a:cubicBezTo>
                    <a:pt x="33242" y="2004223"/>
                    <a:pt x="14562" y="1986875"/>
                    <a:pt x="5947" y="1964452"/>
                  </a:cubicBezTo>
                  <a:lnTo>
                    <a:pt x="0" y="1964452"/>
                  </a:lnTo>
                  <a:lnTo>
                    <a:pt x="4948" y="1959504"/>
                  </a:lnTo>
                  <a:cubicBezTo>
                    <a:pt x="1383" y="1952016"/>
                    <a:pt x="0" y="1943667"/>
                    <a:pt x="0" y="1934995"/>
                  </a:cubicBezTo>
                  <a:lnTo>
                    <a:pt x="0" y="1524592"/>
                  </a:lnTo>
                  <a:cubicBezTo>
                    <a:pt x="0" y="1480514"/>
                    <a:pt x="35733" y="1444781"/>
                    <a:pt x="79811" y="1444781"/>
                  </a:cubicBezTo>
                  <a:lnTo>
                    <a:pt x="208221" y="1444781"/>
                  </a:lnTo>
                  <a:cubicBezTo>
                    <a:pt x="252299" y="1444781"/>
                    <a:pt x="288032" y="1480514"/>
                    <a:pt x="288032" y="1524592"/>
                  </a:cubicBezTo>
                  <a:lnTo>
                    <a:pt x="288032" y="1934995"/>
                  </a:lnTo>
                  <a:cubicBezTo>
                    <a:pt x="288032" y="1979073"/>
                    <a:pt x="252299" y="2014806"/>
                    <a:pt x="208221" y="2014806"/>
                  </a:cubicBezTo>
                  <a:lnTo>
                    <a:pt x="170279" y="2014806"/>
                  </a:lnTo>
                  <a:lnTo>
                    <a:pt x="170279" y="2106351"/>
                  </a:lnTo>
                  <a:cubicBezTo>
                    <a:pt x="170279" y="2141902"/>
                    <a:pt x="192068" y="2172363"/>
                    <a:pt x="223082" y="2184962"/>
                  </a:cubicBezTo>
                  <a:cubicBezTo>
                    <a:pt x="259935" y="2129570"/>
                    <a:pt x="319242" y="2090441"/>
                    <a:pt x="388271" y="2082340"/>
                  </a:cubicBezTo>
                  <a:lnTo>
                    <a:pt x="388271" y="366342"/>
                  </a:lnTo>
                  <a:cubicBezTo>
                    <a:pt x="388271" y="164017"/>
                    <a:pt x="552288" y="0"/>
                    <a:pt x="75461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Rectangle 41">
              <a:extLst>
                <a:ext uri="{FF2B5EF4-FFF2-40B4-BE49-F238E27FC236}">
                  <a16:creationId xmlns:a16="http://schemas.microsoft.com/office/drawing/2014/main" id="{FACF4D1B-23A2-498B-9CDF-EE69DB69435E}"/>
                </a:ext>
              </a:extLst>
            </p:cNvPr>
            <p:cNvSpPr>
              <a:spLocks/>
            </p:cNvSpPr>
            <p:nvPr/>
          </p:nvSpPr>
          <p:spPr>
            <a:xfrm>
              <a:off x="3029684" y="2659388"/>
              <a:ext cx="238714" cy="238714"/>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Isosceles Triangle 3">
              <a:extLst>
                <a:ext uri="{FF2B5EF4-FFF2-40B4-BE49-F238E27FC236}">
                  <a16:creationId xmlns:a16="http://schemas.microsoft.com/office/drawing/2014/main" id="{CC461113-CB11-49E8-AA79-38B22155463B}"/>
                </a:ext>
              </a:extLst>
            </p:cNvPr>
            <p:cNvSpPr>
              <a:spLocks noChangeAspect="1"/>
            </p:cNvSpPr>
            <p:nvPr/>
          </p:nvSpPr>
          <p:spPr>
            <a:xfrm>
              <a:off x="2885706" y="1860786"/>
              <a:ext cx="238489" cy="238714"/>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Parallelogram 16">
              <a:extLst>
                <a:ext uri="{FF2B5EF4-FFF2-40B4-BE49-F238E27FC236}">
                  <a16:creationId xmlns:a16="http://schemas.microsoft.com/office/drawing/2014/main" id="{148A5517-BC66-4651-81CD-107E11303618}"/>
                </a:ext>
              </a:extLst>
            </p:cNvPr>
            <p:cNvSpPr>
              <a:spLocks noChangeAspect="1"/>
            </p:cNvSpPr>
            <p:nvPr/>
          </p:nvSpPr>
          <p:spPr>
            <a:xfrm>
              <a:off x="3478186" y="4255970"/>
              <a:ext cx="276036" cy="247834"/>
            </a:xfrm>
            <a:custGeom>
              <a:avLst/>
              <a:gdLst/>
              <a:ahLst/>
              <a:cxnLst/>
              <a:rect l="l" t="t" r="r" b="b"/>
              <a:pathLst>
                <a:path w="3934640" h="3532656">
                  <a:moveTo>
                    <a:pt x="2573592" y="1183599"/>
                  </a:moveTo>
                  <a:lnTo>
                    <a:pt x="2377693" y="2032131"/>
                  </a:lnTo>
                  <a:lnTo>
                    <a:pt x="2446949" y="2032131"/>
                  </a:lnTo>
                  <a:lnTo>
                    <a:pt x="2804808" y="1183599"/>
                  </a:lnTo>
                  <a:close/>
                  <a:moveTo>
                    <a:pt x="2007316" y="1183599"/>
                  </a:moveTo>
                  <a:lnTo>
                    <a:pt x="1947980" y="2032131"/>
                  </a:lnTo>
                  <a:lnTo>
                    <a:pt x="2122757" y="2032131"/>
                  </a:lnTo>
                  <a:lnTo>
                    <a:pt x="2318656" y="1183599"/>
                  </a:lnTo>
                  <a:close/>
                  <a:moveTo>
                    <a:pt x="1419083" y="1183599"/>
                  </a:moveTo>
                  <a:lnTo>
                    <a:pt x="1523269" y="2032131"/>
                  </a:lnTo>
                  <a:lnTo>
                    <a:pt x="1698972" y="2032131"/>
                  </a:lnTo>
                  <a:lnTo>
                    <a:pt x="1758307" y="1183599"/>
                  </a:lnTo>
                  <a:close/>
                  <a:moveTo>
                    <a:pt x="877916" y="1183599"/>
                  </a:moveTo>
                  <a:lnTo>
                    <a:pt x="1073815" y="2032131"/>
                  </a:lnTo>
                  <a:lnTo>
                    <a:pt x="1273002" y="2032131"/>
                  </a:lnTo>
                  <a:lnTo>
                    <a:pt x="1168815" y="1183599"/>
                  </a:lnTo>
                  <a:close/>
                  <a:moveTo>
                    <a:pt x="371286" y="1183599"/>
                  </a:moveTo>
                  <a:lnTo>
                    <a:pt x="697066" y="2032131"/>
                  </a:lnTo>
                  <a:lnTo>
                    <a:pt x="818879" y="2032131"/>
                  </a:lnTo>
                  <a:lnTo>
                    <a:pt x="622980" y="1183599"/>
                  </a:lnTo>
                  <a:close/>
                  <a:moveTo>
                    <a:pt x="3322640" y="0"/>
                  </a:moveTo>
                  <a:lnTo>
                    <a:pt x="3934640" y="0"/>
                  </a:lnTo>
                  <a:lnTo>
                    <a:pt x="3934640" y="248402"/>
                  </a:lnTo>
                  <a:lnTo>
                    <a:pt x="3502713" y="248402"/>
                  </a:lnTo>
                  <a:lnTo>
                    <a:pt x="2335462" y="3016114"/>
                  </a:lnTo>
                  <a:cubicBezTo>
                    <a:pt x="2402764" y="3068355"/>
                    <a:pt x="2445341" y="3150225"/>
                    <a:pt x="2445341" y="3242039"/>
                  </a:cubicBezTo>
                  <a:cubicBezTo>
                    <a:pt x="2445341" y="3402542"/>
                    <a:pt x="2315227" y="3532656"/>
                    <a:pt x="2154724" y="3532656"/>
                  </a:cubicBezTo>
                  <a:cubicBezTo>
                    <a:pt x="1994221" y="3532656"/>
                    <a:pt x="1864107" y="3402542"/>
                    <a:pt x="1864107" y="3242039"/>
                  </a:cubicBezTo>
                  <a:lnTo>
                    <a:pt x="1868362" y="3199824"/>
                  </a:lnTo>
                  <a:lnTo>
                    <a:pt x="1016832" y="3199824"/>
                  </a:lnTo>
                  <a:cubicBezTo>
                    <a:pt x="1020041" y="3213488"/>
                    <a:pt x="1021088" y="3227641"/>
                    <a:pt x="1021088" y="3242039"/>
                  </a:cubicBezTo>
                  <a:cubicBezTo>
                    <a:pt x="1021088" y="3402542"/>
                    <a:pt x="890974" y="3532656"/>
                    <a:pt x="730471" y="3532656"/>
                  </a:cubicBezTo>
                  <a:cubicBezTo>
                    <a:pt x="569968" y="3532656"/>
                    <a:pt x="439854" y="3402542"/>
                    <a:pt x="439854" y="3242039"/>
                  </a:cubicBezTo>
                  <a:cubicBezTo>
                    <a:pt x="439854" y="3081536"/>
                    <a:pt x="569968" y="2951422"/>
                    <a:pt x="730471" y="2951422"/>
                  </a:cubicBezTo>
                  <a:lnTo>
                    <a:pt x="755059" y="2953901"/>
                  </a:lnTo>
                  <a:lnTo>
                    <a:pt x="755059" y="2951422"/>
                  </a:lnTo>
                  <a:lnTo>
                    <a:pt x="2059249" y="2951422"/>
                  </a:lnTo>
                  <a:lnTo>
                    <a:pt x="2342189" y="2280533"/>
                  </a:lnTo>
                  <a:lnTo>
                    <a:pt x="568448" y="2280533"/>
                  </a:lnTo>
                  <a:lnTo>
                    <a:pt x="568448" y="2279626"/>
                  </a:lnTo>
                  <a:lnTo>
                    <a:pt x="516172" y="2279626"/>
                  </a:lnTo>
                  <a:lnTo>
                    <a:pt x="95370" y="1183599"/>
                  </a:lnTo>
                  <a:lnTo>
                    <a:pt x="82280" y="1183599"/>
                  </a:lnTo>
                  <a:lnTo>
                    <a:pt x="82280" y="1149505"/>
                  </a:lnTo>
                  <a:lnTo>
                    <a:pt x="0" y="935197"/>
                  </a:lnTo>
                  <a:lnTo>
                    <a:pt x="82280" y="935197"/>
                  </a:lnTo>
                  <a:lnTo>
                    <a:pt x="275916" y="935197"/>
                  </a:lnTo>
                  <a:lnTo>
                    <a:pt x="2909569" y="935197"/>
                  </a:lnTo>
                  <a:lnTo>
                    <a:pt x="3297651" y="15001"/>
                  </a:lnTo>
                  <a:lnTo>
                    <a:pt x="3322640" y="150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Rectangle 2">
              <a:extLst>
                <a:ext uri="{FF2B5EF4-FFF2-40B4-BE49-F238E27FC236}">
                  <a16:creationId xmlns:a16="http://schemas.microsoft.com/office/drawing/2014/main" id="{C7F4F382-F914-4791-ABE7-92F684293D57}"/>
                </a:ext>
              </a:extLst>
            </p:cNvPr>
            <p:cNvSpPr>
              <a:spLocks/>
            </p:cNvSpPr>
            <p:nvPr/>
          </p:nvSpPr>
          <p:spPr>
            <a:xfrm>
              <a:off x="1797775" y="2099500"/>
              <a:ext cx="360000" cy="288000"/>
            </a:xfrm>
            <a:custGeom>
              <a:avLst/>
              <a:gdLst/>
              <a:ahLst/>
              <a:cxnLst/>
              <a:rect l="l" t="t" r="r" b="b"/>
              <a:pathLst>
                <a:path w="3964058" h="2401366">
                  <a:moveTo>
                    <a:pt x="0" y="2185342"/>
                  </a:moveTo>
                  <a:lnTo>
                    <a:pt x="3964058" y="2185342"/>
                  </a:lnTo>
                  <a:lnTo>
                    <a:pt x="3964058" y="2401366"/>
                  </a:lnTo>
                  <a:lnTo>
                    <a:pt x="0" y="2401366"/>
                  </a:lnTo>
                  <a:close/>
                  <a:moveTo>
                    <a:pt x="3366634" y="90453"/>
                  </a:moveTo>
                  <a:lnTo>
                    <a:pt x="3202377" y="155489"/>
                  </a:lnTo>
                  <a:lnTo>
                    <a:pt x="3241038" y="189472"/>
                  </a:lnTo>
                  <a:lnTo>
                    <a:pt x="3405296" y="124437"/>
                  </a:lnTo>
                  <a:close/>
                  <a:moveTo>
                    <a:pt x="3670744" y="384"/>
                  </a:moveTo>
                  <a:cubicBezTo>
                    <a:pt x="3794484" y="2958"/>
                    <a:pt x="3900638" y="18267"/>
                    <a:pt x="3916429" y="40853"/>
                  </a:cubicBezTo>
                  <a:cubicBezTo>
                    <a:pt x="4006811" y="254939"/>
                    <a:pt x="3180239" y="539375"/>
                    <a:pt x="2656892" y="780145"/>
                  </a:cubicBezTo>
                  <a:lnTo>
                    <a:pt x="2287010" y="1217115"/>
                  </a:lnTo>
                  <a:lnTo>
                    <a:pt x="1812675" y="1059655"/>
                  </a:lnTo>
                  <a:cubicBezTo>
                    <a:pt x="1363417" y="1215884"/>
                    <a:pt x="1069413" y="1350282"/>
                    <a:pt x="479459" y="1460419"/>
                  </a:cubicBezTo>
                  <a:cubicBezTo>
                    <a:pt x="514059" y="1427544"/>
                    <a:pt x="497717" y="1409222"/>
                    <a:pt x="505635" y="1393328"/>
                  </a:cubicBezTo>
                  <a:cubicBezTo>
                    <a:pt x="352375" y="1237485"/>
                    <a:pt x="184559" y="1096199"/>
                    <a:pt x="9468" y="923375"/>
                  </a:cubicBezTo>
                  <a:cubicBezTo>
                    <a:pt x="172142" y="842599"/>
                    <a:pt x="354222" y="880689"/>
                    <a:pt x="667296" y="1112842"/>
                  </a:cubicBezTo>
                  <a:cubicBezTo>
                    <a:pt x="958235" y="1051014"/>
                    <a:pt x="1184590" y="920979"/>
                    <a:pt x="1379107" y="831375"/>
                  </a:cubicBezTo>
                  <a:lnTo>
                    <a:pt x="742785" y="342341"/>
                  </a:lnTo>
                  <a:lnTo>
                    <a:pt x="1019074" y="236619"/>
                  </a:lnTo>
                  <a:lnTo>
                    <a:pt x="2335346" y="437418"/>
                  </a:lnTo>
                  <a:lnTo>
                    <a:pt x="3319535" y="36327"/>
                  </a:lnTo>
                  <a:cubicBezTo>
                    <a:pt x="3405675" y="7972"/>
                    <a:pt x="3547003" y="-2190"/>
                    <a:pt x="3670744" y="38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3" name="Rectangle 1">
              <a:extLst>
                <a:ext uri="{FF2B5EF4-FFF2-40B4-BE49-F238E27FC236}">
                  <a16:creationId xmlns:a16="http://schemas.microsoft.com/office/drawing/2014/main" id="{1821C1BB-5A3E-40DF-87DC-B71B8508B20C}"/>
                </a:ext>
              </a:extLst>
            </p:cNvPr>
            <p:cNvSpPr>
              <a:spLocks/>
            </p:cNvSpPr>
            <p:nvPr/>
          </p:nvSpPr>
          <p:spPr>
            <a:xfrm>
              <a:off x="3546998" y="3255235"/>
              <a:ext cx="278983" cy="278983"/>
            </a:xfrm>
            <a:custGeom>
              <a:avLst/>
              <a:gdLst/>
              <a:ahLst/>
              <a:cxnLst/>
              <a:rect l="l" t="t" r="r" b="b"/>
              <a:pathLst>
                <a:path w="3964058" h="2918304">
                  <a:moveTo>
                    <a:pt x="0" y="2702280"/>
                  </a:moveTo>
                  <a:lnTo>
                    <a:pt x="3964058" y="2702280"/>
                  </a:lnTo>
                  <a:lnTo>
                    <a:pt x="3964058" y="2918304"/>
                  </a:lnTo>
                  <a:lnTo>
                    <a:pt x="0" y="2918304"/>
                  </a:lnTo>
                  <a:close/>
                  <a:moveTo>
                    <a:pt x="3246747" y="1714751"/>
                  </a:moveTo>
                  <a:lnTo>
                    <a:pt x="3250054" y="1766118"/>
                  </a:lnTo>
                  <a:lnTo>
                    <a:pt x="3412189" y="1836280"/>
                  </a:lnTo>
                  <a:lnTo>
                    <a:pt x="3408881" y="1784911"/>
                  </a:lnTo>
                  <a:close/>
                  <a:moveTo>
                    <a:pt x="446042" y="0"/>
                  </a:moveTo>
                  <a:cubicBezTo>
                    <a:pt x="618186" y="57911"/>
                    <a:pt x="720003" y="213595"/>
                    <a:pt x="777223" y="599128"/>
                  </a:cubicBezTo>
                  <a:cubicBezTo>
                    <a:pt x="1026666" y="761134"/>
                    <a:pt x="1278673" y="829243"/>
                    <a:pt x="1479576" y="903428"/>
                  </a:cubicBezTo>
                  <a:lnTo>
                    <a:pt x="1375428" y="107681"/>
                  </a:lnTo>
                  <a:lnTo>
                    <a:pt x="1645551" y="228290"/>
                  </a:lnTo>
                  <a:lnTo>
                    <a:pt x="2434309" y="1301021"/>
                  </a:lnTo>
                  <a:lnTo>
                    <a:pt x="3413850" y="1713334"/>
                  </a:lnTo>
                  <a:cubicBezTo>
                    <a:pt x="3494810" y="1754194"/>
                    <a:pt x="3601930" y="1846942"/>
                    <a:pt x="3687608" y="1936260"/>
                  </a:cubicBezTo>
                  <a:cubicBezTo>
                    <a:pt x="3773285" y="2025578"/>
                    <a:pt x="3837521" y="2111465"/>
                    <a:pt x="3832717" y="2138602"/>
                  </a:cubicBezTo>
                  <a:cubicBezTo>
                    <a:pt x="3745245" y="2353893"/>
                    <a:pt x="2959644" y="1970545"/>
                    <a:pt x="2419332" y="1770733"/>
                  </a:cubicBezTo>
                  <a:lnTo>
                    <a:pt x="1848801" y="1818171"/>
                  </a:lnTo>
                  <a:lnTo>
                    <a:pt x="1624737" y="1371425"/>
                  </a:lnTo>
                  <a:cubicBezTo>
                    <a:pt x="1196592" y="1164222"/>
                    <a:pt x="893667" y="1051363"/>
                    <a:pt x="398628" y="712081"/>
                  </a:cubicBezTo>
                  <a:cubicBezTo>
                    <a:pt x="446340" y="713302"/>
                    <a:pt x="447739" y="688791"/>
                    <a:pt x="464577" y="683150"/>
                  </a:cubicBezTo>
                  <a:cubicBezTo>
                    <a:pt x="466403" y="464581"/>
                    <a:pt x="447644" y="246014"/>
                    <a:pt x="4460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4" name="Trapezoid 2">
              <a:extLst>
                <a:ext uri="{FF2B5EF4-FFF2-40B4-BE49-F238E27FC236}">
                  <a16:creationId xmlns:a16="http://schemas.microsoft.com/office/drawing/2014/main" id="{8E6EB8F7-A69E-4F7D-8234-002C0D120B9E}"/>
                </a:ext>
              </a:extLst>
            </p:cNvPr>
            <p:cNvSpPr>
              <a:spLocks noChangeAspect="1"/>
            </p:cNvSpPr>
            <p:nvPr/>
          </p:nvSpPr>
          <p:spPr>
            <a:xfrm>
              <a:off x="4147613" y="4153783"/>
              <a:ext cx="231799" cy="286984"/>
            </a:xfrm>
            <a:custGeom>
              <a:avLst/>
              <a:gdLst/>
              <a:ahLst/>
              <a:cxnLst/>
              <a:rect l="l" t="t" r="r" b="b"/>
              <a:pathLst>
                <a:path w="3176916" h="3933269">
                  <a:moveTo>
                    <a:pt x="1597126" y="1340437"/>
                  </a:moveTo>
                  <a:cubicBezTo>
                    <a:pt x="1516725" y="1340222"/>
                    <a:pt x="1389074" y="1393456"/>
                    <a:pt x="1340877" y="1496151"/>
                  </a:cubicBezTo>
                  <a:cubicBezTo>
                    <a:pt x="1343250" y="1522078"/>
                    <a:pt x="1343241" y="1512286"/>
                    <a:pt x="1347995" y="1554882"/>
                  </a:cubicBezTo>
                  <a:cubicBezTo>
                    <a:pt x="1416100" y="1454837"/>
                    <a:pt x="1524178" y="1437570"/>
                    <a:pt x="1593513" y="1429698"/>
                  </a:cubicBezTo>
                  <a:cubicBezTo>
                    <a:pt x="1662848" y="1421826"/>
                    <a:pt x="1796931" y="1484376"/>
                    <a:pt x="1831845" y="1544793"/>
                  </a:cubicBezTo>
                  <a:cubicBezTo>
                    <a:pt x="1835344" y="1495673"/>
                    <a:pt x="1834080" y="1513228"/>
                    <a:pt x="1837578" y="1468870"/>
                  </a:cubicBezTo>
                  <a:cubicBezTo>
                    <a:pt x="1774303" y="1383001"/>
                    <a:pt x="1677527" y="1340652"/>
                    <a:pt x="1597126" y="1340437"/>
                  </a:cubicBezTo>
                  <a:close/>
                  <a:moveTo>
                    <a:pt x="2160240" y="1304708"/>
                  </a:moveTo>
                  <a:lnTo>
                    <a:pt x="3176916" y="1304708"/>
                  </a:lnTo>
                  <a:lnTo>
                    <a:pt x="3176916" y="1520732"/>
                  </a:lnTo>
                  <a:lnTo>
                    <a:pt x="2160240" y="1520732"/>
                  </a:lnTo>
                  <a:close/>
                  <a:moveTo>
                    <a:pt x="0" y="1304708"/>
                  </a:moveTo>
                  <a:lnTo>
                    <a:pt x="1016676" y="1304708"/>
                  </a:lnTo>
                  <a:lnTo>
                    <a:pt x="1016676" y="1520732"/>
                  </a:lnTo>
                  <a:lnTo>
                    <a:pt x="0" y="1520732"/>
                  </a:lnTo>
                  <a:close/>
                  <a:moveTo>
                    <a:pt x="1586368" y="1190405"/>
                  </a:moveTo>
                  <a:cubicBezTo>
                    <a:pt x="1742191" y="1188817"/>
                    <a:pt x="1896109" y="1256762"/>
                    <a:pt x="1914771" y="1391382"/>
                  </a:cubicBezTo>
                  <a:lnTo>
                    <a:pt x="2359597" y="3933269"/>
                  </a:lnTo>
                  <a:lnTo>
                    <a:pt x="847429" y="3933269"/>
                  </a:lnTo>
                  <a:lnTo>
                    <a:pt x="1246535" y="1406622"/>
                  </a:lnTo>
                  <a:cubicBezTo>
                    <a:pt x="1272818" y="1263112"/>
                    <a:pt x="1430545" y="1191992"/>
                    <a:pt x="1586368" y="1190405"/>
                  </a:cubicBezTo>
                  <a:close/>
                  <a:moveTo>
                    <a:pt x="2642670" y="318729"/>
                  </a:moveTo>
                  <a:lnTo>
                    <a:pt x="2795422" y="471481"/>
                  </a:lnTo>
                  <a:lnTo>
                    <a:pt x="2076524" y="1190379"/>
                  </a:lnTo>
                  <a:lnTo>
                    <a:pt x="1923772" y="1037627"/>
                  </a:lnTo>
                  <a:close/>
                  <a:moveTo>
                    <a:pt x="564355" y="318729"/>
                  </a:moveTo>
                  <a:lnTo>
                    <a:pt x="1283254" y="1037627"/>
                  </a:lnTo>
                  <a:lnTo>
                    <a:pt x="1130501" y="1190379"/>
                  </a:lnTo>
                  <a:lnTo>
                    <a:pt x="411603" y="471481"/>
                  </a:lnTo>
                  <a:close/>
                  <a:moveTo>
                    <a:pt x="1495501" y="0"/>
                  </a:moveTo>
                  <a:lnTo>
                    <a:pt x="1711525" y="0"/>
                  </a:lnTo>
                  <a:lnTo>
                    <a:pt x="1711525" y="1016676"/>
                  </a:lnTo>
                  <a:lnTo>
                    <a:pt x="1495501" y="10166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5" name="Pie 2">
              <a:extLst>
                <a:ext uri="{FF2B5EF4-FFF2-40B4-BE49-F238E27FC236}">
                  <a16:creationId xmlns:a16="http://schemas.microsoft.com/office/drawing/2014/main" id="{2E6AE5FF-BE40-4747-ADCC-9379F3BC7F86}"/>
                </a:ext>
              </a:extLst>
            </p:cNvPr>
            <p:cNvSpPr>
              <a:spLocks noChangeAspect="1"/>
            </p:cNvSpPr>
            <p:nvPr/>
          </p:nvSpPr>
          <p:spPr>
            <a:xfrm>
              <a:off x="1737114" y="2481056"/>
              <a:ext cx="271905" cy="267353"/>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6" name="Rectangle 3">
              <a:extLst>
                <a:ext uri="{FF2B5EF4-FFF2-40B4-BE49-F238E27FC236}">
                  <a16:creationId xmlns:a16="http://schemas.microsoft.com/office/drawing/2014/main" id="{6415F6CC-0165-4C26-8560-F5200524C7F0}"/>
                </a:ext>
              </a:extLst>
            </p:cNvPr>
            <p:cNvSpPr/>
            <p:nvPr/>
          </p:nvSpPr>
          <p:spPr>
            <a:xfrm>
              <a:off x="1199072" y="4320051"/>
              <a:ext cx="209020" cy="214278"/>
            </a:xfrm>
            <a:custGeom>
              <a:avLst/>
              <a:gdLst/>
              <a:ahLst/>
              <a:cxnLst/>
              <a:rect l="l" t="t" r="r" b="b"/>
              <a:pathLst>
                <a:path w="3888432" h="3986242">
                  <a:moveTo>
                    <a:pt x="1060704" y="2277639"/>
                  </a:moveTo>
                  <a:lnTo>
                    <a:pt x="1060704" y="3485989"/>
                  </a:lnTo>
                  <a:lnTo>
                    <a:pt x="520704" y="3485989"/>
                  </a:lnTo>
                  <a:lnTo>
                    <a:pt x="520704" y="2578397"/>
                  </a:lnTo>
                  <a:close/>
                  <a:moveTo>
                    <a:pt x="1767636" y="1883906"/>
                  </a:moveTo>
                  <a:lnTo>
                    <a:pt x="1767636" y="3485989"/>
                  </a:lnTo>
                  <a:lnTo>
                    <a:pt x="1227636" y="3485989"/>
                  </a:lnTo>
                  <a:lnTo>
                    <a:pt x="1227636" y="2184664"/>
                  </a:lnTo>
                  <a:close/>
                  <a:moveTo>
                    <a:pt x="2474568" y="1490174"/>
                  </a:moveTo>
                  <a:lnTo>
                    <a:pt x="2474568" y="3485989"/>
                  </a:lnTo>
                  <a:lnTo>
                    <a:pt x="1934568" y="3485989"/>
                  </a:lnTo>
                  <a:lnTo>
                    <a:pt x="1934568" y="1790932"/>
                  </a:lnTo>
                  <a:close/>
                  <a:moveTo>
                    <a:pt x="3181500" y="1096441"/>
                  </a:moveTo>
                  <a:lnTo>
                    <a:pt x="3181500" y="3485989"/>
                  </a:lnTo>
                  <a:lnTo>
                    <a:pt x="2641500" y="3485989"/>
                  </a:lnTo>
                  <a:lnTo>
                    <a:pt x="2641500" y="1397199"/>
                  </a:lnTo>
                  <a:close/>
                  <a:moveTo>
                    <a:pt x="3888432" y="702709"/>
                  </a:moveTo>
                  <a:lnTo>
                    <a:pt x="3888432" y="3485989"/>
                  </a:lnTo>
                  <a:lnTo>
                    <a:pt x="3348432" y="3485989"/>
                  </a:lnTo>
                  <a:lnTo>
                    <a:pt x="3348432" y="1003467"/>
                  </a:lnTo>
                  <a:close/>
                  <a:moveTo>
                    <a:pt x="0" y="1427"/>
                  </a:moveTo>
                  <a:lnTo>
                    <a:pt x="360000" y="1427"/>
                  </a:lnTo>
                  <a:lnTo>
                    <a:pt x="360000" y="3626242"/>
                  </a:lnTo>
                  <a:lnTo>
                    <a:pt x="3888432" y="3626242"/>
                  </a:lnTo>
                  <a:lnTo>
                    <a:pt x="3888432" y="3986242"/>
                  </a:lnTo>
                  <a:lnTo>
                    <a:pt x="0" y="3986242"/>
                  </a:lnTo>
                  <a:lnTo>
                    <a:pt x="0" y="3889859"/>
                  </a:lnTo>
                  <a:lnTo>
                    <a:pt x="0" y="3626242"/>
                  </a:lnTo>
                  <a:close/>
                  <a:moveTo>
                    <a:pt x="3116446" y="0"/>
                  </a:moveTo>
                  <a:lnTo>
                    <a:pt x="3874383" y="16355"/>
                  </a:lnTo>
                  <a:lnTo>
                    <a:pt x="3507531" y="679701"/>
                  </a:lnTo>
                  <a:lnTo>
                    <a:pt x="3394003" y="482392"/>
                  </a:lnTo>
                  <a:lnTo>
                    <a:pt x="568716" y="2113573"/>
                  </a:lnTo>
                  <a:lnTo>
                    <a:pt x="388716" y="1801804"/>
                  </a:lnTo>
                  <a:lnTo>
                    <a:pt x="3214465" y="17035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Rectangle 14">
              <a:extLst>
                <a:ext uri="{FF2B5EF4-FFF2-40B4-BE49-F238E27FC236}">
                  <a16:creationId xmlns:a16="http://schemas.microsoft.com/office/drawing/2014/main" id="{83F28B78-E2E3-48CE-9BF6-9944E9C22AE0}"/>
                </a:ext>
              </a:extLst>
            </p:cNvPr>
            <p:cNvSpPr>
              <a:spLocks noChangeAspect="1"/>
            </p:cNvSpPr>
            <p:nvPr/>
          </p:nvSpPr>
          <p:spPr>
            <a:xfrm>
              <a:off x="3833917" y="3045453"/>
              <a:ext cx="217115" cy="221334"/>
            </a:xfrm>
            <a:custGeom>
              <a:avLst/>
              <a:gdLst/>
              <a:ahLst/>
              <a:cxnLst/>
              <a:rect l="l" t="t" r="r" b="b"/>
              <a:pathLst>
                <a:path w="3908866" h="3984815">
                  <a:moveTo>
                    <a:pt x="3299723" y="2249687"/>
                  </a:moveTo>
                  <a:lnTo>
                    <a:pt x="3839723" y="2550445"/>
                  </a:lnTo>
                  <a:lnTo>
                    <a:pt x="3839723" y="3458037"/>
                  </a:lnTo>
                  <a:lnTo>
                    <a:pt x="3299723" y="3458037"/>
                  </a:lnTo>
                  <a:close/>
                  <a:moveTo>
                    <a:pt x="2592791" y="1855954"/>
                  </a:moveTo>
                  <a:lnTo>
                    <a:pt x="3132791" y="2156712"/>
                  </a:lnTo>
                  <a:lnTo>
                    <a:pt x="3132791" y="3458037"/>
                  </a:lnTo>
                  <a:lnTo>
                    <a:pt x="2592791" y="3458037"/>
                  </a:lnTo>
                  <a:close/>
                  <a:moveTo>
                    <a:pt x="1885859" y="1462222"/>
                  </a:moveTo>
                  <a:lnTo>
                    <a:pt x="2425859" y="1762980"/>
                  </a:lnTo>
                  <a:lnTo>
                    <a:pt x="2425859" y="3458037"/>
                  </a:lnTo>
                  <a:lnTo>
                    <a:pt x="1885859" y="3458037"/>
                  </a:lnTo>
                  <a:close/>
                  <a:moveTo>
                    <a:pt x="1178927" y="1068489"/>
                  </a:moveTo>
                  <a:lnTo>
                    <a:pt x="1718927" y="1369247"/>
                  </a:lnTo>
                  <a:lnTo>
                    <a:pt x="1718927" y="3458037"/>
                  </a:lnTo>
                  <a:lnTo>
                    <a:pt x="1178927" y="3458037"/>
                  </a:lnTo>
                  <a:close/>
                  <a:moveTo>
                    <a:pt x="471995" y="674757"/>
                  </a:moveTo>
                  <a:lnTo>
                    <a:pt x="1011995" y="975515"/>
                  </a:lnTo>
                  <a:lnTo>
                    <a:pt x="1011995" y="3458037"/>
                  </a:lnTo>
                  <a:lnTo>
                    <a:pt x="471995" y="3458037"/>
                  </a:lnTo>
                  <a:close/>
                  <a:moveTo>
                    <a:pt x="756196" y="9210"/>
                  </a:moveTo>
                  <a:lnTo>
                    <a:pt x="3466058" y="1521082"/>
                  </a:lnTo>
                  <a:lnTo>
                    <a:pt x="3562058" y="1349580"/>
                  </a:lnTo>
                  <a:lnTo>
                    <a:pt x="3908866" y="1993248"/>
                  </a:lnTo>
                  <a:lnTo>
                    <a:pt x="3179028" y="2033852"/>
                  </a:lnTo>
                  <a:lnTo>
                    <a:pt x="3290216" y="1835216"/>
                  </a:lnTo>
                  <a:lnTo>
                    <a:pt x="580798" y="323591"/>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Rectangle 14">
              <a:extLst>
                <a:ext uri="{FF2B5EF4-FFF2-40B4-BE49-F238E27FC236}">
                  <a16:creationId xmlns:a16="http://schemas.microsoft.com/office/drawing/2014/main" id="{B4B61262-344B-4C64-8AE0-A72F58F53E3C}"/>
                </a:ext>
              </a:extLst>
            </p:cNvPr>
            <p:cNvSpPr/>
            <p:nvPr/>
          </p:nvSpPr>
          <p:spPr>
            <a:xfrm>
              <a:off x="3265516" y="1913021"/>
              <a:ext cx="217902" cy="223303"/>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ounded Rectangle 4">
              <a:extLst>
                <a:ext uri="{FF2B5EF4-FFF2-40B4-BE49-F238E27FC236}">
                  <a16:creationId xmlns:a16="http://schemas.microsoft.com/office/drawing/2014/main" id="{A007539B-4B17-4C45-9C13-5BB12BA8C51B}"/>
                </a:ext>
              </a:extLst>
            </p:cNvPr>
            <p:cNvSpPr>
              <a:spLocks noChangeAspect="1"/>
            </p:cNvSpPr>
            <p:nvPr/>
          </p:nvSpPr>
          <p:spPr>
            <a:xfrm>
              <a:off x="1960913" y="2961178"/>
              <a:ext cx="303942" cy="215522"/>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5">
              <a:extLst>
                <a:ext uri="{FF2B5EF4-FFF2-40B4-BE49-F238E27FC236}">
                  <a16:creationId xmlns:a16="http://schemas.microsoft.com/office/drawing/2014/main" id="{59490771-E16F-43A4-9BB6-1A580B165C21}"/>
                </a:ext>
              </a:extLst>
            </p:cNvPr>
            <p:cNvSpPr>
              <a:spLocks noChangeAspect="1"/>
            </p:cNvSpPr>
            <p:nvPr/>
          </p:nvSpPr>
          <p:spPr>
            <a:xfrm>
              <a:off x="4374270" y="3467876"/>
              <a:ext cx="213610" cy="213451"/>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15">
              <a:extLst>
                <a:ext uri="{FF2B5EF4-FFF2-40B4-BE49-F238E27FC236}">
                  <a16:creationId xmlns:a16="http://schemas.microsoft.com/office/drawing/2014/main" id="{CC6EFD5F-062B-4280-AF6D-6B029007C0A7}"/>
                </a:ext>
              </a:extLst>
            </p:cNvPr>
            <p:cNvSpPr>
              <a:spLocks noChangeAspect="1"/>
            </p:cNvSpPr>
            <p:nvPr/>
          </p:nvSpPr>
          <p:spPr>
            <a:xfrm>
              <a:off x="3904197" y="3940150"/>
              <a:ext cx="217116" cy="171188"/>
            </a:xfrm>
            <a:custGeom>
              <a:avLst/>
              <a:gdLst/>
              <a:ahLst/>
              <a:cxnLst/>
              <a:rect l="l" t="t" r="r" b="b"/>
              <a:pathLst>
                <a:path w="3744416" h="2952328">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Rounded Rectangle 15">
              <a:extLst>
                <a:ext uri="{FF2B5EF4-FFF2-40B4-BE49-F238E27FC236}">
                  <a16:creationId xmlns:a16="http://schemas.microsoft.com/office/drawing/2014/main" id="{9EF956D3-708A-4C95-9B24-0F90FAB7E7CA}"/>
                </a:ext>
              </a:extLst>
            </p:cNvPr>
            <p:cNvSpPr>
              <a:spLocks noChangeAspect="1"/>
            </p:cNvSpPr>
            <p:nvPr/>
          </p:nvSpPr>
          <p:spPr>
            <a:xfrm>
              <a:off x="3330150" y="2942739"/>
              <a:ext cx="191712" cy="303942"/>
            </a:xfrm>
            <a:custGeom>
              <a:avLst/>
              <a:gdLst/>
              <a:ahLst/>
              <a:cxnLst/>
              <a:rect l="l" t="t" r="r" b="b"/>
              <a:pathLst>
                <a:path w="2448272" h="3881510">
                  <a:moveTo>
                    <a:pt x="543085" y="3318905"/>
                  </a:moveTo>
                  <a:cubicBezTo>
                    <a:pt x="520356" y="3318905"/>
                    <a:pt x="501931" y="3337330"/>
                    <a:pt x="501931" y="3360059"/>
                  </a:cubicBezTo>
                  <a:lnTo>
                    <a:pt x="501931" y="3385751"/>
                  </a:lnTo>
                  <a:cubicBezTo>
                    <a:pt x="501931" y="3408480"/>
                    <a:pt x="520356" y="3426905"/>
                    <a:pt x="543085" y="3426905"/>
                  </a:cubicBezTo>
                  <a:lnTo>
                    <a:pt x="1900777" y="3426905"/>
                  </a:lnTo>
                  <a:cubicBezTo>
                    <a:pt x="1923506" y="3426905"/>
                    <a:pt x="1941931" y="3408480"/>
                    <a:pt x="1941931" y="3385751"/>
                  </a:cubicBezTo>
                  <a:lnTo>
                    <a:pt x="1941931" y="3360059"/>
                  </a:lnTo>
                  <a:cubicBezTo>
                    <a:pt x="1941931" y="3337330"/>
                    <a:pt x="1923506" y="3318905"/>
                    <a:pt x="1900777" y="3318905"/>
                  </a:cubicBezTo>
                  <a:close/>
                  <a:moveTo>
                    <a:pt x="543085" y="3058505"/>
                  </a:moveTo>
                  <a:cubicBezTo>
                    <a:pt x="520356" y="3058505"/>
                    <a:pt x="501931" y="3076930"/>
                    <a:pt x="501931" y="3099659"/>
                  </a:cubicBezTo>
                  <a:lnTo>
                    <a:pt x="501931" y="3125351"/>
                  </a:lnTo>
                  <a:cubicBezTo>
                    <a:pt x="501931" y="3148080"/>
                    <a:pt x="520356" y="3166505"/>
                    <a:pt x="543085" y="3166505"/>
                  </a:cubicBezTo>
                  <a:lnTo>
                    <a:pt x="1900777" y="3166505"/>
                  </a:lnTo>
                  <a:cubicBezTo>
                    <a:pt x="1923506" y="3166505"/>
                    <a:pt x="1941931" y="3148080"/>
                    <a:pt x="1941931" y="3125351"/>
                  </a:cubicBezTo>
                  <a:lnTo>
                    <a:pt x="1941931" y="3099659"/>
                  </a:lnTo>
                  <a:cubicBezTo>
                    <a:pt x="1941931" y="3076930"/>
                    <a:pt x="1923506" y="3058505"/>
                    <a:pt x="1900777" y="3058505"/>
                  </a:cubicBezTo>
                  <a:close/>
                  <a:moveTo>
                    <a:pt x="543085" y="2798105"/>
                  </a:moveTo>
                  <a:cubicBezTo>
                    <a:pt x="520356" y="2798105"/>
                    <a:pt x="501931" y="2816530"/>
                    <a:pt x="501931" y="2839259"/>
                  </a:cubicBezTo>
                  <a:lnTo>
                    <a:pt x="501931" y="2864951"/>
                  </a:lnTo>
                  <a:cubicBezTo>
                    <a:pt x="501931" y="2887680"/>
                    <a:pt x="520356" y="2906105"/>
                    <a:pt x="543085" y="2906105"/>
                  </a:cubicBezTo>
                  <a:lnTo>
                    <a:pt x="1900777" y="2906105"/>
                  </a:lnTo>
                  <a:cubicBezTo>
                    <a:pt x="1923506" y="2906105"/>
                    <a:pt x="1941931" y="2887680"/>
                    <a:pt x="1941931" y="2864951"/>
                  </a:cubicBezTo>
                  <a:lnTo>
                    <a:pt x="1941931" y="2839259"/>
                  </a:lnTo>
                  <a:cubicBezTo>
                    <a:pt x="1941931" y="2816530"/>
                    <a:pt x="1923506" y="2798105"/>
                    <a:pt x="1900777" y="2798105"/>
                  </a:cubicBezTo>
                  <a:close/>
                  <a:moveTo>
                    <a:pt x="543085" y="2537705"/>
                  </a:moveTo>
                  <a:cubicBezTo>
                    <a:pt x="520356" y="2537705"/>
                    <a:pt x="501931" y="2556130"/>
                    <a:pt x="501931" y="2578859"/>
                  </a:cubicBezTo>
                  <a:lnTo>
                    <a:pt x="501931" y="2604551"/>
                  </a:lnTo>
                  <a:cubicBezTo>
                    <a:pt x="501931" y="2627280"/>
                    <a:pt x="520356" y="2645705"/>
                    <a:pt x="543085" y="2645705"/>
                  </a:cubicBezTo>
                  <a:lnTo>
                    <a:pt x="1900777" y="2645705"/>
                  </a:lnTo>
                  <a:cubicBezTo>
                    <a:pt x="1923506" y="2645705"/>
                    <a:pt x="1941931" y="2627280"/>
                    <a:pt x="1941931" y="2604551"/>
                  </a:cubicBezTo>
                  <a:lnTo>
                    <a:pt x="1941931" y="2578859"/>
                  </a:lnTo>
                  <a:cubicBezTo>
                    <a:pt x="1941931" y="2556130"/>
                    <a:pt x="1923506" y="2537705"/>
                    <a:pt x="1900777" y="2537705"/>
                  </a:cubicBezTo>
                  <a:close/>
                  <a:moveTo>
                    <a:pt x="1407963" y="1741759"/>
                  </a:moveTo>
                  <a:lnTo>
                    <a:pt x="1648053" y="1843688"/>
                  </a:lnTo>
                  <a:lnTo>
                    <a:pt x="1645107" y="1848987"/>
                  </a:lnTo>
                  <a:lnTo>
                    <a:pt x="1652185" y="1848987"/>
                  </a:lnTo>
                  <a:lnTo>
                    <a:pt x="1734988" y="2200120"/>
                  </a:lnTo>
                  <a:lnTo>
                    <a:pt x="1162614" y="2200120"/>
                  </a:lnTo>
                  <a:lnTo>
                    <a:pt x="1208622" y="1885046"/>
                  </a:lnTo>
                  <a:lnTo>
                    <a:pt x="1201960" y="1885046"/>
                  </a:lnTo>
                  <a:lnTo>
                    <a:pt x="1181260" y="1814733"/>
                  </a:lnTo>
                  <a:lnTo>
                    <a:pt x="1235452" y="1771276"/>
                  </a:lnTo>
                  <a:lnTo>
                    <a:pt x="1289644" y="1814733"/>
                  </a:lnTo>
                  <a:lnTo>
                    <a:pt x="1268945" y="1885046"/>
                  </a:lnTo>
                  <a:lnTo>
                    <a:pt x="1259625" y="1885046"/>
                  </a:lnTo>
                  <a:lnTo>
                    <a:pt x="1305086" y="2196367"/>
                  </a:lnTo>
                  <a:lnTo>
                    <a:pt x="1318623" y="2137060"/>
                  </a:lnTo>
                  <a:lnTo>
                    <a:pt x="1317360" y="2137060"/>
                  </a:lnTo>
                  <a:close/>
                  <a:moveTo>
                    <a:pt x="1044150" y="1737444"/>
                  </a:moveTo>
                  <a:lnTo>
                    <a:pt x="1144370" y="2137060"/>
                  </a:lnTo>
                  <a:lnTo>
                    <a:pt x="1142987" y="2137060"/>
                  </a:lnTo>
                  <a:lnTo>
                    <a:pt x="1158737" y="2200120"/>
                  </a:lnTo>
                  <a:lnTo>
                    <a:pt x="969555" y="2200120"/>
                  </a:lnTo>
                  <a:lnTo>
                    <a:pt x="969555" y="2205317"/>
                  </a:lnTo>
                  <a:lnTo>
                    <a:pt x="801444" y="2205317"/>
                  </a:lnTo>
                  <a:lnTo>
                    <a:pt x="801444" y="2200120"/>
                  </a:lnTo>
                  <a:lnTo>
                    <a:pt x="708875" y="2200120"/>
                  </a:lnTo>
                  <a:lnTo>
                    <a:pt x="791678" y="1848987"/>
                  </a:lnTo>
                  <a:lnTo>
                    <a:pt x="796841" y="1848987"/>
                  </a:lnTo>
                  <a:lnTo>
                    <a:pt x="793895" y="1843688"/>
                  </a:lnTo>
                  <a:close/>
                  <a:moveTo>
                    <a:pt x="1418147" y="1592214"/>
                  </a:moveTo>
                  <a:lnTo>
                    <a:pt x="1417993" y="1592480"/>
                  </a:lnTo>
                  <a:lnTo>
                    <a:pt x="1417532" y="1592480"/>
                  </a:lnTo>
                  <a:close/>
                  <a:moveTo>
                    <a:pt x="1175822" y="1169553"/>
                  </a:moveTo>
                  <a:lnTo>
                    <a:pt x="1284798" y="1169553"/>
                  </a:lnTo>
                  <a:cubicBezTo>
                    <a:pt x="1357903" y="1169553"/>
                    <a:pt x="1418253" y="1224159"/>
                    <a:pt x="1426606" y="1294895"/>
                  </a:cubicBezTo>
                  <a:lnTo>
                    <a:pt x="1428452" y="1294895"/>
                  </a:lnTo>
                  <a:lnTo>
                    <a:pt x="1428452" y="1313203"/>
                  </a:lnTo>
                  <a:lnTo>
                    <a:pt x="1428452" y="1373838"/>
                  </a:lnTo>
                  <a:cubicBezTo>
                    <a:pt x="1455007" y="1380394"/>
                    <a:pt x="1475468" y="1402726"/>
                    <a:pt x="1479456" y="1431026"/>
                  </a:cubicBezTo>
                  <a:cubicBezTo>
                    <a:pt x="1484416" y="1466221"/>
                    <a:pt x="1462341" y="1499586"/>
                    <a:pt x="1428010" y="1508785"/>
                  </a:cubicBezTo>
                  <a:lnTo>
                    <a:pt x="1427342" y="1504048"/>
                  </a:lnTo>
                  <a:lnTo>
                    <a:pt x="1423287" y="1530397"/>
                  </a:lnTo>
                  <a:cubicBezTo>
                    <a:pt x="1423194" y="1625698"/>
                    <a:pt x="1345902" y="1702920"/>
                    <a:pt x="1250574" y="1702920"/>
                  </a:cubicBezTo>
                  <a:lnTo>
                    <a:pt x="1212759" y="1702920"/>
                  </a:lnTo>
                  <a:cubicBezTo>
                    <a:pt x="1124641" y="1702920"/>
                    <a:pt x="1051933" y="1636936"/>
                    <a:pt x="1042181" y="1551580"/>
                  </a:cubicBezTo>
                  <a:cubicBezTo>
                    <a:pt x="1036298" y="1535297"/>
                    <a:pt x="1033353" y="1517836"/>
                    <a:pt x="1032845" y="1499760"/>
                  </a:cubicBezTo>
                  <a:cubicBezTo>
                    <a:pt x="1009566" y="1485946"/>
                    <a:pt x="996357" y="1459067"/>
                    <a:pt x="1000309" y="1431026"/>
                  </a:cubicBezTo>
                  <a:cubicBezTo>
                    <a:pt x="1003240" y="1410221"/>
                    <a:pt x="1015076" y="1392641"/>
                    <a:pt x="1032167" y="1382743"/>
                  </a:cubicBezTo>
                  <a:lnTo>
                    <a:pt x="1032167" y="1313207"/>
                  </a:lnTo>
                  <a:lnTo>
                    <a:pt x="1032167" y="1294895"/>
                  </a:lnTo>
                  <a:lnTo>
                    <a:pt x="1034013" y="1294895"/>
                  </a:lnTo>
                  <a:cubicBezTo>
                    <a:pt x="1042367" y="1224159"/>
                    <a:pt x="1102717" y="1169553"/>
                    <a:pt x="1175822" y="1169553"/>
                  </a:cubicBezTo>
                  <a:close/>
                  <a:moveTo>
                    <a:pt x="537855" y="927758"/>
                  </a:moveTo>
                  <a:lnTo>
                    <a:pt x="537855" y="2309705"/>
                  </a:lnTo>
                  <a:lnTo>
                    <a:pt x="1906007" y="2309705"/>
                  </a:lnTo>
                  <a:lnTo>
                    <a:pt x="1906007" y="927758"/>
                  </a:lnTo>
                  <a:close/>
                  <a:moveTo>
                    <a:pt x="408053" y="253635"/>
                  </a:moveTo>
                  <a:lnTo>
                    <a:pt x="899721" y="253635"/>
                  </a:lnTo>
                  <a:lnTo>
                    <a:pt x="899721" y="441670"/>
                  </a:lnTo>
                  <a:cubicBezTo>
                    <a:pt x="847459" y="456941"/>
                    <a:pt x="810090" y="505588"/>
                    <a:pt x="810090" y="562964"/>
                  </a:cubicBezTo>
                  <a:lnTo>
                    <a:pt x="810090" y="608858"/>
                  </a:lnTo>
                  <a:cubicBezTo>
                    <a:pt x="810090" y="680271"/>
                    <a:pt x="867981" y="738162"/>
                    <a:pt x="939394" y="738162"/>
                  </a:cubicBezTo>
                  <a:lnTo>
                    <a:pt x="1508878" y="738162"/>
                  </a:lnTo>
                  <a:cubicBezTo>
                    <a:pt x="1580291" y="738162"/>
                    <a:pt x="1638182" y="680271"/>
                    <a:pt x="1638182" y="608858"/>
                  </a:cubicBezTo>
                  <a:lnTo>
                    <a:pt x="1638182" y="562964"/>
                  </a:lnTo>
                  <a:cubicBezTo>
                    <a:pt x="1638182" y="492319"/>
                    <a:pt x="1581530" y="434907"/>
                    <a:pt x="1511170" y="434123"/>
                  </a:cubicBezTo>
                  <a:lnTo>
                    <a:pt x="1511170" y="253635"/>
                  </a:lnTo>
                  <a:lnTo>
                    <a:pt x="2040219" y="253635"/>
                  </a:lnTo>
                  <a:cubicBezTo>
                    <a:pt x="2265580" y="253635"/>
                    <a:pt x="2448272" y="436327"/>
                    <a:pt x="2448272" y="661688"/>
                  </a:cubicBezTo>
                  <a:lnTo>
                    <a:pt x="2448272" y="3473457"/>
                  </a:lnTo>
                  <a:cubicBezTo>
                    <a:pt x="2448272" y="3698818"/>
                    <a:pt x="2265580" y="3881510"/>
                    <a:pt x="2040219" y="3881510"/>
                  </a:cubicBezTo>
                  <a:lnTo>
                    <a:pt x="408053" y="3881510"/>
                  </a:lnTo>
                  <a:cubicBezTo>
                    <a:pt x="182692" y="3881510"/>
                    <a:pt x="0" y="3698818"/>
                    <a:pt x="0" y="3473457"/>
                  </a:cubicBezTo>
                  <a:lnTo>
                    <a:pt x="0" y="661688"/>
                  </a:lnTo>
                  <a:cubicBezTo>
                    <a:pt x="0" y="436327"/>
                    <a:pt x="182692" y="253635"/>
                    <a:pt x="408053" y="253635"/>
                  </a:cubicBezTo>
                  <a:close/>
                  <a:moveTo>
                    <a:pt x="1008112" y="0"/>
                  </a:moveTo>
                  <a:lnTo>
                    <a:pt x="1431181" y="0"/>
                  </a:lnTo>
                  <a:lnTo>
                    <a:pt x="1431181" y="593489"/>
                  </a:lnTo>
                  <a:lnTo>
                    <a:pt x="1008112" y="59348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Rounded Rectangle 16">
              <a:extLst>
                <a:ext uri="{FF2B5EF4-FFF2-40B4-BE49-F238E27FC236}">
                  <a16:creationId xmlns:a16="http://schemas.microsoft.com/office/drawing/2014/main" id="{D4AFDBCA-6E9E-492C-877E-3C4F448075FC}"/>
                </a:ext>
              </a:extLst>
            </p:cNvPr>
            <p:cNvSpPr>
              <a:spLocks noChangeAspect="1"/>
            </p:cNvSpPr>
            <p:nvPr/>
          </p:nvSpPr>
          <p:spPr>
            <a:xfrm>
              <a:off x="1569325" y="4534330"/>
              <a:ext cx="303942" cy="213885"/>
            </a:xfrm>
            <a:custGeom>
              <a:avLst/>
              <a:gdLst/>
              <a:ahLst/>
              <a:cxnLst/>
              <a:rect l="l" t="t" r="r" b="b"/>
              <a:pathLst>
                <a:path w="3888432" h="2736304">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Donut 21">
              <a:extLst>
                <a:ext uri="{FF2B5EF4-FFF2-40B4-BE49-F238E27FC236}">
                  <a16:creationId xmlns:a16="http://schemas.microsoft.com/office/drawing/2014/main" id="{ADCA471B-5BF8-4A1C-A3EF-FD34EC410946}"/>
                </a:ext>
              </a:extLst>
            </p:cNvPr>
            <p:cNvSpPr>
              <a:spLocks/>
            </p:cNvSpPr>
            <p:nvPr/>
          </p:nvSpPr>
          <p:spPr>
            <a:xfrm>
              <a:off x="2739656" y="2880508"/>
              <a:ext cx="217115" cy="217115"/>
            </a:xfrm>
            <a:custGeom>
              <a:avLst/>
              <a:gdLst/>
              <a:ahLst/>
              <a:cxnLst/>
              <a:rect l="l" t="t" r="r" b="b"/>
              <a:pathLst>
                <a:path w="3934148" h="3956624">
                  <a:moveTo>
                    <a:pt x="3047194" y="2259765"/>
                  </a:moveTo>
                  <a:cubicBezTo>
                    <a:pt x="2802268" y="2259765"/>
                    <a:pt x="2603717" y="2540344"/>
                    <a:pt x="2603717" y="2886456"/>
                  </a:cubicBezTo>
                  <a:cubicBezTo>
                    <a:pt x="2603717" y="3232568"/>
                    <a:pt x="2802268" y="3513147"/>
                    <a:pt x="3047194" y="3513147"/>
                  </a:cubicBezTo>
                  <a:cubicBezTo>
                    <a:pt x="3292120" y="3513147"/>
                    <a:pt x="3490671" y="3232568"/>
                    <a:pt x="3490671" y="2886456"/>
                  </a:cubicBezTo>
                  <a:cubicBezTo>
                    <a:pt x="3490671" y="2540344"/>
                    <a:pt x="3292120" y="2259765"/>
                    <a:pt x="3047194" y="2259765"/>
                  </a:cubicBezTo>
                  <a:close/>
                  <a:moveTo>
                    <a:pt x="3047194" y="1816288"/>
                  </a:moveTo>
                  <a:cubicBezTo>
                    <a:pt x="3537045" y="1816288"/>
                    <a:pt x="3934148" y="2295419"/>
                    <a:pt x="3934148" y="2886456"/>
                  </a:cubicBezTo>
                  <a:cubicBezTo>
                    <a:pt x="3934148" y="3477493"/>
                    <a:pt x="3537045" y="3956624"/>
                    <a:pt x="3047194" y="3956624"/>
                  </a:cubicBezTo>
                  <a:cubicBezTo>
                    <a:pt x="2557343" y="3956624"/>
                    <a:pt x="2160240" y="3477493"/>
                    <a:pt x="2160240" y="2886456"/>
                  </a:cubicBezTo>
                  <a:cubicBezTo>
                    <a:pt x="2160240" y="2295419"/>
                    <a:pt x="2557343" y="1816288"/>
                    <a:pt x="3047194" y="1816288"/>
                  </a:cubicBezTo>
                  <a:close/>
                  <a:moveTo>
                    <a:pt x="886954" y="443477"/>
                  </a:moveTo>
                  <a:cubicBezTo>
                    <a:pt x="642028" y="443477"/>
                    <a:pt x="443477" y="724056"/>
                    <a:pt x="443477" y="1070168"/>
                  </a:cubicBezTo>
                  <a:cubicBezTo>
                    <a:pt x="443477" y="1416280"/>
                    <a:pt x="642028" y="1696859"/>
                    <a:pt x="886954" y="1696859"/>
                  </a:cubicBezTo>
                  <a:cubicBezTo>
                    <a:pt x="1131880" y="1696859"/>
                    <a:pt x="1330431" y="1416280"/>
                    <a:pt x="1330431" y="1070168"/>
                  </a:cubicBezTo>
                  <a:cubicBezTo>
                    <a:pt x="1330431" y="724056"/>
                    <a:pt x="1131880" y="443477"/>
                    <a:pt x="886954" y="443477"/>
                  </a:cubicBezTo>
                  <a:close/>
                  <a:moveTo>
                    <a:pt x="2992326" y="5291"/>
                  </a:moveTo>
                  <a:lnTo>
                    <a:pt x="3531059" y="5291"/>
                  </a:lnTo>
                  <a:lnTo>
                    <a:pt x="896107" y="3919534"/>
                  </a:lnTo>
                  <a:lnTo>
                    <a:pt x="357374" y="3919534"/>
                  </a:lnTo>
                  <a:close/>
                  <a:moveTo>
                    <a:pt x="886954" y="0"/>
                  </a:moveTo>
                  <a:cubicBezTo>
                    <a:pt x="1376805" y="0"/>
                    <a:pt x="1773908" y="479131"/>
                    <a:pt x="1773908" y="1070168"/>
                  </a:cubicBezTo>
                  <a:cubicBezTo>
                    <a:pt x="1773908" y="1661205"/>
                    <a:pt x="1376805" y="2140336"/>
                    <a:pt x="886954" y="2140336"/>
                  </a:cubicBezTo>
                  <a:cubicBezTo>
                    <a:pt x="397103" y="2140336"/>
                    <a:pt x="0" y="1661205"/>
                    <a:pt x="0" y="1070168"/>
                  </a:cubicBezTo>
                  <a:cubicBezTo>
                    <a:pt x="0" y="479131"/>
                    <a:pt x="397103" y="0"/>
                    <a:pt x="886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45" name="Round Same Side Corner Rectangle 20">
              <a:extLst>
                <a:ext uri="{FF2B5EF4-FFF2-40B4-BE49-F238E27FC236}">
                  <a16:creationId xmlns:a16="http://schemas.microsoft.com/office/drawing/2014/main" id="{8ED17485-5C13-4124-8328-B2C76AD91752}"/>
                </a:ext>
              </a:extLst>
            </p:cNvPr>
            <p:cNvSpPr>
              <a:spLocks noChangeAspect="1"/>
            </p:cNvSpPr>
            <p:nvPr/>
          </p:nvSpPr>
          <p:spPr>
            <a:xfrm>
              <a:off x="1497623" y="3520292"/>
              <a:ext cx="283627" cy="303941"/>
            </a:xfrm>
            <a:custGeom>
              <a:avLst/>
              <a:gdLst/>
              <a:ahLst/>
              <a:cxnLst/>
              <a:rect l="l" t="t" r="r" b="b"/>
              <a:pathLst>
                <a:path w="3693941" h="3958524">
                  <a:moveTo>
                    <a:pt x="1259659" y="1763929"/>
                  </a:moveTo>
                  <a:lnTo>
                    <a:pt x="1093043" y="1930546"/>
                  </a:lnTo>
                  <a:lnTo>
                    <a:pt x="1097397" y="2187994"/>
                  </a:lnTo>
                  <a:lnTo>
                    <a:pt x="1266879" y="2190860"/>
                  </a:lnTo>
                  <a:close/>
                  <a:moveTo>
                    <a:pt x="1949135" y="1602992"/>
                  </a:moveTo>
                  <a:lnTo>
                    <a:pt x="1831095" y="1721032"/>
                  </a:lnTo>
                  <a:lnTo>
                    <a:pt x="1780848" y="1670785"/>
                  </a:lnTo>
                  <a:lnTo>
                    <a:pt x="1789784" y="2199254"/>
                  </a:lnTo>
                  <a:lnTo>
                    <a:pt x="1959266" y="2202120"/>
                  </a:lnTo>
                  <a:close/>
                  <a:moveTo>
                    <a:pt x="1486555" y="1537034"/>
                  </a:moveTo>
                  <a:lnTo>
                    <a:pt x="1319938" y="1703650"/>
                  </a:lnTo>
                  <a:lnTo>
                    <a:pt x="1328203" y="2192344"/>
                  </a:lnTo>
                  <a:lnTo>
                    <a:pt x="1497685" y="2195210"/>
                  </a:lnTo>
                  <a:close/>
                  <a:moveTo>
                    <a:pt x="1555241" y="1445177"/>
                  </a:moveTo>
                  <a:lnTo>
                    <a:pt x="1546449" y="1453969"/>
                  </a:lnTo>
                  <a:lnTo>
                    <a:pt x="1558993" y="2195799"/>
                  </a:lnTo>
                  <a:lnTo>
                    <a:pt x="1728476" y="2198665"/>
                  </a:lnTo>
                  <a:lnTo>
                    <a:pt x="1718495" y="1608431"/>
                  </a:lnTo>
                  <a:close/>
                  <a:moveTo>
                    <a:pt x="2176261" y="1389700"/>
                  </a:moveTo>
                  <a:lnTo>
                    <a:pt x="2009815" y="1566435"/>
                  </a:lnTo>
                  <a:lnTo>
                    <a:pt x="2020575" y="2202709"/>
                  </a:lnTo>
                  <a:lnTo>
                    <a:pt x="2190057" y="2205575"/>
                  </a:lnTo>
                  <a:close/>
                  <a:moveTo>
                    <a:pt x="2359564" y="1195064"/>
                  </a:moveTo>
                  <a:lnTo>
                    <a:pt x="2236479" y="1325759"/>
                  </a:lnTo>
                  <a:lnTo>
                    <a:pt x="2251397" y="2207956"/>
                  </a:lnTo>
                  <a:lnTo>
                    <a:pt x="2420879" y="2210822"/>
                  </a:lnTo>
                  <a:lnTo>
                    <a:pt x="2404462" y="1239962"/>
                  </a:lnTo>
                  <a:close/>
                  <a:moveTo>
                    <a:pt x="2155383" y="876720"/>
                  </a:moveTo>
                  <a:lnTo>
                    <a:pt x="2212254" y="933591"/>
                  </a:lnTo>
                  <a:lnTo>
                    <a:pt x="1826009" y="1319836"/>
                  </a:lnTo>
                  <a:lnTo>
                    <a:pt x="1563397" y="1057223"/>
                  </a:lnTo>
                  <a:lnTo>
                    <a:pt x="1560389" y="1060231"/>
                  </a:lnTo>
                  <a:lnTo>
                    <a:pt x="1557198" y="1057040"/>
                  </a:lnTo>
                  <a:lnTo>
                    <a:pt x="1092172" y="1522067"/>
                  </a:lnTo>
                  <a:lnTo>
                    <a:pt x="1091115" y="1816522"/>
                  </a:lnTo>
                  <a:lnTo>
                    <a:pt x="1091395" y="1816802"/>
                  </a:lnTo>
                  <a:lnTo>
                    <a:pt x="1565094" y="1343103"/>
                  </a:lnTo>
                  <a:lnTo>
                    <a:pt x="1829645" y="1607654"/>
                  </a:lnTo>
                  <a:lnTo>
                    <a:pt x="1971736" y="1465563"/>
                  </a:lnTo>
                  <a:lnTo>
                    <a:pt x="1971389" y="1465216"/>
                  </a:lnTo>
                  <a:lnTo>
                    <a:pt x="2357634" y="1078971"/>
                  </a:lnTo>
                  <a:lnTo>
                    <a:pt x="2414505" y="1135842"/>
                  </a:lnTo>
                  <a:lnTo>
                    <a:pt x="2411278" y="879947"/>
                  </a:lnTo>
                  <a:close/>
                  <a:moveTo>
                    <a:pt x="2527403" y="872992"/>
                  </a:moveTo>
                  <a:cubicBezTo>
                    <a:pt x="2497077" y="872479"/>
                    <a:pt x="2472908" y="896648"/>
                    <a:pt x="2473421" y="926974"/>
                  </a:cubicBezTo>
                  <a:lnTo>
                    <a:pt x="2496340" y="2282330"/>
                  </a:lnTo>
                  <a:lnTo>
                    <a:pt x="1148248" y="2259534"/>
                  </a:lnTo>
                  <a:cubicBezTo>
                    <a:pt x="1117921" y="2259021"/>
                    <a:pt x="1093753" y="2283189"/>
                    <a:pt x="1094266" y="2313516"/>
                  </a:cubicBezTo>
                  <a:cubicBezTo>
                    <a:pt x="1094778" y="2343843"/>
                    <a:pt x="1119778" y="2368843"/>
                    <a:pt x="1150105" y="2369356"/>
                  </a:cubicBezTo>
                  <a:lnTo>
                    <a:pt x="2498197" y="2392152"/>
                  </a:lnTo>
                  <a:lnTo>
                    <a:pt x="2608020" y="2394009"/>
                  </a:lnTo>
                  <a:lnTo>
                    <a:pt x="2606162" y="2284187"/>
                  </a:lnTo>
                  <a:lnTo>
                    <a:pt x="2583243" y="928832"/>
                  </a:lnTo>
                  <a:cubicBezTo>
                    <a:pt x="2582730" y="898505"/>
                    <a:pt x="2557730" y="873505"/>
                    <a:pt x="2527403" y="872992"/>
                  </a:cubicBezTo>
                  <a:close/>
                  <a:moveTo>
                    <a:pt x="1814377" y="0"/>
                  </a:moveTo>
                  <a:lnTo>
                    <a:pt x="1927791" y="0"/>
                  </a:lnTo>
                  <a:cubicBezTo>
                    <a:pt x="2022725" y="0"/>
                    <a:pt x="2099684" y="76959"/>
                    <a:pt x="2099684" y="171893"/>
                  </a:cubicBezTo>
                  <a:lnTo>
                    <a:pt x="2099684" y="220828"/>
                  </a:lnTo>
                  <a:lnTo>
                    <a:pt x="3593525" y="220828"/>
                  </a:lnTo>
                  <a:cubicBezTo>
                    <a:pt x="3636470" y="220828"/>
                    <a:pt x="3671284" y="255642"/>
                    <a:pt x="3671284" y="298587"/>
                  </a:cubicBezTo>
                  <a:lnTo>
                    <a:pt x="3671284" y="436388"/>
                  </a:lnTo>
                  <a:cubicBezTo>
                    <a:pt x="3671284" y="479333"/>
                    <a:pt x="3636470" y="514147"/>
                    <a:pt x="3593525" y="514147"/>
                  </a:cubicBezTo>
                  <a:lnTo>
                    <a:pt x="2099684" y="514147"/>
                  </a:lnTo>
                  <a:lnTo>
                    <a:pt x="2099684" y="584283"/>
                  </a:lnTo>
                  <a:lnTo>
                    <a:pt x="3485177" y="584283"/>
                  </a:lnTo>
                  <a:lnTo>
                    <a:pt x="3485177" y="2592297"/>
                  </a:lnTo>
                  <a:lnTo>
                    <a:pt x="2099684" y="2592297"/>
                  </a:lnTo>
                  <a:lnTo>
                    <a:pt x="2099684" y="2648596"/>
                  </a:lnTo>
                  <a:lnTo>
                    <a:pt x="3522641" y="2648596"/>
                  </a:lnTo>
                  <a:cubicBezTo>
                    <a:pt x="3565586" y="2648596"/>
                    <a:pt x="3600400" y="2683410"/>
                    <a:pt x="3600400" y="2726355"/>
                  </a:cubicBezTo>
                  <a:lnTo>
                    <a:pt x="3600400" y="2864156"/>
                  </a:lnTo>
                  <a:cubicBezTo>
                    <a:pt x="3600400" y="2907101"/>
                    <a:pt x="3565586" y="2941915"/>
                    <a:pt x="3522641" y="2941915"/>
                  </a:cubicBezTo>
                  <a:lnTo>
                    <a:pt x="2832113" y="2941915"/>
                  </a:lnTo>
                  <a:lnTo>
                    <a:pt x="3693941" y="3958522"/>
                  </a:lnTo>
                  <a:lnTo>
                    <a:pt x="3372650" y="3958522"/>
                  </a:lnTo>
                  <a:lnTo>
                    <a:pt x="2510822" y="2941915"/>
                  </a:lnTo>
                  <a:lnTo>
                    <a:pt x="1183121" y="2941915"/>
                  </a:lnTo>
                  <a:lnTo>
                    <a:pt x="321291" y="3958524"/>
                  </a:lnTo>
                  <a:lnTo>
                    <a:pt x="0" y="3958524"/>
                  </a:lnTo>
                  <a:lnTo>
                    <a:pt x="861830" y="2941915"/>
                  </a:lnTo>
                  <a:lnTo>
                    <a:pt x="77759" y="2941915"/>
                  </a:lnTo>
                  <a:cubicBezTo>
                    <a:pt x="34814" y="2941915"/>
                    <a:pt x="0" y="2907101"/>
                    <a:pt x="0" y="2864156"/>
                  </a:cubicBezTo>
                  <a:lnTo>
                    <a:pt x="0" y="2726355"/>
                  </a:lnTo>
                  <a:cubicBezTo>
                    <a:pt x="0" y="2683410"/>
                    <a:pt x="34814" y="2648596"/>
                    <a:pt x="77759" y="2648596"/>
                  </a:cubicBezTo>
                  <a:lnTo>
                    <a:pt x="1642484" y="2648596"/>
                  </a:lnTo>
                  <a:lnTo>
                    <a:pt x="1642484" y="2592297"/>
                  </a:lnTo>
                  <a:lnTo>
                    <a:pt x="100801" y="2592297"/>
                  </a:lnTo>
                  <a:lnTo>
                    <a:pt x="100801" y="584283"/>
                  </a:lnTo>
                  <a:lnTo>
                    <a:pt x="1642484" y="584283"/>
                  </a:lnTo>
                  <a:lnTo>
                    <a:pt x="1642484" y="514147"/>
                  </a:lnTo>
                  <a:lnTo>
                    <a:pt x="148643" y="514147"/>
                  </a:lnTo>
                  <a:cubicBezTo>
                    <a:pt x="105698" y="514147"/>
                    <a:pt x="70884" y="479333"/>
                    <a:pt x="70884" y="436388"/>
                  </a:cubicBezTo>
                  <a:lnTo>
                    <a:pt x="70884" y="298587"/>
                  </a:lnTo>
                  <a:cubicBezTo>
                    <a:pt x="70884" y="255642"/>
                    <a:pt x="105698" y="220828"/>
                    <a:pt x="148643" y="220828"/>
                  </a:cubicBezTo>
                  <a:lnTo>
                    <a:pt x="1642484" y="220828"/>
                  </a:lnTo>
                  <a:lnTo>
                    <a:pt x="1642484" y="171893"/>
                  </a:lnTo>
                  <a:cubicBezTo>
                    <a:pt x="1642484" y="76959"/>
                    <a:pt x="1719443" y="0"/>
                    <a:pt x="1814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ound Same Side Corner Rectangle 3">
              <a:extLst>
                <a:ext uri="{FF2B5EF4-FFF2-40B4-BE49-F238E27FC236}">
                  <a16:creationId xmlns:a16="http://schemas.microsoft.com/office/drawing/2014/main" id="{CBA26C47-E589-42EC-AD15-867ABE320F31}"/>
                </a:ext>
              </a:extLst>
            </p:cNvPr>
            <p:cNvSpPr>
              <a:spLocks noChangeAspect="1"/>
            </p:cNvSpPr>
            <p:nvPr/>
          </p:nvSpPr>
          <p:spPr>
            <a:xfrm rot="10800000">
              <a:off x="1172457" y="3068939"/>
              <a:ext cx="212428" cy="213610"/>
            </a:xfrm>
            <a:custGeom>
              <a:avLst/>
              <a:gdLst/>
              <a:ahLst/>
              <a:cxnLst/>
              <a:rect l="l" t="t" r="r" b="b"/>
              <a:pathLst>
                <a:path w="3935149" h="3957041">
                  <a:moveTo>
                    <a:pt x="2899653" y="531993"/>
                  </a:moveTo>
                  <a:lnTo>
                    <a:pt x="2899653" y="423993"/>
                  </a:lnTo>
                  <a:lnTo>
                    <a:pt x="271653" y="423993"/>
                  </a:lnTo>
                  <a:lnTo>
                    <a:pt x="271653" y="531993"/>
                  </a:lnTo>
                  <a:close/>
                  <a:moveTo>
                    <a:pt x="2899653" y="893649"/>
                  </a:moveTo>
                  <a:lnTo>
                    <a:pt x="2899653" y="785649"/>
                  </a:lnTo>
                  <a:lnTo>
                    <a:pt x="271653" y="785649"/>
                  </a:lnTo>
                  <a:lnTo>
                    <a:pt x="271653" y="893649"/>
                  </a:lnTo>
                  <a:close/>
                  <a:moveTo>
                    <a:pt x="2899653" y="1255303"/>
                  </a:moveTo>
                  <a:lnTo>
                    <a:pt x="2899653" y="1147303"/>
                  </a:lnTo>
                  <a:lnTo>
                    <a:pt x="271653" y="1147303"/>
                  </a:lnTo>
                  <a:lnTo>
                    <a:pt x="271653" y="1255303"/>
                  </a:lnTo>
                  <a:close/>
                  <a:moveTo>
                    <a:pt x="2899653" y="1616957"/>
                  </a:moveTo>
                  <a:lnTo>
                    <a:pt x="2899653" y="1508957"/>
                  </a:lnTo>
                  <a:lnTo>
                    <a:pt x="271653" y="1508957"/>
                  </a:lnTo>
                  <a:lnTo>
                    <a:pt x="271653" y="1616957"/>
                  </a:lnTo>
                  <a:close/>
                  <a:moveTo>
                    <a:pt x="1315653" y="1999083"/>
                  </a:moveTo>
                  <a:lnTo>
                    <a:pt x="1315653" y="1891083"/>
                  </a:lnTo>
                  <a:lnTo>
                    <a:pt x="271653" y="1891083"/>
                  </a:lnTo>
                  <a:lnTo>
                    <a:pt x="271653" y="1999083"/>
                  </a:lnTo>
                  <a:close/>
                  <a:moveTo>
                    <a:pt x="1315653" y="2360737"/>
                  </a:moveTo>
                  <a:lnTo>
                    <a:pt x="1315653" y="2252737"/>
                  </a:lnTo>
                  <a:lnTo>
                    <a:pt x="271653" y="2252737"/>
                  </a:lnTo>
                  <a:lnTo>
                    <a:pt x="271653" y="2360737"/>
                  </a:lnTo>
                  <a:close/>
                  <a:moveTo>
                    <a:pt x="1315653" y="2722391"/>
                  </a:moveTo>
                  <a:lnTo>
                    <a:pt x="1315653" y="2614391"/>
                  </a:lnTo>
                  <a:lnTo>
                    <a:pt x="271653" y="2614391"/>
                  </a:lnTo>
                  <a:lnTo>
                    <a:pt x="271653" y="2722391"/>
                  </a:lnTo>
                  <a:close/>
                  <a:moveTo>
                    <a:pt x="2900162" y="2797568"/>
                  </a:moveTo>
                  <a:lnTo>
                    <a:pt x="2900162" y="1844447"/>
                  </a:lnTo>
                  <a:lnTo>
                    <a:pt x="1629979" y="1844447"/>
                  </a:lnTo>
                  <a:lnTo>
                    <a:pt x="1629979" y="2797568"/>
                  </a:lnTo>
                  <a:close/>
                  <a:moveTo>
                    <a:pt x="3810581" y="2815737"/>
                  </a:moveTo>
                  <a:lnTo>
                    <a:pt x="3810581" y="306661"/>
                  </a:lnTo>
                  <a:cubicBezTo>
                    <a:pt x="3810581" y="280746"/>
                    <a:pt x="3789572" y="259737"/>
                    <a:pt x="3763657" y="259737"/>
                  </a:cubicBezTo>
                  <a:cubicBezTo>
                    <a:pt x="3737742" y="259737"/>
                    <a:pt x="3716733" y="280746"/>
                    <a:pt x="3716733" y="306661"/>
                  </a:cubicBezTo>
                  <a:lnTo>
                    <a:pt x="3716733" y="2815737"/>
                  </a:lnTo>
                  <a:close/>
                  <a:moveTo>
                    <a:pt x="3598887" y="2979130"/>
                  </a:moveTo>
                  <a:lnTo>
                    <a:pt x="3598887" y="218054"/>
                  </a:lnTo>
                  <a:cubicBezTo>
                    <a:pt x="3598887" y="192139"/>
                    <a:pt x="3577878" y="171130"/>
                    <a:pt x="3551963" y="171130"/>
                  </a:cubicBezTo>
                  <a:cubicBezTo>
                    <a:pt x="3526048" y="171130"/>
                    <a:pt x="3505039" y="192139"/>
                    <a:pt x="3505039" y="218054"/>
                  </a:cubicBezTo>
                  <a:lnTo>
                    <a:pt x="3505039" y="2979130"/>
                  </a:lnTo>
                  <a:close/>
                  <a:moveTo>
                    <a:pt x="3355251" y="3231428"/>
                  </a:moveTo>
                  <a:lnTo>
                    <a:pt x="3355251" y="182352"/>
                  </a:lnTo>
                  <a:cubicBezTo>
                    <a:pt x="3355251" y="156437"/>
                    <a:pt x="3334242" y="135428"/>
                    <a:pt x="3308327" y="135428"/>
                  </a:cubicBezTo>
                  <a:cubicBezTo>
                    <a:pt x="3282412" y="135428"/>
                    <a:pt x="3261403" y="156437"/>
                    <a:pt x="3261403" y="182352"/>
                  </a:cubicBezTo>
                  <a:lnTo>
                    <a:pt x="3261403" y="3231428"/>
                  </a:lnTo>
                  <a:close/>
                  <a:moveTo>
                    <a:pt x="689888" y="3532959"/>
                  </a:moveTo>
                  <a:cubicBezTo>
                    <a:pt x="817550" y="3530004"/>
                    <a:pt x="918251" y="3455702"/>
                    <a:pt x="916146" y="3366015"/>
                  </a:cubicBezTo>
                  <a:cubicBezTo>
                    <a:pt x="914042" y="3276328"/>
                    <a:pt x="809910" y="3204397"/>
                    <a:pt x="682179" y="3204397"/>
                  </a:cubicBezTo>
                  <a:lnTo>
                    <a:pt x="682179" y="3204473"/>
                  </a:lnTo>
                  <a:cubicBezTo>
                    <a:pt x="645571" y="3204473"/>
                    <a:pt x="615727" y="3183857"/>
                    <a:pt x="615124" y="3158153"/>
                  </a:cubicBezTo>
                  <a:cubicBezTo>
                    <a:pt x="614521" y="3132449"/>
                    <a:pt x="643381" y="3111154"/>
                    <a:pt x="679969" y="3110307"/>
                  </a:cubicBezTo>
                  <a:cubicBezTo>
                    <a:pt x="716557" y="3109460"/>
                    <a:pt x="747352" y="3129374"/>
                    <a:pt x="749161" y="3155050"/>
                  </a:cubicBezTo>
                  <a:lnTo>
                    <a:pt x="915893" y="3149258"/>
                  </a:lnTo>
                  <a:cubicBezTo>
                    <a:pt x="909582" y="3059669"/>
                    <a:pt x="802131" y="2990185"/>
                    <a:pt x="674469" y="2993141"/>
                  </a:cubicBezTo>
                  <a:cubicBezTo>
                    <a:pt x="546807" y="2996096"/>
                    <a:pt x="446107" y="3070398"/>
                    <a:pt x="448211" y="3160085"/>
                  </a:cubicBezTo>
                  <a:cubicBezTo>
                    <a:pt x="450316" y="3249772"/>
                    <a:pt x="554448" y="3321703"/>
                    <a:pt x="682179" y="3321703"/>
                  </a:cubicBezTo>
                  <a:lnTo>
                    <a:pt x="682179" y="3321627"/>
                  </a:lnTo>
                  <a:cubicBezTo>
                    <a:pt x="718786" y="3321627"/>
                    <a:pt x="748631" y="3342242"/>
                    <a:pt x="749234" y="3367946"/>
                  </a:cubicBezTo>
                  <a:cubicBezTo>
                    <a:pt x="749837" y="3393651"/>
                    <a:pt x="720976" y="3414946"/>
                    <a:pt x="684388" y="3415793"/>
                  </a:cubicBezTo>
                  <a:cubicBezTo>
                    <a:pt x="647800" y="3416640"/>
                    <a:pt x="617005" y="3396726"/>
                    <a:pt x="615196" y="3371049"/>
                  </a:cubicBezTo>
                  <a:lnTo>
                    <a:pt x="448465" y="3376842"/>
                  </a:lnTo>
                  <a:cubicBezTo>
                    <a:pt x="454776" y="3466431"/>
                    <a:pt x="562226" y="3535915"/>
                    <a:pt x="689888" y="3532959"/>
                  </a:cubicBezTo>
                  <a:close/>
                  <a:moveTo>
                    <a:pt x="1563929" y="3533050"/>
                  </a:moveTo>
                  <a:lnTo>
                    <a:pt x="1450158" y="2995479"/>
                  </a:lnTo>
                  <a:cubicBezTo>
                    <a:pt x="1450329" y="2994669"/>
                    <a:pt x="1450501" y="2993860"/>
                    <a:pt x="1450672" y="2993050"/>
                  </a:cubicBezTo>
                  <a:lnTo>
                    <a:pt x="1449643" y="2993050"/>
                  </a:lnTo>
                  <a:lnTo>
                    <a:pt x="1303428" y="2993050"/>
                  </a:lnTo>
                  <a:lnTo>
                    <a:pt x="1302400" y="2993050"/>
                  </a:lnTo>
                  <a:cubicBezTo>
                    <a:pt x="1302571" y="2993860"/>
                    <a:pt x="1302743" y="2994669"/>
                    <a:pt x="1302914" y="2995479"/>
                  </a:cubicBezTo>
                  <a:lnTo>
                    <a:pt x="1260527" y="3195759"/>
                  </a:lnTo>
                  <a:lnTo>
                    <a:pt x="1218140" y="2995479"/>
                  </a:lnTo>
                  <a:cubicBezTo>
                    <a:pt x="1218311" y="2994669"/>
                    <a:pt x="1218483" y="2993860"/>
                    <a:pt x="1218654" y="2993050"/>
                  </a:cubicBezTo>
                  <a:lnTo>
                    <a:pt x="1217625" y="2993050"/>
                  </a:lnTo>
                  <a:lnTo>
                    <a:pt x="1071410" y="2993050"/>
                  </a:lnTo>
                  <a:lnTo>
                    <a:pt x="1070382" y="2993050"/>
                  </a:lnTo>
                  <a:cubicBezTo>
                    <a:pt x="1070553" y="2993860"/>
                    <a:pt x="1070725" y="2994669"/>
                    <a:pt x="1070896" y="2995479"/>
                  </a:cubicBezTo>
                  <a:lnTo>
                    <a:pt x="957124" y="3533050"/>
                  </a:lnTo>
                  <a:lnTo>
                    <a:pt x="1104368" y="3533050"/>
                  </a:lnTo>
                  <a:lnTo>
                    <a:pt x="1144518" y="3343342"/>
                  </a:lnTo>
                  <a:lnTo>
                    <a:pt x="1184667" y="3533050"/>
                  </a:lnTo>
                  <a:lnTo>
                    <a:pt x="1189142" y="3533050"/>
                  </a:lnTo>
                  <a:lnTo>
                    <a:pt x="1331911" y="3533050"/>
                  </a:lnTo>
                  <a:lnTo>
                    <a:pt x="1336386" y="3533050"/>
                  </a:lnTo>
                  <a:lnTo>
                    <a:pt x="1376536" y="3343342"/>
                  </a:lnTo>
                  <a:lnTo>
                    <a:pt x="1416686" y="3533050"/>
                  </a:lnTo>
                  <a:close/>
                  <a:moveTo>
                    <a:pt x="2126028" y="3533050"/>
                  </a:moveTo>
                  <a:lnTo>
                    <a:pt x="2126028" y="3406155"/>
                  </a:lnTo>
                  <a:lnTo>
                    <a:pt x="2126028" y="3326497"/>
                  </a:lnTo>
                  <a:lnTo>
                    <a:pt x="2126028" y="3199602"/>
                  </a:lnTo>
                  <a:lnTo>
                    <a:pt x="2126028" y="3119945"/>
                  </a:lnTo>
                  <a:lnTo>
                    <a:pt x="2126028" y="2993050"/>
                  </a:lnTo>
                  <a:lnTo>
                    <a:pt x="1658028" y="2993050"/>
                  </a:lnTo>
                  <a:lnTo>
                    <a:pt x="1658028" y="3119945"/>
                  </a:lnTo>
                  <a:lnTo>
                    <a:pt x="1989309" y="3119945"/>
                  </a:lnTo>
                  <a:lnTo>
                    <a:pt x="1989309" y="3199602"/>
                  </a:lnTo>
                  <a:lnTo>
                    <a:pt x="1658028" y="3199602"/>
                  </a:lnTo>
                  <a:lnTo>
                    <a:pt x="1658028" y="3326497"/>
                  </a:lnTo>
                  <a:lnTo>
                    <a:pt x="1989309" y="3326497"/>
                  </a:lnTo>
                  <a:lnTo>
                    <a:pt x="1989309" y="3406155"/>
                  </a:lnTo>
                  <a:lnTo>
                    <a:pt x="1658028" y="3406155"/>
                  </a:lnTo>
                  <a:lnTo>
                    <a:pt x="1658028" y="3533050"/>
                  </a:lnTo>
                  <a:close/>
                  <a:moveTo>
                    <a:pt x="2721509" y="3533050"/>
                  </a:moveTo>
                  <a:lnTo>
                    <a:pt x="2721509" y="2993050"/>
                  </a:lnTo>
                  <a:lnTo>
                    <a:pt x="2610374" y="2993050"/>
                  </a:lnTo>
                  <a:lnTo>
                    <a:pt x="2610374" y="3332072"/>
                  </a:lnTo>
                  <a:lnTo>
                    <a:pt x="2365383" y="2996750"/>
                  </a:lnTo>
                  <a:lnTo>
                    <a:pt x="2365383" y="2993050"/>
                  </a:lnTo>
                  <a:lnTo>
                    <a:pt x="2254248" y="2993050"/>
                  </a:lnTo>
                  <a:lnTo>
                    <a:pt x="2254248" y="3533050"/>
                  </a:lnTo>
                  <a:lnTo>
                    <a:pt x="2365383" y="3533050"/>
                  </a:lnTo>
                  <a:lnTo>
                    <a:pt x="2365383" y="3195316"/>
                  </a:lnTo>
                  <a:lnTo>
                    <a:pt x="2610374" y="3530639"/>
                  </a:lnTo>
                  <a:lnTo>
                    <a:pt x="2610374" y="3533050"/>
                  </a:lnTo>
                  <a:close/>
                  <a:moveTo>
                    <a:pt x="3240360" y="3957041"/>
                  </a:moveTo>
                  <a:lnTo>
                    <a:pt x="0" y="3957041"/>
                  </a:lnTo>
                  <a:cubicBezTo>
                    <a:pt x="1236" y="2806695"/>
                    <a:pt x="2473" y="1669946"/>
                    <a:pt x="3709" y="519600"/>
                  </a:cubicBezTo>
                  <a:cubicBezTo>
                    <a:pt x="5872" y="183235"/>
                    <a:pt x="181397" y="16834"/>
                    <a:pt x="503091" y="0"/>
                  </a:cubicBezTo>
                  <a:lnTo>
                    <a:pt x="3441061" y="1"/>
                  </a:lnTo>
                  <a:cubicBezTo>
                    <a:pt x="3578904" y="24486"/>
                    <a:pt x="3655553" y="22411"/>
                    <a:pt x="3759198" y="79593"/>
                  </a:cubicBezTo>
                  <a:cubicBezTo>
                    <a:pt x="3885281" y="187263"/>
                    <a:pt x="3932832" y="263653"/>
                    <a:pt x="3933900" y="449681"/>
                  </a:cubicBezTo>
                  <a:cubicBezTo>
                    <a:pt x="3936712" y="939497"/>
                    <a:pt x="3933899" y="2112038"/>
                    <a:pt x="3933899" y="3013339"/>
                  </a:cubicBezTo>
                  <a:lnTo>
                    <a:pt x="3711125" y="3015171"/>
                  </a:lnTo>
                  <a:cubicBezTo>
                    <a:pt x="3710964" y="3066672"/>
                    <a:pt x="3710896" y="3117212"/>
                    <a:pt x="3710896" y="3166612"/>
                  </a:cubicBezTo>
                  <a:lnTo>
                    <a:pt x="3501148" y="3170775"/>
                  </a:lnTo>
                  <a:lnTo>
                    <a:pt x="3501148" y="3349247"/>
                  </a:lnTo>
                  <a:lnTo>
                    <a:pt x="3290598" y="3353687"/>
                  </a:lnTo>
                  <a:lnTo>
                    <a:pt x="3240846" y="33507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Donut 2">
              <a:extLst>
                <a:ext uri="{FF2B5EF4-FFF2-40B4-BE49-F238E27FC236}">
                  <a16:creationId xmlns:a16="http://schemas.microsoft.com/office/drawing/2014/main" id="{A8900906-380E-4CB3-B253-1D4EB9CD951B}"/>
                </a:ext>
              </a:extLst>
            </p:cNvPr>
            <p:cNvSpPr>
              <a:spLocks noChangeAspect="1"/>
            </p:cNvSpPr>
            <p:nvPr/>
          </p:nvSpPr>
          <p:spPr>
            <a:xfrm>
              <a:off x="3804342" y="4352192"/>
              <a:ext cx="237828" cy="258555"/>
            </a:xfrm>
            <a:custGeom>
              <a:avLst/>
              <a:gdLst/>
              <a:ahLst/>
              <a:cxnLst/>
              <a:rect l="l" t="t" r="r" b="b"/>
              <a:pathLst>
                <a:path w="3708000" h="403115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8" name="Rectangle 19">
              <a:extLst>
                <a:ext uri="{FF2B5EF4-FFF2-40B4-BE49-F238E27FC236}">
                  <a16:creationId xmlns:a16="http://schemas.microsoft.com/office/drawing/2014/main" id="{1AD4DE0F-0F99-4CDC-A538-73B745E475E2}"/>
                </a:ext>
              </a:extLst>
            </p:cNvPr>
            <p:cNvSpPr>
              <a:spLocks noChangeAspect="1"/>
            </p:cNvSpPr>
            <p:nvPr/>
          </p:nvSpPr>
          <p:spPr>
            <a:xfrm>
              <a:off x="2054012" y="3655115"/>
              <a:ext cx="236045" cy="303941"/>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Rectangle 3">
              <a:extLst>
                <a:ext uri="{FF2B5EF4-FFF2-40B4-BE49-F238E27FC236}">
                  <a16:creationId xmlns:a16="http://schemas.microsoft.com/office/drawing/2014/main" id="{BF1D54CB-D996-4DE1-8B98-3C9568483B34}"/>
                </a:ext>
              </a:extLst>
            </p:cNvPr>
            <p:cNvSpPr>
              <a:spLocks noChangeAspect="1"/>
            </p:cNvSpPr>
            <p:nvPr/>
          </p:nvSpPr>
          <p:spPr>
            <a:xfrm>
              <a:off x="3404495" y="2599217"/>
              <a:ext cx="212610" cy="217878"/>
            </a:xfrm>
            <a:custGeom>
              <a:avLst/>
              <a:gdLst/>
              <a:ahLst/>
              <a:cxnLst/>
              <a:rect l="l" t="t" r="r" b="b"/>
              <a:pathLst>
                <a:path w="3888432" h="3984815">
                  <a:moveTo>
                    <a:pt x="1060704" y="2605404"/>
                  </a:moveTo>
                  <a:lnTo>
                    <a:pt x="1060704" y="3484562"/>
                  </a:lnTo>
                  <a:lnTo>
                    <a:pt x="520704" y="3484562"/>
                  </a:lnTo>
                  <a:lnTo>
                    <a:pt x="520704" y="2921369"/>
                  </a:lnTo>
                  <a:close/>
                  <a:moveTo>
                    <a:pt x="1767636" y="2191764"/>
                  </a:moveTo>
                  <a:lnTo>
                    <a:pt x="1767636" y="3484562"/>
                  </a:lnTo>
                  <a:lnTo>
                    <a:pt x="1227636" y="3484562"/>
                  </a:lnTo>
                  <a:lnTo>
                    <a:pt x="1227636" y="2507729"/>
                  </a:lnTo>
                  <a:close/>
                  <a:moveTo>
                    <a:pt x="727824" y="1898926"/>
                  </a:moveTo>
                  <a:cubicBezTo>
                    <a:pt x="778935" y="1901797"/>
                    <a:pt x="823008" y="1922133"/>
                    <a:pt x="848185" y="1959270"/>
                  </a:cubicBezTo>
                  <a:lnTo>
                    <a:pt x="709850" y="2046427"/>
                  </a:lnTo>
                  <a:cubicBezTo>
                    <a:pt x="695418" y="2025141"/>
                    <a:pt x="659325" y="2023114"/>
                    <a:pt x="628755" y="2041873"/>
                  </a:cubicBezTo>
                  <a:cubicBezTo>
                    <a:pt x="598186" y="2060633"/>
                    <a:pt x="584435" y="2093247"/>
                    <a:pt x="597859" y="2115152"/>
                  </a:cubicBezTo>
                  <a:cubicBezTo>
                    <a:pt x="611284" y="2137057"/>
                    <a:pt x="646923" y="2140159"/>
                    <a:pt x="677935" y="2122121"/>
                  </a:cubicBezTo>
                  <a:lnTo>
                    <a:pt x="677897" y="2122055"/>
                  </a:lnTo>
                  <a:cubicBezTo>
                    <a:pt x="786104" y="2059118"/>
                    <a:pt x="910457" y="2069940"/>
                    <a:pt x="957298" y="2146370"/>
                  </a:cubicBezTo>
                  <a:cubicBezTo>
                    <a:pt x="1004139" y="2222801"/>
                    <a:pt x="956160" y="2336598"/>
                    <a:pt x="849496" y="2402054"/>
                  </a:cubicBezTo>
                  <a:cubicBezTo>
                    <a:pt x="742833" y="2467510"/>
                    <a:pt x="616898" y="2460438"/>
                    <a:pt x="566543" y="2386164"/>
                  </a:cubicBezTo>
                  <a:lnTo>
                    <a:pt x="704879" y="2299007"/>
                  </a:lnTo>
                  <a:cubicBezTo>
                    <a:pt x="719311" y="2320294"/>
                    <a:pt x="755403" y="2322320"/>
                    <a:pt x="785973" y="2303561"/>
                  </a:cubicBezTo>
                  <a:cubicBezTo>
                    <a:pt x="816543" y="2284801"/>
                    <a:pt x="830294" y="2252187"/>
                    <a:pt x="816869" y="2230282"/>
                  </a:cubicBezTo>
                  <a:cubicBezTo>
                    <a:pt x="803444" y="2208377"/>
                    <a:pt x="767805" y="2205275"/>
                    <a:pt x="736793" y="2223313"/>
                  </a:cubicBezTo>
                  <a:lnTo>
                    <a:pt x="736831" y="2223379"/>
                  </a:lnTo>
                  <a:cubicBezTo>
                    <a:pt x="628624" y="2286317"/>
                    <a:pt x="504271" y="2275495"/>
                    <a:pt x="457430" y="2199064"/>
                  </a:cubicBezTo>
                  <a:cubicBezTo>
                    <a:pt x="410589" y="2122633"/>
                    <a:pt x="458569" y="2008836"/>
                    <a:pt x="565232" y="1943380"/>
                  </a:cubicBezTo>
                  <a:cubicBezTo>
                    <a:pt x="618564" y="1910652"/>
                    <a:pt x="676713" y="1896056"/>
                    <a:pt x="727824" y="1898926"/>
                  </a:cubicBezTo>
                  <a:close/>
                  <a:moveTo>
                    <a:pt x="2474568" y="1778124"/>
                  </a:moveTo>
                  <a:lnTo>
                    <a:pt x="2474568" y="3484562"/>
                  </a:lnTo>
                  <a:lnTo>
                    <a:pt x="1934568" y="3484562"/>
                  </a:lnTo>
                  <a:lnTo>
                    <a:pt x="1934568" y="2094088"/>
                  </a:lnTo>
                  <a:close/>
                  <a:moveTo>
                    <a:pt x="1224767" y="1559663"/>
                  </a:moveTo>
                  <a:lnTo>
                    <a:pt x="1357901" y="1788558"/>
                  </a:lnTo>
                  <a:lnTo>
                    <a:pt x="1360429" y="1792904"/>
                  </a:lnTo>
                  <a:lnTo>
                    <a:pt x="1360300" y="1792978"/>
                  </a:lnTo>
                  <a:cubicBezTo>
                    <a:pt x="1407585" y="1877153"/>
                    <a:pt x="1412196" y="1977076"/>
                    <a:pt x="1372257" y="2055997"/>
                  </a:cubicBezTo>
                  <a:cubicBezTo>
                    <a:pt x="1331625" y="2136287"/>
                    <a:pt x="1251098" y="2182566"/>
                    <a:pt x="1161171" y="2177306"/>
                  </a:cubicBezTo>
                  <a:cubicBezTo>
                    <a:pt x="1073551" y="2172181"/>
                    <a:pt x="990060" y="2118890"/>
                    <a:pt x="940792" y="2036981"/>
                  </a:cubicBezTo>
                  <a:lnTo>
                    <a:pt x="940643" y="2037067"/>
                  </a:lnTo>
                  <a:lnTo>
                    <a:pt x="804981" y="1803827"/>
                  </a:lnTo>
                  <a:lnTo>
                    <a:pt x="919468" y="1737237"/>
                  </a:lnTo>
                  <a:lnTo>
                    <a:pt x="1052024" y="1965138"/>
                  </a:lnTo>
                  <a:lnTo>
                    <a:pt x="1052135" y="1965075"/>
                  </a:lnTo>
                  <a:cubicBezTo>
                    <a:pt x="1074300" y="2003905"/>
                    <a:pt x="1113155" y="2029329"/>
                    <a:pt x="1153985" y="2031717"/>
                  </a:cubicBezTo>
                  <a:cubicBezTo>
                    <a:pt x="1194815" y="2034105"/>
                    <a:pt x="1231378" y="2013093"/>
                    <a:pt x="1249826" y="1976638"/>
                  </a:cubicBezTo>
                  <a:cubicBezTo>
                    <a:pt x="1268275" y="1940183"/>
                    <a:pt x="1265788" y="1893859"/>
                    <a:pt x="1243308" y="1855210"/>
                  </a:cubicBezTo>
                  <a:lnTo>
                    <a:pt x="1243414" y="1855148"/>
                  </a:lnTo>
                  <a:lnTo>
                    <a:pt x="1110280" y="1626253"/>
                  </a:lnTo>
                  <a:close/>
                  <a:moveTo>
                    <a:pt x="1640138" y="1367306"/>
                  </a:moveTo>
                  <a:cubicBezTo>
                    <a:pt x="1702502" y="1369961"/>
                    <a:pt x="1763949" y="1394172"/>
                    <a:pt x="1812541" y="1439430"/>
                  </a:cubicBezTo>
                  <a:lnTo>
                    <a:pt x="1703977" y="1555990"/>
                  </a:lnTo>
                  <a:cubicBezTo>
                    <a:pt x="1664170" y="1518915"/>
                    <a:pt x="1603302" y="1516323"/>
                    <a:pt x="1560488" y="1549881"/>
                  </a:cubicBezTo>
                  <a:cubicBezTo>
                    <a:pt x="1517674" y="1583438"/>
                    <a:pt x="1505649" y="1643162"/>
                    <a:pt x="1532141" y="1690673"/>
                  </a:cubicBezTo>
                  <a:cubicBezTo>
                    <a:pt x="1558633" y="1738185"/>
                    <a:pt x="1615761" y="1759350"/>
                    <a:pt x="1666814" y="1740568"/>
                  </a:cubicBezTo>
                  <a:cubicBezTo>
                    <a:pt x="1717867" y="1721786"/>
                    <a:pt x="1747658" y="1668643"/>
                    <a:pt x="1737042" y="1615291"/>
                  </a:cubicBezTo>
                  <a:lnTo>
                    <a:pt x="1893267" y="1584208"/>
                  </a:lnTo>
                  <a:cubicBezTo>
                    <a:pt x="1919183" y="1714462"/>
                    <a:pt x="1846451" y="1844204"/>
                    <a:pt x="1721811" y="1890058"/>
                  </a:cubicBezTo>
                  <a:cubicBezTo>
                    <a:pt x="1597171" y="1935912"/>
                    <a:pt x="1457698" y="1884239"/>
                    <a:pt x="1393021" y="1768245"/>
                  </a:cubicBezTo>
                  <a:cubicBezTo>
                    <a:pt x="1328344" y="1652252"/>
                    <a:pt x="1357701" y="1506440"/>
                    <a:pt x="1462228" y="1424513"/>
                  </a:cubicBezTo>
                  <a:cubicBezTo>
                    <a:pt x="1514491" y="1383550"/>
                    <a:pt x="1577773" y="1364650"/>
                    <a:pt x="1640138" y="1367306"/>
                  </a:cubicBezTo>
                  <a:close/>
                  <a:moveTo>
                    <a:pt x="3181500" y="1364483"/>
                  </a:moveTo>
                  <a:lnTo>
                    <a:pt x="3181500" y="3484562"/>
                  </a:lnTo>
                  <a:lnTo>
                    <a:pt x="2641500" y="3484562"/>
                  </a:lnTo>
                  <a:lnTo>
                    <a:pt x="2641500" y="1680448"/>
                  </a:lnTo>
                  <a:close/>
                  <a:moveTo>
                    <a:pt x="2141599" y="1075636"/>
                  </a:moveTo>
                  <a:cubicBezTo>
                    <a:pt x="2203963" y="1078291"/>
                    <a:pt x="2265410" y="1102502"/>
                    <a:pt x="2314002" y="1147760"/>
                  </a:cubicBezTo>
                  <a:lnTo>
                    <a:pt x="2205438" y="1264320"/>
                  </a:lnTo>
                  <a:cubicBezTo>
                    <a:pt x="2165631" y="1227245"/>
                    <a:pt x="2104763" y="1224653"/>
                    <a:pt x="2061949" y="1258211"/>
                  </a:cubicBezTo>
                  <a:cubicBezTo>
                    <a:pt x="2019135" y="1291768"/>
                    <a:pt x="2007110" y="1351492"/>
                    <a:pt x="2033602" y="1399003"/>
                  </a:cubicBezTo>
                  <a:cubicBezTo>
                    <a:pt x="2060094" y="1446515"/>
                    <a:pt x="2117222" y="1467680"/>
                    <a:pt x="2168275" y="1448898"/>
                  </a:cubicBezTo>
                  <a:cubicBezTo>
                    <a:pt x="2219328" y="1430116"/>
                    <a:pt x="2249119" y="1376973"/>
                    <a:pt x="2238503" y="1323621"/>
                  </a:cubicBezTo>
                  <a:lnTo>
                    <a:pt x="2394728" y="1292538"/>
                  </a:lnTo>
                  <a:cubicBezTo>
                    <a:pt x="2420644" y="1422792"/>
                    <a:pt x="2347912" y="1552534"/>
                    <a:pt x="2223272" y="1598388"/>
                  </a:cubicBezTo>
                  <a:cubicBezTo>
                    <a:pt x="2098632" y="1644242"/>
                    <a:pt x="1959159" y="1592569"/>
                    <a:pt x="1894482" y="1476575"/>
                  </a:cubicBezTo>
                  <a:cubicBezTo>
                    <a:pt x="1829805" y="1360582"/>
                    <a:pt x="1859162" y="1214770"/>
                    <a:pt x="1963689" y="1132843"/>
                  </a:cubicBezTo>
                  <a:cubicBezTo>
                    <a:pt x="2015952" y="1091880"/>
                    <a:pt x="2079234" y="1072980"/>
                    <a:pt x="2141599" y="1075636"/>
                  </a:cubicBezTo>
                  <a:close/>
                  <a:moveTo>
                    <a:pt x="3888432" y="950843"/>
                  </a:moveTo>
                  <a:lnTo>
                    <a:pt x="3888432" y="3484562"/>
                  </a:lnTo>
                  <a:lnTo>
                    <a:pt x="3348432" y="3484562"/>
                  </a:lnTo>
                  <a:lnTo>
                    <a:pt x="3348432" y="1266808"/>
                  </a:lnTo>
                  <a:close/>
                  <a:moveTo>
                    <a:pt x="2612541" y="752479"/>
                  </a:moveTo>
                  <a:lnTo>
                    <a:pt x="2676292" y="862085"/>
                  </a:lnTo>
                  <a:lnTo>
                    <a:pt x="2428666" y="1006115"/>
                  </a:lnTo>
                  <a:lnTo>
                    <a:pt x="2468686" y="1074919"/>
                  </a:lnTo>
                  <a:lnTo>
                    <a:pt x="2716312" y="930890"/>
                  </a:lnTo>
                  <a:lnTo>
                    <a:pt x="2780063" y="1040496"/>
                  </a:lnTo>
                  <a:lnTo>
                    <a:pt x="2532437" y="1184525"/>
                  </a:lnTo>
                  <a:lnTo>
                    <a:pt x="2572457" y="1253330"/>
                  </a:lnTo>
                  <a:lnTo>
                    <a:pt x="2820083" y="1109301"/>
                  </a:lnTo>
                  <a:lnTo>
                    <a:pt x="2883834" y="1218907"/>
                  </a:lnTo>
                  <a:lnTo>
                    <a:pt x="2534013" y="1422377"/>
                  </a:lnTo>
                  <a:lnTo>
                    <a:pt x="2470261" y="1312771"/>
                  </a:lnTo>
                  <a:lnTo>
                    <a:pt x="2470262" y="1312771"/>
                  </a:lnTo>
                  <a:lnTo>
                    <a:pt x="2430242" y="1243966"/>
                  </a:lnTo>
                  <a:lnTo>
                    <a:pt x="2366491" y="1134360"/>
                  </a:lnTo>
                  <a:lnTo>
                    <a:pt x="2366491" y="1134360"/>
                  </a:lnTo>
                  <a:lnTo>
                    <a:pt x="2326471" y="1065555"/>
                  </a:lnTo>
                  <a:lnTo>
                    <a:pt x="2262720" y="955949"/>
                  </a:lnTo>
                  <a:close/>
                  <a:moveTo>
                    <a:pt x="3001911" y="576226"/>
                  </a:moveTo>
                  <a:cubicBezTo>
                    <a:pt x="3053022" y="579097"/>
                    <a:pt x="3097095" y="599433"/>
                    <a:pt x="3122273" y="636570"/>
                  </a:cubicBezTo>
                  <a:lnTo>
                    <a:pt x="2983937" y="723727"/>
                  </a:lnTo>
                  <a:cubicBezTo>
                    <a:pt x="2969505" y="702441"/>
                    <a:pt x="2933412" y="700414"/>
                    <a:pt x="2902842" y="719173"/>
                  </a:cubicBezTo>
                  <a:cubicBezTo>
                    <a:pt x="2872273" y="737933"/>
                    <a:pt x="2858522" y="770547"/>
                    <a:pt x="2871946" y="792452"/>
                  </a:cubicBezTo>
                  <a:cubicBezTo>
                    <a:pt x="2885371" y="814357"/>
                    <a:pt x="2921011" y="817459"/>
                    <a:pt x="2952022" y="799421"/>
                  </a:cubicBezTo>
                  <a:lnTo>
                    <a:pt x="2951984" y="799355"/>
                  </a:lnTo>
                  <a:cubicBezTo>
                    <a:pt x="3060191" y="736418"/>
                    <a:pt x="3184544" y="747240"/>
                    <a:pt x="3231385" y="823670"/>
                  </a:cubicBezTo>
                  <a:cubicBezTo>
                    <a:pt x="3278226" y="900101"/>
                    <a:pt x="3230247" y="1013898"/>
                    <a:pt x="3123583" y="1079354"/>
                  </a:cubicBezTo>
                  <a:cubicBezTo>
                    <a:pt x="3016920" y="1144810"/>
                    <a:pt x="2890986" y="1137738"/>
                    <a:pt x="2840630" y="1063464"/>
                  </a:cubicBezTo>
                  <a:lnTo>
                    <a:pt x="2978966" y="976307"/>
                  </a:lnTo>
                  <a:cubicBezTo>
                    <a:pt x="2993398" y="997594"/>
                    <a:pt x="3029490" y="999620"/>
                    <a:pt x="3060060" y="980861"/>
                  </a:cubicBezTo>
                  <a:cubicBezTo>
                    <a:pt x="3090630" y="962101"/>
                    <a:pt x="3104381" y="929487"/>
                    <a:pt x="3090956" y="907582"/>
                  </a:cubicBezTo>
                  <a:cubicBezTo>
                    <a:pt x="3077531" y="885677"/>
                    <a:pt x="3041892" y="882575"/>
                    <a:pt x="3010880" y="900613"/>
                  </a:cubicBezTo>
                  <a:lnTo>
                    <a:pt x="3010918" y="900679"/>
                  </a:lnTo>
                  <a:cubicBezTo>
                    <a:pt x="2902711" y="963617"/>
                    <a:pt x="2778358" y="952795"/>
                    <a:pt x="2731517" y="876364"/>
                  </a:cubicBezTo>
                  <a:cubicBezTo>
                    <a:pt x="2684676" y="799933"/>
                    <a:pt x="2732656" y="686136"/>
                    <a:pt x="2839319" y="620680"/>
                  </a:cubicBezTo>
                  <a:cubicBezTo>
                    <a:pt x="2892651" y="587952"/>
                    <a:pt x="2950800" y="573356"/>
                    <a:pt x="3001911" y="576226"/>
                  </a:cubicBezTo>
                  <a:close/>
                  <a:moveTo>
                    <a:pt x="3433408" y="325251"/>
                  </a:moveTo>
                  <a:cubicBezTo>
                    <a:pt x="3484519" y="328122"/>
                    <a:pt x="3528592" y="348458"/>
                    <a:pt x="3553770" y="385595"/>
                  </a:cubicBezTo>
                  <a:lnTo>
                    <a:pt x="3415434" y="472752"/>
                  </a:lnTo>
                  <a:cubicBezTo>
                    <a:pt x="3401002" y="451466"/>
                    <a:pt x="3364909" y="449439"/>
                    <a:pt x="3334339" y="468198"/>
                  </a:cubicBezTo>
                  <a:cubicBezTo>
                    <a:pt x="3303770" y="486958"/>
                    <a:pt x="3290019" y="519572"/>
                    <a:pt x="3303443" y="541477"/>
                  </a:cubicBezTo>
                  <a:cubicBezTo>
                    <a:pt x="3316868" y="563382"/>
                    <a:pt x="3352508" y="566484"/>
                    <a:pt x="3383519" y="548446"/>
                  </a:cubicBezTo>
                  <a:lnTo>
                    <a:pt x="3383481" y="548380"/>
                  </a:lnTo>
                  <a:cubicBezTo>
                    <a:pt x="3491688" y="485443"/>
                    <a:pt x="3616041" y="496264"/>
                    <a:pt x="3662882" y="572695"/>
                  </a:cubicBezTo>
                  <a:cubicBezTo>
                    <a:pt x="3709723" y="649126"/>
                    <a:pt x="3661744" y="762923"/>
                    <a:pt x="3555080" y="828379"/>
                  </a:cubicBezTo>
                  <a:cubicBezTo>
                    <a:pt x="3448417" y="893835"/>
                    <a:pt x="3322483" y="886763"/>
                    <a:pt x="3272127" y="812489"/>
                  </a:cubicBezTo>
                  <a:lnTo>
                    <a:pt x="3410463" y="725332"/>
                  </a:lnTo>
                  <a:cubicBezTo>
                    <a:pt x="3424895" y="746619"/>
                    <a:pt x="3460987" y="748645"/>
                    <a:pt x="3491557" y="729886"/>
                  </a:cubicBezTo>
                  <a:cubicBezTo>
                    <a:pt x="3522127" y="711126"/>
                    <a:pt x="3535878" y="678512"/>
                    <a:pt x="3522453" y="656607"/>
                  </a:cubicBezTo>
                  <a:cubicBezTo>
                    <a:pt x="3509028" y="634702"/>
                    <a:pt x="3473389" y="631600"/>
                    <a:pt x="3442377" y="649638"/>
                  </a:cubicBezTo>
                  <a:lnTo>
                    <a:pt x="3442415" y="649704"/>
                  </a:lnTo>
                  <a:cubicBezTo>
                    <a:pt x="3334208" y="712642"/>
                    <a:pt x="3209855" y="701820"/>
                    <a:pt x="3163014" y="625389"/>
                  </a:cubicBezTo>
                  <a:cubicBezTo>
                    <a:pt x="3116173" y="548958"/>
                    <a:pt x="3164153" y="435161"/>
                    <a:pt x="3270816" y="369705"/>
                  </a:cubicBezTo>
                  <a:cubicBezTo>
                    <a:pt x="3324148" y="336977"/>
                    <a:pt x="3382297" y="322381"/>
                    <a:pt x="3433408" y="325251"/>
                  </a:cubicBez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Block Arc 21">
              <a:extLst>
                <a:ext uri="{FF2B5EF4-FFF2-40B4-BE49-F238E27FC236}">
                  <a16:creationId xmlns:a16="http://schemas.microsoft.com/office/drawing/2014/main" id="{8405E238-B56D-4FA2-AF68-76E5482036F7}"/>
                </a:ext>
              </a:extLst>
            </p:cNvPr>
            <p:cNvSpPr>
              <a:spLocks noChangeAspect="1"/>
            </p:cNvSpPr>
            <p:nvPr/>
          </p:nvSpPr>
          <p:spPr>
            <a:xfrm>
              <a:off x="4147613" y="4534329"/>
              <a:ext cx="179275" cy="245686"/>
            </a:xfrm>
            <a:custGeom>
              <a:avLst/>
              <a:gdLst>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641823 w 1649823"/>
                <a:gd name="connsiteY16" fmla="*/ 1880682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73103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26019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26019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26019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26019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73104 w 1649823"/>
                <a:gd name="connsiteY16" fmla="*/ 1888529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41714 w 1649823"/>
                <a:gd name="connsiteY16" fmla="*/ 1888529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41714 w 1649823"/>
                <a:gd name="connsiteY16" fmla="*/ 1888529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41714 w 1649823"/>
                <a:gd name="connsiteY16" fmla="*/ 1888529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73104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73104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73104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73104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73104 w 1649823"/>
                <a:gd name="connsiteY16" fmla="*/ 1884606 h 2276682"/>
                <a:gd name="connsiteX17" fmla="*/ 1534707 w 1649823"/>
                <a:gd name="connsiteY17" fmla="*/ 1880682 h 2276682"/>
                <a:gd name="connsiteX18" fmla="*/ 1534707 w 1649823"/>
                <a:gd name="connsiteY18" fmla="*/ 2276682 h 2276682"/>
                <a:gd name="connsiteX19" fmla="*/ 10531 w 1649823"/>
                <a:gd name="connsiteY19" fmla="*/ 2276682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73104 w 1649823"/>
                <a:gd name="connsiteY16" fmla="*/ 1884606 h 2276682"/>
                <a:gd name="connsiteX17" fmla="*/ 1534707 w 1649823"/>
                <a:gd name="connsiteY17" fmla="*/ 1880682 h 2276682"/>
                <a:gd name="connsiteX18" fmla="*/ 1534707 w 1649823"/>
                <a:gd name="connsiteY18" fmla="*/ 2276682 h 2276682"/>
                <a:gd name="connsiteX19" fmla="*/ 85082 w 1649823"/>
                <a:gd name="connsiteY19" fmla="*/ 2260987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504494 w 1649823"/>
                <a:gd name="connsiteY16" fmla="*/ 1884606 h 2276682"/>
                <a:gd name="connsiteX17" fmla="*/ 1534707 w 1649823"/>
                <a:gd name="connsiteY17" fmla="*/ 1880682 h 2276682"/>
                <a:gd name="connsiteX18" fmla="*/ 1534707 w 1649823"/>
                <a:gd name="connsiteY18" fmla="*/ 2276682 h 2276682"/>
                <a:gd name="connsiteX19" fmla="*/ 85082 w 1649823"/>
                <a:gd name="connsiteY19" fmla="*/ 2260987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504494 w 1649823"/>
                <a:gd name="connsiteY16" fmla="*/ 1884606 h 2276682"/>
                <a:gd name="connsiteX17" fmla="*/ 1534707 w 1649823"/>
                <a:gd name="connsiteY17" fmla="*/ 1880682 h 2276682"/>
                <a:gd name="connsiteX18" fmla="*/ 1534707 w 1649823"/>
                <a:gd name="connsiteY18" fmla="*/ 2276682 h 2276682"/>
                <a:gd name="connsiteX19" fmla="*/ 85082 w 1649823"/>
                <a:gd name="connsiteY19" fmla="*/ 2260987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76682"/>
                <a:gd name="connsiteX1" fmla="*/ 1299369 w 1649823"/>
                <a:gd name="connsiteY1" fmla="*/ 94365 h 2276682"/>
                <a:gd name="connsiteX2" fmla="*/ 1649823 w 1649823"/>
                <a:gd name="connsiteY2" fmla="*/ 702944 h 2276682"/>
                <a:gd name="connsiteX3" fmla="*/ 1257111 w 1649823"/>
                <a:gd name="connsiteY3" fmla="*/ 702416 h 2276682"/>
                <a:gd name="connsiteX4" fmla="*/ 1102708 w 1649823"/>
                <a:gd name="connsiteY4" fmla="*/ 434288 h 2276682"/>
                <a:gd name="connsiteX5" fmla="*/ 793301 w 1649823"/>
                <a:gd name="connsiteY5" fmla="*/ 434080 h 2276682"/>
                <a:gd name="connsiteX6" fmla="*/ 639582 w 1649823"/>
                <a:gd name="connsiteY6" fmla="*/ 694124 h 2276682"/>
                <a:gd name="connsiteX7" fmla="*/ 641823 w 1649823"/>
                <a:gd name="connsiteY7" fmla="*/ 694124 h 2276682"/>
                <a:gd name="connsiteX8" fmla="*/ 641823 w 1649823"/>
                <a:gd name="connsiteY8" fmla="*/ 922486 h 2276682"/>
                <a:gd name="connsiteX9" fmla="*/ 1090531 w 1649823"/>
                <a:gd name="connsiteY9" fmla="*/ 922486 h 2276682"/>
                <a:gd name="connsiteX10" fmla="*/ 1090531 w 1649823"/>
                <a:gd name="connsiteY10" fmla="*/ 1210486 h 2276682"/>
                <a:gd name="connsiteX11" fmla="*/ 641823 w 1649823"/>
                <a:gd name="connsiteY11" fmla="*/ 1210486 h 2276682"/>
                <a:gd name="connsiteX12" fmla="*/ 641823 w 1649823"/>
                <a:gd name="connsiteY12" fmla="*/ 1308697 h 2276682"/>
                <a:gd name="connsiteX13" fmla="*/ 1080000 w 1649823"/>
                <a:gd name="connsiteY13" fmla="*/ 1308697 h 2276682"/>
                <a:gd name="connsiteX14" fmla="*/ 1080000 w 1649823"/>
                <a:gd name="connsiteY14" fmla="*/ 1596697 h 2276682"/>
                <a:gd name="connsiteX15" fmla="*/ 641823 w 1649823"/>
                <a:gd name="connsiteY15" fmla="*/ 1596697 h 2276682"/>
                <a:gd name="connsiteX16" fmla="*/ 488799 w 1649823"/>
                <a:gd name="connsiteY16" fmla="*/ 1884606 h 2276682"/>
                <a:gd name="connsiteX17" fmla="*/ 1534707 w 1649823"/>
                <a:gd name="connsiteY17" fmla="*/ 1880682 h 2276682"/>
                <a:gd name="connsiteX18" fmla="*/ 1534707 w 1649823"/>
                <a:gd name="connsiteY18" fmla="*/ 2276682 h 2276682"/>
                <a:gd name="connsiteX19" fmla="*/ 85082 w 1649823"/>
                <a:gd name="connsiteY19" fmla="*/ 2260987 h 2276682"/>
                <a:gd name="connsiteX20" fmla="*/ 10531 w 1649823"/>
                <a:gd name="connsiteY20" fmla="*/ 1880682 h 2276682"/>
                <a:gd name="connsiteX21" fmla="*/ 14323 w 1649823"/>
                <a:gd name="connsiteY21" fmla="*/ 1892454 h 2276682"/>
                <a:gd name="connsiteX22" fmla="*/ 245823 w 1649823"/>
                <a:gd name="connsiteY22" fmla="*/ 1596697 h 2276682"/>
                <a:gd name="connsiteX23" fmla="*/ 0 w 1649823"/>
                <a:gd name="connsiteY23" fmla="*/ 1596697 h 2276682"/>
                <a:gd name="connsiteX24" fmla="*/ 0 w 1649823"/>
                <a:gd name="connsiteY24" fmla="*/ 1308697 h 2276682"/>
                <a:gd name="connsiteX25" fmla="*/ 245823 w 1649823"/>
                <a:gd name="connsiteY25" fmla="*/ 1308697 h 2276682"/>
                <a:gd name="connsiteX26" fmla="*/ 245823 w 1649823"/>
                <a:gd name="connsiteY26" fmla="*/ 1210486 h 2276682"/>
                <a:gd name="connsiteX27" fmla="*/ 10531 w 1649823"/>
                <a:gd name="connsiteY27" fmla="*/ 1210486 h 2276682"/>
                <a:gd name="connsiteX28" fmla="*/ 10531 w 1649823"/>
                <a:gd name="connsiteY28" fmla="*/ 922486 h 2276682"/>
                <a:gd name="connsiteX29" fmla="*/ 245823 w 1649823"/>
                <a:gd name="connsiteY29" fmla="*/ 922486 h 2276682"/>
                <a:gd name="connsiteX30" fmla="*/ 245823 w 1649823"/>
                <a:gd name="connsiteY30" fmla="*/ 694124 h 2276682"/>
                <a:gd name="connsiteX31" fmla="*/ 246347 w 1649823"/>
                <a:gd name="connsiteY31" fmla="*/ 694124 h 2276682"/>
                <a:gd name="connsiteX32" fmla="*/ 597097 w 1649823"/>
                <a:gd name="connsiteY32" fmla="*/ 93893 h 2276682"/>
                <a:gd name="connsiteX33" fmla="*/ 948296 w 1649823"/>
                <a:gd name="connsiteY33" fmla="*/ 0 h 2276682"/>
                <a:gd name="connsiteX0" fmla="*/ 948296 w 1649823"/>
                <a:gd name="connsiteY0" fmla="*/ 0 h 2260987"/>
                <a:gd name="connsiteX1" fmla="*/ 1299369 w 1649823"/>
                <a:gd name="connsiteY1" fmla="*/ 94365 h 2260987"/>
                <a:gd name="connsiteX2" fmla="*/ 1649823 w 1649823"/>
                <a:gd name="connsiteY2" fmla="*/ 702944 h 2260987"/>
                <a:gd name="connsiteX3" fmla="*/ 1257111 w 1649823"/>
                <a:gd name="connsiteY3" fmla="*/ 702416 h 2260987"/>
                <a:gd name="connsiteX4" fmla="*/ 1102708 w 1649823"/>
                <a:gd name="connsiteY4" fmla="*/ 434288 h 2260987"/>
                <a:gd name="connsiteX5" fmla="*/ 793301 w 1649823"/>
                <a:gd name="connsiteY5" fmla="*/ 434080 h 2260987"/>
                <a:gd name="connsiteX6" fmla="*/ 639582 w 1649823"/>
                <a:gd name="connsiteY6" fmla="*/ 694124 h 2260987"/>
                <a:gd name="connsiteX7" fmla="*/ 641823 w 1649823"/>
                <a:gd name="connsiteY7" fmla="*/ 694124 h 2260987"/>
                <a:gd name="connsiteX8" fmla="*/ 641823 w 1649823"/>
                <a:gd name="connsiteY8" fmla="*/ 922486 h 2260987"/>
                <a:gd name="connsiteX9" fmla="*/ 1090531 w 1649823"/>
                <a:gd name="connsiteY9" fmla="*/ 922486 h 2260987"/>
                <a:gd name="connsiteX10" fmla="*/ 1090531 w 1649823"/>
                <a:gd name="connsiteY10" fmla="*/ 1210486 h 2260987"/>
                <a:gd name="connsiteX11" fmla="*/ 641823 w 1649823"/>
                <a:gd name="connsiteY11" fmla="*/ 1210486 h 2260987"/>
                <a:gd name="connsiteX12" fmla="*/ 641823 w 1649823"/>
                <a:gd name="connsiteY12" fmla="*/ 1308697 h 2260987"/>
                <a:gd name="connsiteX13" fmla="*/ 1080000 w 1649823"/>
                <a:gd name="connsiteY13" fmla="*/ 1308697 h 2260987"/>
                <a:gd name="connsiteX14" fmla="*/ 1080000 w 1649823"/>
                <a:gd name="connsiteY14" fmla="*/ 1596697 h 2260987"/>
                <a:gd name="connsiteX15" fmla="*/ 641823 w 1649823"/>
                <a:gd name="connsiteY15" fmla="*/ 1596697 h 2260987"/>
                <a:gd name="connsiteX16" fmla="*/ 488799 w 1649823"/>
                <a:gd name="connsiteY16" fmla="*/ 1884606 h 2260987"/>
                <a:gd name="connsiteX17" fmla="*/ 1534707 w 1649823"/>
                <a:gd name="connsiteY17" fmla="*/ 1880682 h 2260987"/>
                <a:gd name="connsiteX18" fmla="*/ 1550401 w 1649823"/>
                <a:gd name="connsiteY18" fmla="*/ 2257063 h 2260987"/>
                <a:gd name="connsiteX19" fmla="*/ 85082 w 1649823"/>
                <a:gd name="connsiteY19" fmla="*/ 2260987 h 2260987"/>
                <a:gd name="connsiteX20" fmla="*/ 10531 w 1649823"/>
                <a:gd name="connsiteY20" fmla="*/ 1880682 h 2260987"/>
                <a:gd name="connsiteX21" fmla="*/ 14323 w 1649823"/>
                <a:gd name="connsiteY21" fmla="*/ 1892454 h 2260987"/>
                <a:gd name="connsiteX22" fmla="*/ 245823 w 1649823"/>
                <a:gd name="connsiteY22" fmla="*/ 1596697 h 2260987"/>
                <a:gd name="connsiteX23" fmla="*/ 0 w 1649823"/>
                <a:gd name="connsiteY23" fmla="*/ 1596697 h 2260987"/>
                <a:gd name="connsiteX24" fmla="*/ 0 w 1649823"/>
                <a:gd name="connsiteY24" fmla="*/ 1308697 h 2260987"/>
                <a:gd name="connsiteX25" fmla="*/ 245823 w 1649823"/>
                <a:gd name="connsiteY25" fmla="*/ 1308697 h 2260987"/>
                <a:gd name="connsiteX26" fmla="*/ 245823 w 1649823"/>
                <a:gd name="connsiteY26" fmla="*/ 1210486 h 2260987"/>
                <a:gd name="connsiteX27" fmla="*/ 10531 w 1649823"/>
                <a:gd name="connsiteY27" fmla="*/ 1210486 h 2260987"/>
                <a:gd name="connsiteX28" fmla="*/ 10531 w 1649823"/>
                <a:gd name="connsiteY28" fmla="*/ 922486 h 2260987"/>
                <a:gd name="connsiteX29" fmla="*/ 245823 w 1649823"/>
                <a:gd name="connsiteY29" fmla="*/ 922486 h 2260987"/>
                <a:gd name="connsiteX30" fmla="*/ 245823 w 1649823"/>
                <a:gd name="connsiteY30" fmla="*/ 694124 h 2260987"/>
                <a:gd name="connsiteX31" fmla="*/ 246347 w 1649823"/>
                <a:gd name="connsiteY31" fmla="*/ 694124 h 2260987"/>
                <a:gd name="connsiteX32" fmla="*/ 597097 w 1649823"/>
                <a:gd name="connsiteY32" fmla="*/ 93893 h 2260987"/>
                <a:gd name="connsiteX33" fmla="*/ 948296 w 1649823"/>
                <a:gd name="connsiteY33" fmla="*/ 0 h 2260987"/>
                <a:gd name="connsiteX0" fmla="*/ 948296 w 1649823"/>
                <a:gd name="connsiteY0" fmla="*/ 0 h 2260987"/>
                <a:gd name="connsiteX1" fmla="*/ 1299369 w 1649823"/>
                <a:gd name="connsiteY1" fmla="*/ 94365 h 2260987"/>
                <a:gd name="connsiteX2" fmla="*/ 1649823 w 1649823"/>
                <a:gd name="connsiteY2" fmla="*/ 702944 h 2260987"/>
                <a:gd name="connsiteX3" fmla="*/ 1257111 w 1649823"/>
                <a:gd name="connsiteY3" fmla="*/ 702416 h 2260987"/>
                <a:gd name="connsiteX4" fmla="*/ 1102708 w 1649823"/>
                <a:gd name="connsiteY4" fmla="*/ 434288 h 2260987"/>
                <a:gd name="connsiteX5" fmla="*/ 793301 w 1649823"/>
                <a:gd name="connsiteY5" fmla="*/ 434080 h 2260987"/>
                <a:gd name="connsiteX6" fmla="*/ 639582 w 1649823"/>
                <a:gd name="connsiteY6" fmla="*/ 694124 h 2260987"/>
                <a:gd name="connsiteX7" fmla="*/ 641823 w 1649823"/>
                <a:gd name="connsiteY7" fmla="*/ 694124 h 2260987"/>
                <a:gd name="connsiteX8" fmla="*/ 641823 w 1649823"/>
                <a:gd name="connsiteY8" fmla="*/ 922486 h 2260987"/>
                <a:gd name="connsiteX9" fmla="*/ 1090531 w 1649823"/>
                <a:gd name="connsiteY9" fmla="*/ 922486 h 2260987"/>
                <a:gd name="connsiteX10" fmla="*/ 1090531 w 1649823"/>
                <a:gd name="connsiteY10" fmla="*/ 1210486 h 2260987"/>
                <a:gd name="connsiteX11" fmla="*/ 641823 w 1649823"/>
                <a:gd name="connsiteY11" fmla="*/ 1210486 h 2260987"/>
                <a:gd name="connsiteX12" fmla="*/ 641823 w 1649823"/>
                <a:gd name="connsiteY12" fmla="*/ 1308697 h 2260987"/>
                <a:gd name="connsiteX13" fmla="*/ 1080000 w 1649823"/>
                <a:gd name="connsiteY13" fmla="*/ 1308697 h 2260987"/>
                <a:gd name="connsiteX14" fmla="*/ 1080000 w 1649823"/>
                <a:gd name="connsiteY14" fmla="*/ 1596697 h 2260987"/>
                <a:gd name="connsiteX15" fmla="*/ 641823 w 1649823"/>
                <a:gd name="connsiteY15" fmla="*/ 1596697 h 2260987"/>
                <a:gd name="connsiteX16" fmla="*/ 488799 w 1649823"/>
                <a:gd name="connsiteY16" fmla="*/ 1884606 h 2260987"/>
                <a:gd name="connsiteX17" fmla="*/ 1534707 w 1649823"/>
                <a:gd name="connsiteY17" fmla="*/ 1880682 h 2260987"/>
                <a:gd name="connsiteX18" fmla="*/ 1538630 w 1649823"/>
                <a:gd name="connsiteY18" fmla="*/ 2253139 h 2260987"/>
                <a:gd name="connsiteX19" fmla="*/ 85082 w 1649823"/>
                <a:gd name="connsiteY19" fmla="*/ 2260987 h 2260987"/>
                <a:gd name="connsiteX20" fmla="*/ 10531 w 1649823"/>
                <a:gd name="connsiteY20" fmla="*/ 1880682 h 2260987"/>
                <a:gd name="connsiteX21" fmla="*/ 14323 w 1649823"/>
                <a:gd name="connsiteY21" fmla="*/ 1892454 h 2260987"/>
                <a:gd name="connsiteX22" fmla="*/ 245823 w 1649823"/>
                <a:gd name="connsiteY22" fmla="*/ 1596697 h 2260987"/>
                <a:gd name="connsiteX23" fmla="*/ 0 w 1649823"/>
                <a:gd name="connsiteY23" fmla="*/ 1596697 h 2260987"/>
                <a:gd name="connsiteX24" fmla="*/ 0 w 1649823"/>
                <a:gd name="connsiteY24" fmla="*/ 1308697 h 2260987"/>
                <a:gd name="connsiteX25" fmla="*/ 245823 w 1649823"/>
                <a:gd name="connsiteY25" fmla="*/ 1308697 h 2260987"/>
                <a:gd name="connsiteX26" fmla="*/ 245823 w 1649823"/>
                <a:gd name="connsiteY26" fmla="*/ 1210486 h 2260987"/>
                <a:gd name="connsiteX27" fmla="*/ 10531 w 1649823"/>
                <a:gd name="connsiteY27" fmla="*/ 1210486 h 2260987"/>
                <a:gd name="connsiteX28" fmla="*/ 10531 w 1649823"/>
                <a:gd name="connsiteY28" fmla="*/ 922486 h 2260987"/>
                <a:gd name="connsiteX29" fmla="*/ 245823 w 1649823"/>
                <a:gd name="connsiteY29" fmla="*/ 922486 h 2260987"/>
                <a:gd name="connsiteX30" fmla="*/ 245823 w 1649823"/>
                <a:gd name="connsiteY30" fmla="*/ 694124 h 2260987"/>
                <a:gd name="connsiteX31" fmla="*/ 246347 w 1649823"/>
                <a:gd name="connsiteY31" fmla="*/ 694124 h 2260987"/>
                <a:gd name="connsiteX32" fmla="*/ 597097 w 1649823"/>
                <a:gd name="connsiteY32" fmla="*/ 93893 h 2260987"/>
                <a:gd name="connsiteX33" fmla="*/ 948296 w 1649823"/>
                <a:gd name="connsiteY33" fmla="*/ 0 h 2260987"/>
                <a:gd name="connsiteX0" fmla="*/ 948296 w 1649823"/>
                <a:gd name="connsiteY0" fmla="*/ 0 h 2260987"/>
                <a:gd name="connsiteX1" fmla="*/ 1299369 w 1649823"/>
                <a:gd name="connsiteY1" fmla="*/ 94365 h 2260987"/>
                <a:gd name="connsiteX2" fmla="*/ 1649823 w 1649823"/>
                <a:gd name="connsiteY2" fmla="*/ 702944 h 2260987"/>
                <a:gd name="connsiteX3" fmla="*/ 1257111 w 1649823"/>
                <a:gd name="connsiteY3" fmla="*/ 702416 h 2260987"/>
                <a:gd name="connsiteX4" fmla="*/ 1102708 w 1649823"/>
                <a:gd name="connsiteY4" fmla="*/ 434288 h 2260987"/>
                <a:gd name="connsiteX5" fmla="*/ 793301 w 1649823"/>
                <a:gd name="connsiteY5" fmla="*/ 434080 h 2260987"/>
                <a:gd name="connsiteX6" fmla="*/ 639582 w 1649823"/>
                <a:gd name="connsiteY6" fmla="*/ 694124 h 2260987"/>
                <a:gd name="connsiteX7" fmla="*/ 641823 w 1649823"/>
                <a:gd name="connsiteY7" fmla="*/ 694124 h 2260987"/>
                <a:gd name="connsiteX8" fmla="*/ 641823 w 1649823"/>
                <a:gd name="connsiteY8" fmla="*/ 922486 h 2260987"/>
                <a:gd name="connsiteX9" fmla="*/ 1090531 w 1649823"/>
                <a:gd name="connsiteY9" fmla="*/ 922486 h 2260987"/>
                <a:gd name="connsiteX10" fmla="*/ 1090531 w 1649823"/>
                <a:gd name="connsiteY10" fmla="*/ 1210486 h 2260987"/>
                <a:gd name="connsiteX11" fmla="*/ 641823 w 1649823"/>
                <a:gd name="connsiteY11" fmla="*/ 1210486 h 2260987"/>
                <a:gd name="connsiteX12" fmla="*/ 641823 w 1649823"/>
                <a:gd name="connsiteY12" fmla="*/ 1308697 h 2260987"/>
                <a:gd name="connsiteX13" fmla="*/ 1080000 w 1649823"/>
                <a:gd name="connsiteY13" fmla="*/ 1308697 h 2260987"/>
                <a:gd name="connsiteX14" fmla="*/ 1080000 w 1649823"/>
                <a:gd name="connsiteY14" fmla="*/ 1596697 h 2260987"/>
                <a:gd name="connsiteX15" fmla="*/ 641823 w 1649823"/>
                <a:gd name="connsiteY15" fmla="*/ 1596697 h 2260987"/>
                <a:gd name="connsiteX16" fmla="*/ 488799 w 1649823"/>
                <a:gd name="connsiteY16" fmla="*/ 1884606 h 2260987"/>
                <a:gd name="connsiteX17" fmla="*/ 1534707 w 1649823"/>
                <a:gd name="connsiteY17" fmla="*/ 1880682 h 2260987"/>
                <a:gd name="connsiteX18" fmla="*/ 1538630 w 1649823"/>
                <a:gd name="connsiteY18" fmla="*/ 2253139 h 2260987"/>
                <a:gd name="connsiteX19" fmla="*/ 85082 w 1649823"/>
                <a:gd name="connsiteY19" fmla="*/ 2260987 h 2260987"/>
                <a:gd name="connsiteX20" fmla="*/ 10531 w 1649823"/>
                <a:gd name="connsiteY20" fmla="*/ 1880682 h 2260987"/>
                <a:gd name="connsiteX21" fmla="*/ 14323 w 1649823"/>
                <a:gd name="connsiteY21" fmla="*/ 1892454 h 2260987"/>
                <a:gd name="connsiteX22" fmla="*/ 245823 w 1649823"/>
                <a:gd name="connsiteY22" fmla="*/ 1596697 h 2260987"/>
                <a:gd name="connsiteX23" fmla="*/ 0 w 1649823"/>
                <a:gd name="connsiteY23" fmla="*/ 1596697 h 2260987"/>
                <a:gd name="connsiteX24" fmla="*/ 0 w 1649823"/>
                <a:gd name="connsiteY24" fmla="*/ 1308697 h 2260987"/>
                <a:gd name="connsiteX25" fmla="*/ 245823 w 1649823"/>
                <a:gd name="connsiteY25" fmla="*/ 1308697 h 2260987"/>
                <a:gd name="connsiteX26" fmla="*/ 245823 w 1649823"/>
                <a:gd name="connsiteY26" fmla="*/ 1210486 h 2260987"/>
                <a:gd name="connsiteX27" fmla="*/ 10531 w 1649823"/>
                <a:gd name="connsiteY27" fmla="*/ 1210486 h 2260987"/>
                <a:gd name="connsiteX28" fmla="*/ 10531 w 1649823"/>
                <a:gd name="connsiteY28" fmla="*/ 922486 h 2260987"/>
                <a:gd name="connsiteX29" fmla="*/ 245823 w 1649823"/>
                <a:gd name="connsiteY29" fmla="*/ 922486 h 2260987"/>
                <a:gd name="connsiteX30" fmla="*/ 245823 w 1649823"/>
                <a:gd name="connsiteY30" fmla="*/ 694124 h 2260987"/>
                <a:gd name="connsiteX31" fmla="*/ 246347 w 1649823"/>
                <a:gd name="connsiteY31" fmla="*/ 694124 h 2260987"/>
                <a:gd name="connsiteX32" fmla="*/ 597097 w 1649823"/>
                <a:gd name="connsiteY32" fmla="*/ 93893 h 2260987"/>
                <a:gd name="connsiteX33" fmla="*/ 948296 w 1649823"/>
                <a:gd name="connsiteY33" fmla="*/ 0 h 2260987"/>
                <a:gd name="connsiteX0" fmla="*/ 948296 w 1649823"/>
                <a:gd name="connsiteY0" fmla="*/ 0 h 2260987"/>
                <a:gd name="connsiteX1" fmla="*/ 1299369 w 1649823"/>
                <a:gd name="connsiteY1" fmla="*/ 94365 h 2260987"/>
                <a:gd name="connsiteX2" fmla="*/ 1649823 w 1649823"/>
                <a:gd name="connsiteY2" fmla="*/ 702944 h 2260987"/>
                <a:gd name="connsiteX3" fmla="*/ 1257111 w 1649823"/>
                <a:gd name="connsiteY3" fmla="*/ 702416 h 2260987"/>
                <a:gd name="connsiteX4" fmla="*/ 1102708 w 1649823"/>
                <a:gd name="connsiteY4" fmla="*/ 434288 h 2260987"/>
                <a:gd name="connsiteX5" fmla="*/ 793301 w 1649823"/>
                <a:gd name="connsiteY5" fmla="*/ 434080 h 2260987"/>
                <a:gd name="connsiteX6" fmla="*/ 639582 w 1649823"/>
                <a:gd name="connsiteY6" fmla="*/ 694124 h 2260987"/>
                <a:gd name="connsiteX7" fmla="*/ 641823 w 1649823"/>
                <a:gd name="connsiteY7" fmla="*/ 694124 h 2260987"/>
                <a:gd name="connsiteX8" fmla="*/ 641823 w 1649823"/>
                <a:gd name="connsiteY8" fmla="*/ 922486 h 2260987"/>
                <a:gd name="connsiteX9" fmla="*/ 1090531 w 1649823"/>
                <a:gd name="connsiteY9" fmla="*/ 922486 h 2260987"/>
                <a:gd name="connsiteX10" fmla="*/ 1090531 w 1649823"/>
                <a:gd name="connsiteY10" fmla="*/ 1210486 h 2260987"/>
                <a:gd name="connsiteX11" fmla="*/ 641823 w 1649823"/>
                <a:gd name="connsiteY11" fmla="*/ 1210486 h 2260987"/>
                <a:gd name="connsiteX12" fmla="*/ 641823 w 1649823"/>
                <a:gd name="connsiteY12" fmla="*/ 1308697 h 2260987"/>
                <a:gd name="connsiteX13" fmla="*/ 1080000 w 1649823"/>
                <a:gd name="connsiteY13" fmla="*/ 1308697 h 2260987"/>
                <a:gd name="connsiteX14" fmla="*/ 1080000 w 1649823"/>
                <a:gd name="connsiteY14" fmla="*/ 1596697 h 2260987"/>
                <a:gd name="connsiteX15" fmla="*/ 641823 w 1649823"/>
                <a:gd name="connsiteY15" fmla="*/ 1596697 h 2260987"/>
                <a:gd name="connsiteX16" fmla="*/ 488799 w 1649823"/>
                <a:gd name="connsiteY16" fmla="*/ 1884606 h 2260987"/>
                <a:gd name="connsiteX17" fmla="*/ 1534707 w 1649823"/>
                <a:gd name="connsiteY17" fmla="*/ 1880682 h 2260987"/>
                <a:gd name="connsiteX18" fmla="*/ 1538630 w 1649823"/>
                <a:gd name="connsiteY18" fmla="*/ 2253139 h 2260987"/>
                <a:gd name="connsiteX19" fmla="*/ 85082 w 1649823"/>
                <a:gd name="connsiteY19" fmla="*/ 2260987 h 2260987"/>
                <a:gd name="connsiteX20" fmla="*/ 10531 w 1649823"/>
                <a:gd name="connsiteY20" fmla="*/ 1880682 h 2260987"/>
                <a:gd name="connsiteX21" fmla="*/ 14323 w 1649823"/>
                <a:gd name="connsiteY21" fmla="*/ 1892454 h 2260987"/>
                <a:gd name="connsiteX22" fmla="*/ 245823 w 1649823"/>
                <a:gd name="connsiteY22" fmla="*/ 1596697 h 2260987"/>
                <a:gd name="connsiteX23" fmla="*/ 0 w 1649823"/>
                <a:gd name="connsiteY23" fmla="*/ 1596697 h 2260987"/>
                <a:gd name="connsiteX24" fmla="*/ 0 w 1649823"/>
                <a:gd name="connsiteY24" fmla="*/ 1308697 h 2260987"/>
                <a:gd name="connsiteX25" fmla="*/ 245823 w 1649823"/>
                <a:gd name="connsiteY25" fmla="*/ 1308697 h 2260987"/>
                <a:gd name="connsiteX26" fmla="*/ 245823 w 1649823"/>
                <a:gd name="connsiteY26" fmla="*/ 1210486 h 2260987"/>
                <a:gd name="connsiteX27" fmla="*/ 10531 w 1649823"/>
                <a:gd name="connsiteY27" fmla="*/ 1210486 h 2260987"/>
                <a:gd name="connsiteX28" fmla="*/ 10531 w 1649823"/>
                <a:gd name="connsiteY28" fmla="*/ 922486 h 2260987"/>
                <a:gd name="connsiteX29" fmla="*/ 245823 w 1649823"/>
                <a:gd name="connsiteY29" fmla="*/ 922486 h 2260987"/>
                <a:gd name="connsiteX30" fmla="*/ 245823 w 1649823"/>
                <a:gd name="connsiteY30" fmla="*/ 694124 h 2260987"/>
                <a:gd name="connsiteX31" fmla="*/ 246347 w 1649823"/>
                <a:gd name="connsiteY31" fmla="*/ 694124 h 2260987"/>
                <a:gd name="connsiteX32" fmla="*/ 597097 w 1649823"/>
                <a:gd name="connsiteY32" fmla="*/ 93893 h 2260987"/>
                <a:gd name="connsiteX33" fmla="*/ 948296 w 1649823"/>
                <a:gd name="connsiteY33" fmla="*/ 0 h 226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49823" h="2260987">
                  <a:moveTo>
                    <a:pt x="948296" y="0"/>
                  </a:moveTo>
                  <a:cubicBezTo>
                    <a:pt x="1069547" y="82"/>
                    <a:pt x="1190777" y="31540"/>
                    <a:pt x="1299369" y="94365"/>
                  </a:cubicBezTo>
                  <a:cubicBezTo>
                    <a:pt x="1516553" y="220016"/>
                    <a:pt x="1650161" y="452031"/>
                    <a:pt x="1649823" y="702944"/>
                  </a:cubicBezTo>
                  <a:lnTo>
                    <a:pt x="1257111" y="702416"/>
                  </a:lnTo>
                  <a:cubicBezTo>
                    <a:pt x="1257260" y="591869"/>
                    <a:pt x="1198395" y="489648"/>
                    <a:pt x="1102708" y="434288"/>
                  </a:cubicBezTo>
                  <a:cubicBezTo>
                    <a:pt x="1007021" y="378929"/>
                    <a:pt x="889062" y="378849"/>
                    <a:pt x="793301" y="434080"/>
                  </a:cubicBezTo>
                  <a:cubicBezTo>
                    <a:pt x="699825" y="487993"/>
                    <a:pt x="641374" y="586604"/>
                    <a:pt x="639582" y="694124"/>
                  </a:cubicBezTo>
                  <a:lnTo>
                    <a:pt x="641823" y="694124"/>
                  </a:lnTo>
                  <a:lnTo>
                    <a:pt x="641823" y="922486"/>
                  </a:lnTo>
                  <a:lnTo>
                    <a:pt x="1090531" y="922486"/>
                  </a:lnTo>
                  <a:lnTo>
                    <a:pt x="1090531" y="1210486"/>
                  </a:lnTo>
                  <a:lnTo>
                    <a:pt x="641823" y="1210486"/>
                  </a:lnTo>
                  <a:lnTo>
                    <a:pt x="641823" y="1308697"/>
                  </a:lnTo>
                  <a:lnTo>
                    <a:pt x="1080000" y="1308697"/>
                  </a:lnTo>
                  <a:lnTo>
                    <a:pt x="1080000" y="1596697"/>
                  </a:lnTo>
                  <a:lnTo>
                    <a:pt x="641823" y="1596697"/>
                  </a:lnTo>
                  <a:cubicBezTo>
                    <a:pt x="616973" y="1735828"/>
                    <a:pt x="568580" y="1816102"/>
                    <a:pt x="488799" y="1884606"/>
                  </a:cubicBezTo>
                  <a:lnTo>
                    <a:pt x="1534707" y="1880682"/>
                  </a:lnTo>
                  <a:cubicBezTo>
                    <a:pt x="1536015" y="2004834"/>
                    <a:pt x="1537322" y="2128987"/>
                    <a:pt x="1538630" y="2253139"/>
                  </a:cubicBezTo>
                  <a:lnTo>
                    <a:pt x="85082" y="2260987"/>
                  </a:lnTo>
                  <a:lnTo>
                    <a:pt x="10531" y="1880682"/>
                  </a:lnTo>
                  <a:lnTo>
                    <a:pt x="14323" y="1892454"/>
                  </a:lnTo>
                  <a:cubicBezTo>
                    <a:pt x="142499" y="1821335"/>
                    <a:pt x="231436" y="1758063"/>
                    <a:pt x="245823" y="1596697"/>
                  </a:cubicBezTo>
                  <a:lnTo>
                    <a:pt x="0" y="1596697"/>
                  </a:lnTo>
                  <a:lnTo>
                    <a:pt x="0" y="1308697"/>
                  </a:lnTo>
                  <a:lnTo>
                    <a:pt x="245823" y="1308697"/>
                  </a:lnTo>
                  <a:lnTo>
                    <a:pt x="245823" y="1210486"/>
                  </a:lnTo>
                  <a:lnTo>
                    <a:pt x="10531" y="1210486"/>
                  </a:lnTo>
                  <a:lnTo>
                    <a:pt x="10531" y="922486"/>
                  </a:lnTo>
                  <a:lnTo>
                    <a:pt x="245823" y="922486"/>
                  </a:lnTo>
                  <a:lnTo>
                    <a:pt x="245823" y="694124"/>
                  </a:lnTo>
                  <a:lnTo>
                    <a:pt x="246347" y="694124"/>
                  </a:lnTo>
                  <a:cubicBezTo>
                    <a:pt x="248640" y="446240"/>
                    <a:pt x="382021" y="217938"/>
                    <a:pt x="597097" y="93893"/>
                  </a:cubicBezTo>
                  <a:cubicBezTo>
                    <a:pt x="705773" y="31214"/>
                    <a:pt x="827045" y="-81"/>
                    <a:pt x="94829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1" name="Rectangle 23">
              <a:extLst>
                <a:ext uri="{FF2B5EF4-FFF2-40B4-BE49-F238E27FC236}">
                  <a16:creationId xmlns:a16="http://schemas.microsoft.com/office/drawing/2014/main" id="{F47B8156-D724-4F18-B22B-F0B1C8FD2C45}"/>
                </a:ext>
              </a:extLst>
            </p:cNvPr>
            <p:cNvSpPr>
              <a:spLocks noChangeAspect="1"/>
            </p:cNvSpPr>
            <p:nvPr/>
          </p:nvSpPr>
          <p:spPr>
            <a:xfrm>
              <a:off x="1605193" y="3010092"/>
              <a:ext cx="201972" cy="245686"/>
            </a:xfrm>
            <a:custGeom>
              <a:avLst/>
              <a:gdLst/>
              <a:ahLst/>
              <a:cxnLst/>
              <a:rect l="l" t="t" r="r" b="b"/>
              <a:pathLst>
                <a:path w="3201962" h="3894964">
                  <a:moveTo>
                    <a:pt x="230584" y="0"/>
                  </a:moveTo>
                  <a:lnTo>
                    <a:pt x="393650" y="0"/>
                  </a:lnTo>
                  <a:lnTo>
                    <a:pt x="806648" y="0"/>
                  </a:lnTo>
                  <a:lnTo>
                    <a:pt x="3201962" y="0"/>
                  </a:lnTo>
                  <a:lnTo>
                    <a:pt x="3201962" y="649007"/>
                  </a:lnTo>
                  <a:lnTo>
                    <a:pt x="806648" y="649007"/>
                  </a:lnTo>
                  <a:lnTo>
                    <a:pt x="806648" y="1720444"/>
                  </a:lnTo>
                  <a:lnTo>
                    <a:pt x="3017140" y="1720444"/>
                  </a:lnTo>
                  <a:lnTo>
                    <a:pt x="3017140" y="2369451"/>
                  </a:lnTo>
                  <a:lnTo>
                    <a:pt x="806648" y="2369451"/>
                  </a:lnTo>
                  <a:lnTo>
                    <a:pt x="806648" y="2584541"/>
                  </a:lnTo>
                  <a:lnTo>
                    <a:pt x="2169844" y="2584541"/>
                  </a:lnTo>
                  <a:lnTo>
                    <a:pt x="2169844" y="3125069"/>
                  </a:lnTo>
                  <a:lnTo>
                    <a:pt x="806648" y="3125069"/>
                  </a:lnTo>
                  <a:lnTo>
                    <a:pt x="806648" y="3894964"/>
                  </a:lnTo>
                  <a:lnTo>
                    <a:pt x="230584" y="3894964"/>
                  </a:lnTo>
                  <a:lnTo>
                    <a:pt x="230584" y="3125069"/>
                  </a:lnTo>
                  <a:lnTo>
                    <a:pt x="0" y="3125069"/>
                  </a:lnTo>
                  <a:lnTo>
                    <a:pt x="0" y="2584541"/>
                  </a:lnTo>
                  <a:lnTo>
                    <a:pt x="230584" y="258454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Isosceles Triangle 33">
              <a:extLst>
                <a:ext uri="{FF2B5EF4-FFF2-40B4-BE49-F238E27FC236}">
                  <a16:creationId xmlns:a16="http://schemas.microsoft.com/office/drawing/2014/main" id="{BB79B3BB-38AC-43AB-9DA7-795214EAE5BC}"/>
                </a:ext>
              </a:extLst>
            </p:cNvPr>
            <p:cNvSpPr>
              <a:spLocks/>
            </p:cNvSpPr>
            <p:nvPr/>
          </p:nvSpPr>
          <p:spPr>
            <a:xfrm rot="10800000">
              <a:off x="3168890" y="2274975"/>
              <a:ext cx="245686" cy="245686"/>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Rounded Rectangle 5">
              <a:extLst>
                <a:ext uri="{FF2B5EF4-FFF2-40B4-BE49-F238E27FC236}">
                  <a16:creationId xmlns:a16="http://schemas.microsoft.com/office/drawing/2014/main" id="{2C278FE5-BB68-4774-B42F-6D8AB3ADF77D}"/>
                </a:ext>
              </a:extLst>
            </p:cNvPr>
            <p:cNvSpPr>
              <a:spLocks/>
            </p:cNvSpPr>
            <p:nvPr/>
          </p:nvSpPr>
          <p:spPr>
            <a:xfrm>
              <a:off x="2178507" y="3266787"/>
              <a:ext cx="245686" cy="245686"/>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Oval 22">
              <a:extLst>
                <a:ext uri="{FF2B5EF4-FFF2-40B4-BE49-F238E27FC236}">
                  <a16:creationId xmlns:a16="http://schemas.microsoft.com/office/drawing/2014/main" id="{37663326-8D64-44E3-854B-9DFF7D5BF23A}"/>
                </a:ext>
              </a:extLst>
            </p:cNvPr>
            <p:cNvSpPr>
              <a:spLocks/>
            </p:cNvSpPr>
            <p:nvPr/>
          </p:nvSpPr>
          <p:spPr>
            <a:xfrm>
              <a:off x="4308029" y="2614731"/>
              <a:ext cx="245686" cy="245686"/>
            </a:xfrm>
            <a:custGeom>
              <a:avLst/>
              <a:gdLst/>
              <a:ahLst/>
              <a:cxnLst/>
              <a:rect l="l" t="t" r="r" b="b"/>
              <a:pathLst>
                <a:path w="3880153" h="3953697">
                  <a:moveTo>
                    <a:pt x="1455" y="3168352"/>
                  </a:moveTo>
                  <a:cubicBezTo>
                    <a:pt x="205207" y="3400679"/>
                    <a:pt x="634857" y="3494667"/>
                    <a:pt x="960501" y="3505633"/>
                  </a:cubicBezTo>
                  <a:cubicBezTo>
                    <a:pt x="1028690" y="3627447"/>
                    <a:pt x="1119686" y="3734676"/>
                    <a:pt x="1227538" y="3821974"/>
                  </a:cubicBezTo>
                  <a:cubicBezTo>
                    <a:pt x="1160267" y="3830083"/>
                    <a:pt x="1089308" y="3833153"/>
                    <a:pt x="1014889" y="3832102"/>
                  </a:cubicBezTo>
                  <a:cubicBezTo>
                    <a:pt x="621954" y="3837001"/>
                    <a:pt x="201774" y="3729237"/>
                    <a:pt x="6261" y="3480618"/>
                  </a:cubicBezTo>
                  <a:cubicBezTo>
                    <a:pt x="13084" y="3484795"/>
                    <a:pt x="14745" y="3457252"/>
                    <a:pt x="1455" y="3168352"/>
                  </a:cubicBezTo>
                  <a:close/>
                  <a:moveTo>
                    <a:pt x="3880153" y="3138359"/>
                  </a:moveTo>
                  <a:cubicBezTo>
                    <a:pt x="3866863" y="3427259"/>
                    <a:pt x="3868524" y="3454802"/>
                    <a:pt x="3875347" y="3450625"/>
                  </a:cubicBezTo>
                  <a:cubicBezTo>
                    <a:pt x="3706183" y="3641999"/>
                    <a:pt x="3368822" y="3808933"/>
                    <a:pt x="2885642" y="3802109"/>
                  </a:cubicBezTo>
                  <a:cubicBezTo>
                    <a:pt x="2813626" y="3803007"/>
                    <a:pt x="2740694" y="3800121"/>
                    <a:pt x="2668496" y="3792296"/>
                  </a:cubicBezTo>
                  <a:cubicBezTo>
                    <a:pt x="2770475" y="3703843"/>
                    <a:pt x="2855364" y="3596451"/>
                    <a:pt x="2918364" y="3475766"/>
                  </a:cubicBezTo>
                  <a:cubicBezTo>
                    <a:pt x="3244332" y="3465202"/>
                    <a:pt x="3675828" y="3371339"/>
                    <a:pt x="3880153" y="3138359"/>
                  </a:cubicBezTo>
                  <a:close/>
                  <a:moveTo>
                    <a:pt x="2029821" y="3074540"/>
                  </a:moveTo>
                  <a:cubicBezTo>
                    <a:pt x="2072358" y="3090570"/>
                    <a:pt x="2100256" y="3117016"/>
                    <a:pt x="2101178" y="3147049"/>
                  </a:cubicBezTo>
                  <a:cubicBezTo>
                    <a:pt x="2102135" y="3178198"/>
                    <a:pt x="2073853" y="3206004"/>
                    <a:pt x="2029821" y="3222855"/>
                  </a:cubicBezTo>
                  <a:close/>
                  <a:moveTo>
                    <a:pt x="1455" y="2758032"/>
                  </a:moveTo>
                  <a:cubicBezTo>
                    <a:pt x="177591" y="2958870"/>
                    <a:pt x="522539" y="3056328"/>
                    <a:pt x="823260" y="3085716"/>
                  </a:cubicBezTo>
                  <a:cubicBezTo>
                    <a:pt x="836237" y="3203756"/>
                    <a:pt x="868282" y="3316114"/>
                    <a:pt x="916781" y="3419465"/>
                  </a:cubicBezTo>
                  <a:cubicBezTo>
                    <a:pt x="553826" y="3407844"/>
                    <a:pt x="185565" y="3298305"/>
                    <a:pt x="6261" y="3070298"/>
                  </a:cubicBezTo>
                  <a:cubicBezTo>
                    <a:pt x="13084" y="3074475"/>
                    <a:pt x="14745" y="3046932"/>
                    <a:pt x="1455" y="2758032"/>
                  </a:cubicBezTo>
                  <a:close/>
                  <a:moveTo>
                    <a:pt x="3880153" y="2733869"/>
                  </a:moveTo>
                  <a:cubicBezTo>
                    <a:pt x="3866863" y="3022769"/>
                    <a:pt x="3868524" y="3050312"/>
                    <a:pt x="3875347" y="3046135"/>
                  </a:cubicBezTo>
                  <a:cubicBezTo>
                    <a:pt x="3714650" y="3227931"/>
                    <a:pt x="3402172" y="3387671"/>
                    <a:pt x="2957054" y="3395450"/>
                  </a:cubicBezTo>
                  <a:cubicBezTo>
                    <a:pt x="3001703" y="3291967"/>
                    <a:pt x="3030894" y="3180307"/>
                    <a:pt x="3041718" y="3063353"/>
                  </a:cubicBezTo>
                  <a:cubicBezTo>
                    <a:pt x="3346235" y="3035739"/>
                    <a:pt x="3700756" y="2938426"/>
                    <a:pt x="3880153" y="2733869"/>
                  </a:cubicBezTo>
                  <a:close/>
                  <a:moveTo>
                    <a:pt x="1820161" y="2670546"/>
                  </a:moveTo>
                  <a:lnTo>
                    <a:pt x="1820161" y="2807794"/>
                  </a:lnTo>
                  <a:cubicBezTo>
                    <a:pt x="1784534" y="2791726"/>
                    <a:pt x="1761919" y="2767633"/>
                    <a:pt x="1761090" y="2740643"/>
                  </a:cubicBezTo>
                  <a:cubicBezTo>
                    <a:pt x="1760228" y="2712584"/>
                    <a:pt x="1783091" y="2687237"/>
                    <a:pt x="1820161" y="2670546"/>
                  </a:cubicBezTo>
                  <a:close/>
                  <a:moveTo>
                    <a:pt x="1820161" y="2351698"/>
                  </a:moveTo>
                  <a:lnTo>
                    <a:pt x="1820161" y="2426781"/>
                  </a:lnTo>
                  <a:cubicBezTo>
                    <a:pt x="1541058" y="2454722"/>
                    <a:pt x="1332994" y="2587385"/>
                    <a:pt x="1337817" y="2744384"/>
                  </a:cubicBezTo>
                  <a:cubicBezTo>
                    <a:pt x="1342529" y="2897779"/>
                    <a:pt x="1548926" y="3024362"/>
                    <a:pt x="1820161" y="3051732"/>
                  </a:cubicBezTo>
                  <a:lnTo>
                    <a:pt x="1820161" y="3217389"/>
                  </a:lnTo>
                  <a:cubicBezTo>
                    <a:pt x="1786002" y="3201854"/>
                    <a:pt x="1763663" y="3178972"/>
                    <a:pt x="1761274" y="3153060"/>
                  </a:cubicBezTo>
                  <a:lnTo>
                    <a:pt x="1338460" y="3164281"/>
                  </a:lnTo>
                  <a:cubicBezTo>
                    <a:pt x="1352256" y="3313879"/>
                    <a:pt x="1556620" y="3434536"/>
                    <a:pt x="1820161" y="3461071"/>
                  </a:cubicBezTo>
                  <a:lnTo>
                    <a:pt x="1820161" y="3539697"/>
                  </a:lnTo>
                  <a:lnTo>
                    <a:pt x="2029821" y="3539697"/>
                  </a:lnTo>
                  <a:lnTo>
                    <a:pt x="2029821" y="3462128"/>
                  </a:lnTo>
                  <a:cubicBezTo>
                    <a:pt x="2315071" y="3436849"/>
                    <a:pt x="2529344" y="3302606"/>
                    <a:pt x="2524450" y="3143308"/>
                  </a:cubicBezTo>
                  <a:cubicBezTo>
                    <a:pt x="2519668" y="2987610"/>
                    <a:pt x="2307099" y="2859535"/>
                    <a:pt x="2029821" y="2834965"/>
                  </a:cubicBezTo>
                  <a:lnTo>
                    <a:pt x="2029821" y="2665297"/>
                  </a:lnTo>
                  <a:cubicBezTo>
                    <a:pt x="2070848" y="2680600"/>
                    <a:pt x="2098329" y="2705732"/>
                    <a:pt x="2100994" y="2734632"/>
                  </a:cubicBezTo>
                  <a:lnTo>
                    <a:pt x="2523807" y="2723411"/>
                  </a:lnTo>
                  <a:cubicBezTo>
                    <a:pt x="2509797" y="2571487"/>
                    <a:pt x="2299247" y="2449410"/>
                    <a:pt x="2029821" y="2425195"/>
                  </a:cubicBezTo>
                  <a:lnTo>
                    <a:pt x="2029821" y="2351698"/>
                  </a:lnTo>
                  <a:close/>
                  <a:moveTo>
                    <a:pt x="1455" y="2347712"/>
                  </a:moveTo>
                  <a:cubicBezTo>
                    <a:pt x="183117" y="2554851"/>
                    <a:pt x="544352" y="2652021"/>
                    <a:pt x="851373" y="2678440"/>
                  </a:cubicBezTo>
                  <a:cubicBezTo>
                    <a:pt x="827251" y="2766976"/>
                    <a:pt x="815133" y="2860130"/>
                    <a:pt x="815133" y="2956114"/>
                  </a:cubicBezTo>
                  <a:cubicBezTo>
                    <a:pt x="815133" y="2971896"/>
                    <a:pt x="815461" y="2987602"/>
                    <a:pt x="817509" y="3003166"/>
                  </a:cubicBezTo>
                  <a:cubicBezTo>
                    <a:pt x="488191" y="2976547"/>
                    <a:pt x="169203" y="2867179"/>
                    <a:pt x="6261" y="2659978"/>
                  </a:cubicBezTo>
                  <a:cubicBezTo>
                    <a:pt x="13084" y="2664155"/>
                    <a:pt x="14745" y="2636612"/>
                    <a:pt x="1455" y="2347712"/>
                  </a:cubicBezTo>
                  <a:close/>
                  <a:moveTo>
                    <a:pt x="3880153" y="2329379"/>
                  </a:moveTo>
                  <a:cubicBezTo>
                    <a:pt x="3866863" y="2618279"/>
                    <a:pt x="3868524" y="2645822"/>
                    <a:pt x="3875347" y="2641645"/>
                  </a:cubicBezTo>
                  <a:cubicBezTo>
                    <a:pt x="3725516" y="2811149"/>
                    <a:pt x="3443734" y="2961479"/>
                    <a:pt x="3045509" y="2988274"/>
                  </a:cubicBezTo>
                  <a:lnTo>
                    <a:pt x="3047133" y="2956114"/>
                  </a:lnTo>
                  <a:cubicBezTo>
                    <a:pt x="3047133" y="2854429"/>
                    <a:pt x="3033534" y="2755921"/>
                    <a:pt x="3006831" y="2662641"/>
                  </a:cubicBezTo>
                  <a:cubicBezTo>
                    <a:pt x="3318650" y="2638590"/>
                    <a:pt x="3693842" y="2541819"/>
                    <a:pt x="3880153" y="2329379"/>
                  </a:cubicBezTo>
                  <a:close/>
                  <a:moveTo>
                    <a:pt x="1931133" y="1937697"/>
                  </a:moveTo>
                  <a:cubicBezTo>
                    <a:pt x="2487898" y="1937697"/>
                    <a:pt x="2939245" y="2388994"/>
                    <a:pt x="2939245" y="2945697"/>
                  </a:cubicBezTo>
                  <a:cubicBezTo>
                    <a:pt x="2939245" y="3502400"/>
                    <a:pt x="2487898" y="3953697"/>
                    <a:pt x="1931133" y="3953697"/>
                  </a:cubicBezTo>
                  <a:cubicBezTo>
                    <a:pt x="1374368" y="3953697"/>
                    <a:pt x="923021" y="3502400"/>
                    <a:pt x="923021" y="2945697"/>
                  </a:cubicBezTo>
                  <a:cubicBezTo>
                    <a:pt x="923021" y="2388994"/>
                    <a:pt x="1374368" y="1937697"/>
                    <a:pt x="1931133" y="1937697"/>
                  </a:cubicBezTo>
                  <a:close/>
                  <a:moveTo>
                    <a:pt x="1455" y="1937392"/>
                  </a:moveTo>
                  <a:cubicBezTo>
                    <a:pt x="214734" y="2180582"/>
                    <a:pt x="675532" y="2272194"/>
                    <a:pt x="1005427" y="2276729"/>
                  </a:cubicBezTo>
                  <a:lnTo>
                    <a:pt x="1048467" y="2274995"/>
                  </a:lnTo>
                  <a:cubicBezTo>
                    <a:pt x="973036" y="2370730"/>
                    <a:pt x="913948" y="2479702"/>
                    <a:pt x="874973" y="2597837"/>
                  </a:cubicBezTo>
                  <a:cubicBezTo>
                    <a:pt x="525848" y="2578625"/>
                    <a:pt x="178686" y="2468917"/>
                    <a:pt x="6261" y="2249658"/>
                  </a:cubicBezTo>
                  <a:cubicBezTo>
                    <a:pt x="13084" y="2253835"/>
                    <a:pt x="14745" y="2226292"/>
                    <a:pt x="1455" y="1937392"/>
                  </a:cubicBezTo>
                  <a:close/>
                  <a:moveTo>
                    <a:pt x="3880153" y="1924889"/>
                  </a:moveTo>
                  <a:cubicBezTo>
                    <a:pt x="3866863" y="2213789"/>
                    <a:pt x="3868524" y="2241332"/>
                    <a:pt x="3875347" y="2237155"/>
                  </a:cubicBezTo>
                  <a:cubicBezTo>
                    <a:pt x="3717776" y="2415415"/>
                    <a:pt x="3414270" y="2572469"/>
                    <a:pt x="2982846" y="2585687"/>
                  </a:cubicBezTo>
                  <a:cubicBezTo>
                    <a:pt x="2942265" y="2466665"/>
                    <a:pt x="2881020" y="2357243"/>
                    <a:pt x="2803561" y="2261302"/>
                  </a:cubicBezTo>
                  <a:cubicBezTo>
                    <a:pt x="2828324" y="2263132"/>
                    <a:pt x="2852587" y="2263902"/>
                    <a:pt x="2876180" y="2264226"/>
                  </a:cubicBezTo>
                  <a:cubicBezTo>
                    <a:pt x="3206076" y="2259691"/>
                    <a:pt x="3666874" y="2168079"/>
                    <a:pt x="3880153" y="1924889"/>
                  </a:cubicBezTo>
                  <a:close/>
                  <a:moveTo>
                    <a:pt x="2970728" y="1742046"/>
                  </a:moveTo>
                  <a:cubicBezTo>
                    <a:pt x="3013265" y="1749515"/>
                    <a:pt x="3041163" y="1761838"/>
                    <a:pt x="3042085" y="1775832"/>
                  </a:cubicBezTo>
                  <a:cubicBezTo>
                    <a:pt x="3043042" y="1790346"/>
                    <a:pt x="3014760" y="1803303"/>
                    <a:pt x="2970728" y="1811155"/>
                  </a:cubicBezTo>
                  <a:close/>
                  <a:moveTo>
                    <a:pt x="2761068" y="1553800"/>
                  </a:moveTo>
                  <a:lnTo>
                    <a:pt x="2761068" y="1617752"/>
                  </a:lnTo>
                  <a:cubicBezTo>
                    <a:pt x="2725441" y="1610265"/>
                    <a:pt x="2702826" y="1599039"/>
                    <a:pt x="2701997" y="1586462"/>
                  </a:cubicBezTo>
                  <a:cubicBezTo>
                    <a:pt x="2701135" y="1573388"/>
                    <a:pt x="2723998" y="1561577"/>
                    <a:pt x="2761068" y="1553800"/>
                  </a:cubicBezTo>
                  <a:close/>
                  <a:moveTo>
                    <a:pt x="2761068" y="1405229"/>
                  </a:moveTo>
                  <a:lnTo>
                    <a:pt x="2761068" y="1440215"/>
                  </a:lnTo>
                  <a:cubicBezTo>
                    <a:pt x="2481965" y="1453234"/>
                    <a:pt x="2273901" y="1515050"/>
                    <a:pt x="2278724" y="1588206"/>
                  </a:cubicBezTo>
                  <a:cubicBezTo>
                    <a:pt x="2283436" y="1659682"/>
                    <a:pt x="2489833" y="1718665"/>
                    <a:pt x="2761068" y="1731418"/>
                  </a:cubicBezTo>
                  <a:lnTo>
                    <a:pt x="2761068" y="1808608"/>
                  </a:lnTo>
                  <a:cubicBezTo>
                    <a:pt x="2726909" y="1801369"/>
                    <a:pt x="2704570" y="1790707"/>
                    <a:pt x="2702181" y="1778633"/>
                  </a:cubicBezTo>
                  <a:lnTo>
                    <a:pt x="2279367" y="1783861"/>
                  </a:lnTo>
                  <a:cubicBezTo>
                    <a:pt x="2293163" y="1853568"/>
                    <a:pt x="2497527" y="1909790"/>
                    <a:pt x="2761068" y="1922154"/>
                  </a:cubicBezTo>
                  <a:lnTo>
                    <a:pt x="2761068" y="1958791"/>
                  </a:lnTo>
                  <a:lnTo>
                    <a:pt x="2970728" y="1958791"/>
                  </a:lnTo>
                  <a:lnTo>
                    <a:pt x="2970728" y="1922647"/>
                  </a:lnTo>
                  <a:cubicBezTo>
                    <a:pt x="3255978" y="1910868"/>
                    <a:pt x="3470251" y="1848316"/>
                    <a:pt x="3465357" y="1774089"/>
                  </a:cubicBezTo>
                  <a:cubicBezTo>
                    <a:pt x="3460575" y="1701540"/>
                    <a:pt x="3248006" y="1641862"/>
                    <a:pt x="2970728" y="1630413"/>
                  </a:cubicBezTo>
                  <a:lnTo>
                    <a:pt x="2970728" y="1551354"/>
                  </a:lnTo>
                  <a:cubicBezTo>
                    <a:pt x="3011755" y="1558485"/>
                    <a:pt x="3039236" y="1570195"/>
                    <a:pt x="3041901" y="1583662"/>
                  </a:cubicBezTo>
                  <a:lnTo>
                    <a:pt x="3464714" y="1578433"/>
                  </a:lnTo>
                  <a:cubicBezTo>
                    <a:pt x="3450704" y="1507642"/>
                    <a:pt x="3240154" y="1450759"/>
                    <a:pt x="2970728" y="1439476"/>
                  </a:cubicBezTo>
                  <a:lnTo>
                    <a:pt x="2970728" y="1405229"/>
                  </a:lnTo>
                  <a:close/>
                  <a:moveTo>
                    <a:pt x="2872041" y="1244391"/>
                  </a:moveTo>
                  <a:cubicBezTo>
                    <a:pt x="3428806" y="1244391"/>
                    <a:pt x="3880153" y="1453922"/>
                    <a:pt x="3880153" y="1712391"/>
                  </a:cubicBezTo>
                  <a:cubicBezTo>
                    <a:pt x="3880153" y="1970860"/>
                    <a:pt x="3428806" y="2180391"/>
                    <a:pt x="2872041" y="2180391"/>
                  </a:cubicBezTo>
                  <a:cubicBezTo>
                    <a:pt x="2823092" y="2180391"/>
                    <a:pt x="2774958" y="2178772"/>
                    <a:pt x="2727893" y="2175376"/>
                  </a:cubicBezTo>
                  <a:cubicBezTo>
                    <a:pt x="2525684" y="1968353"/>
                    <a:pt x="2243385" y="1840114"/>
                    <a:pt x="1931133" y="1840114"/>
                  </a:cubicBezTo>
                  <a:cubicBezTo>
                    <a:pt x="1612467" y="1840114"/>
                    <a:pt x="1324996" y="1973676"/>
                    <a:pt x="1122380" y="2188572"/>
                  </a:cubicBezTo>
                  <a:cubicBezTo>
                    <a:pt x="1087421" y="2190857"/>
                    <a:pt x="1051575" y="2191340"/>
                    <a:pt x="1014889" y="2190822"/>
                  </a:cubicBezTo>
                  <a:cubicBezTo>
                    <a:pt x="621954" y="2195721"/>
                    <a:pt x="201774" y="2087957"/>
                    <a:pt x="6261" y="1839338"/>
                  </a:cubicBezTo>
                  <a:cubicBezTo>
                    <a:pt x="13084" y="1843515"/>
                    <a:pt x="14745" y="1815972"/>
                    <a:pt x="1455" y="1527072"/>
                  </a:cubicBezTo>
                  <a:cubicBezTo>
                    <a:pt x="214734" y="1770262"/>
                    <a:pt x="675532" y="1861874"/>
                    <a:pt x="1005427" y="1866409"/>
                  </a:cubicBezTo>
                  <a:cubicBezTo>
                    <a:pt x="1278600" y="1862654"/>
                    <a:pt x="1641530" y="1799192"/>
                    <a:pt x="1878042" y="1637444"/>
                  </a:cubicBezTo>
                  <a:cubicBezTo>
                    <a:pt x="1954537" y="1414404"/>
                    <a:pt x="2370521" y="1244391"/>
                    <a:pt x="2872041" y="1244391"/>
                  </a:cubicBezTo>
                  <a:close/>
                  <a:moveTo>
                    <a:pt x="1455" y="1116752"/>
                  </a:moveTo>
                  <a:cubicBezTo>
                    <a:pt x="214734" y="1359942"/>
                    <a:pt x="675532" y="1451554"/>
                    <a:pt x="1005427" y="1456089"/>
                  </a:cubicBezTo>
                  <a:cubicBezTo>
                    <a:pt x="1335323" y="1451554"/>
                    <a:pt x="1796121" y="1359942"/>
                    <a:pt x="2009400" y="1116752"/>
                  </a:cubicBezTo>
                  <a:cubicBezTo>
                    <a:pt x="1996110" y="1405652"/>
                    <a:pt x="1997771" y="1433195"/>
                    <a:pt x="2004594" y="1429018"/>
                  </a:cubicBezTo>
                  <a:cubicBezTo>
                    <a:pt x="1835430" y="1620392"/>
                    <a:pt x="1498069" y="1787326"/>
                    <a:pt x="1014889" y="1780502"/>
                  </a:cubicBezTo>
                  <a:cubicBezTo>
                    <a:pt x="621954" y="1785401"/>
                    <a:pt x="201774" y="1677637"/>
                    <a:pt x="6261" y="1429018"/>
                  </a:cubicBezTo>
                  <a:cubicBezTo>
                    <a:pt x="13084" y="1433195"/>
                    <a:pt x="14745" y="1405652"/>
                    <a:pt x="1455" y="1116752"/>
                  </a:cubicBezTo>
                  <a:close/>
                  <a:moveTo>
                    <a:pt x="1455" y="706432"/>
                  </a:moveTo>
                  <a:cubicBezTo>
                    <a:pt x="214734" y="949622"/>
                    <a:pt x="675532" y="1041234"/>
                    <a:pt x="1005427" y="1045769"/>
                  </a:cubicBezTo>
                  <a:cubicBezTo>
                    <a:pt x="1335323" y="1041234"/>
                    <a:pt x="1796121" y="949622"/>
                    <a:pt x="2009400" y="706432"/>
                  </a:cubicBezTo>
                  <a:cubicBezTo>
                    <a:pt x="1996110" y="995332"/>
                    <a:pt x="1997771" y="1022875"/>
                    <a:pt x="2004594" y="1018698"/>
                  </a:cubicBezTo>
                  <a:cubicBezTo>
                    <a:pt x="1835430" y="1210072"/>
                    <a:pt x="1498069" y="1377006"/>
                    <a:pt x="1014889" y="1370182"/>
                  </a:cubicBezTo>
                  <a:cubicBezTo>
                    <a:pt x="621954" y="1375081"/>
                    <a:pt x="201774" y="1267317"/>
                    <a:pt x="6261" y="1018698"/>
                  </a:cubicBezTo>
                  <a:cubicBezTo>
                    <a:pt x="13084" y="1022875"/>
                    <a:pt x="14745" y="995332"/>
                    <a:pt x="1455" y="706432"/>
                  </a:cubicBezTo>
                  <a:close/>
                  <a:moveTo>
                    <a:pt x="1106799" y="489687"/>
                  </a:moveTo>
                  <a:cubicBezTo>
                    <a:pt x="1149336" y="497156"/>
                    <a:pt x="1177233" y="509479"/>
                    <a:pt x="1178156" y="523473"/>
                  </a:cubicBezTo>
                  <a:cubicBezTo>
                    <a:pt x="1179112" y="537987"/>
                    <a:pt x="1150831" y="550944"/>
                    <a:pt x="1106799" y="558796"/>
                  </a:cubicBezTo>
                  <a:close/>
                  <a:moveTo>
                    <a:pt x="897139" y="301441"/>
                  </a:moveTo>
                  <a:lnTo>
                    <a:pt x="897139" y="365393"/>
                  </a:lnTo>
                  <a:cubicBezTo>
                    <a:pt x="861512" y="357906"/>
                    <a:pt x="838897" y="346680"/>
                    <a:pt x="838068" y="334103"/>
                  </a:cubicBezTo>
                  <a:cubicBezTo>
                    <a:pt x="837206" y="321029"/>
                    <a:pt x="860069" y="309218"/>
                    <a:pt x="897139" y="301441"/>
                  </a:cubicBezTo>
                  <a:close/>
                  <a:moveTo>
                    <a:pt x="897139" y="152870"/>
                  </a:moveTo>
                  <a:lnTo>
                    <a:pt x="897139" y="187856"/>
                  </a:lnTo>
                  <a:cubicBezTo>
                    <a:pt x="618036" y="200875"/>
                    <a:pt x="409972" y="262691"/>
                    <a:pt x="414795" y="335847"/>
                  </a:cubicBezTo>
                  <a:cubicBezTo>
                    <a:pt x="419507" y="407323"/>
                    <a:pt x="625904" y="466306"/>
                    <a:pt x="897139" y="479059"/>
                  </a:cubicBezTo>
                  <a:lnTo>
                    <a:pt x="897139" y="556249"/>
                  </a:lnTo>
                  <a:cubicBezTo>
                    <a:pt x="862980" y="549010"/>
                    <a:pt x="840641" y="538348"/>
                    <a:pt x="838251" y="526274"/>
                  </a:cubicBezTo>
                  <a:lnTo>
                    <a:pt x="415438" y="531502"/>
                  </a:lnTo>
                  <a:cubicBezTo>
                    <a:pt x="429234" y="601209"/>
                    <a:pt x="633598" y="657431"/>
                    <a:pt x="897139" y="669795"/>
                  </a:cubicBezTo>
                  <a:lnTo>
                    <a:pt x="897139" y="706432"/>
                  </a:lnTo>
                  <a:lnTo>
                    <a:pt x="1106799" y="706432"/>
                  </a:lnTo>
                  <a:lnTo>
                    <a:pt x="1106799" y="670288"/>
                  </a:lnTo>
                  <a:cubicBezTo>
                    <a:pt x="1392049" y="658509"/>
                    <a:pt x="1606322" y="595956"/>
                    <a:pt x="1601428" y="521730"/>
                  </a:cubicBezTo>
                  <a:cubicBezTo>
                    <a:pt x="1596646" y="449181"/>
                    <a:pt x="1384077" y="389502"/>
                    <a:pt x="1106799" y="378054"/>
                  </a:cubicBezTo>
                  <a:lnTo>
                    <a:pt x="1106799" y="298995"/>
                  </a:lnTo>
                  <a:cubicBezTo>
                    <a:pt x="1147826" y="306126"/>
                    <a:pt x="1175307" y="317836"/>
                    <a:pt x="1177972" y="331303"/>
                  </a:cubicBezTo>
                  <a:lnTo>
                    <a:pt x="1600785" y="326074"/>
                  </a:lnTo>
                  <a:cubicBezTo>
                    <a:pt x="1586775" y="255283"/>
                    <a:pt x="1376225" y="198400"/>
                    <a:pt x="1106799" y="187117"/>
                  </a:cubicBezTo>
                  <a:lnTo>
                    <a:pt x="1106799" y="152870"/>
                  </a:lnTo>
                  <a:close/>
                  <a:moveTo>
                    <a:pt x="1008112" y="0"/>
                  </a:moveTo>
                  <a:cubicBezTo>
                    <a:pt x="1564877" y="0"/>
                    <a:pt x="2016224" y="209531"/>
                    <a:pt x="2016224" y="468000"/>
                  </a:cubicBezTo>
                  <a:cubicBezTo>
                    <a:pt x="2016224" y="726469"/>
                    <a:pt x="1564877" y="936000"/>
                    <a:pt x="1008112" y="936000"/>
                  </a:cubicBezTo>
                  <a:cubicBezTo>
                    <a:pt x="451347" y="936000"/>
                    <a:pt x="0" y="726469"/>
                    <a:pt x="0" y="468000"/>
                  </a:cubicBezTo>
                  <a:cubicBezTo>
                    <a:pt x="0" y="209531"/>
                    <a:pt x="451347" y="0"/>
                    <a:pt x="100811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Round Same Side Corner Rectangle 24">
              <a:extLst>
                <a:ext uri="{FF2B5EF4-FFF2-40B4-BE49-F238E27FC236}">
                  <a16:creationId xmlns:a16="http://schemas.microsoft.com/office/drawing/2014/main" id="{C189EA27-BC5E-47E3-89D5-F0E4D503EC11}"/>
                </a:ext>
              </a:extLst>
            </p:cNvPr>
            <p:cNvSpPr>
              <a:spLocks noChangeAspect="1"/>
            </p:cNvSpPr>
            <p:nvPr/>
          </p:nvSpPr>
          <p:spPr>
            <a:xfrm rot="16200000">
              <a:off x="3577254" y="3944472"/>
              <a:ext cx="245686" cy="231212"/>
            </a:xfrm>
            <a:custGeom>
              <a:avLst/>
              <a:gdLst/>
              <a:ahLst/>
              <a:cxnLst/>
              <a:rect l="l" t="t" r="r" b="b"/>
              <a:pathLst>
                <a:path w="4021059" h="3784144">
                  <a:moveTo>
                    <a:pt x="1438082" y="3038644"/>
                  </a:moveTo>
                  <a:cubicBezTo>
                    <a:pt x="1438082" y="2940622"/>
                    <a:pt x="1358620" y="2861160"/>
                    <a:pt x="1260598" y="2861160"/>
                  </a:cubicBezTo>
                  <a:cubicBezTo>
                    <a:pt x="1162576" y="2861160"/>
                    <a:pt x="1083114" y="2940622"/>
                    <a:pt x="1083114" y="3038644"/>
                  </a:cubicBezTo>
                  <a:cubicBezTo>
                    <a:pt x="1083114" y="3136666"/>
                    <a:pt x="1162576" y="3216128"/>
                    <a:pt x="1260598" y="3216128"/>
                  </a:cubicBezTo>
                  <a:cubicBezTo>
                    <a:pt x="1358620" y="3216128"/>
                    <a:pt x="1438082" y="3136666"/>
                    <a:pt x="1438082" y="3038644"/>
                  </a:cubicBezTo>
                  <a:close/>
                  <a:moveTo>
                    <a:pt x="1685789" y="2848634"/>
                  </a:moveTo>
                  <a:lnTo>
                    <a:pt x="1685789" y="3784144"/>
                  </a:lnTo>
                  <a:lnTo>
                    <a:pt x="835406" y="3784144"/>
                  </a:lnTo>
                  <a:lnTo>
                    <a:pt x="835406" y="2848634"/>
                  </a:lnTo>
                  <a:cubicBezTo>
                    <a:pt x="835406" y="2715464"/>
                    <a:pt x="943362" y="2607508"/>
                    <a:pt x="1076532" y="2607508"/>
                  </a:cubicBezTo>
                  <a:lnTo>
                    <a:pt x="1444663" y="2607508"/>
                  </a:lnTo>
                  <a:cubicBezTo>
                    <a:pt x="1577833" y="2607508"/>
                    <a:pt x="1685789" y="2715464"/>
                    <a:pt x="1685789" y="2848634"/>
                  </a:cubicBezTo>
                  <a:close/>
                  <a:moveTo>
                    <a:pt x="2681691" y="1560784"/>
                  </a:moveTo>
                  <a:lnTo>
                    <a:pt x="2520278" y="1399371"/>
                  </a:lnTo>
                  <a:lnTo>
                    <a:pt x="2520278" y="1722197"/>
                  </a:lnTo>
                  <a:close/>
                  <a:moveTo>
                    <a:pt x="2690551" y="2062563"/>
                  </a:moveTo>
                  <a:lnTo>
                    <a:pt x="2571773" y="2172028"/>
                  </a:lnTo>
                  <a:lnTo>
                    <a:pt x="2571565" y="2170767"/>
                  </a:lnTo>
                  <a:cubicBezTo>
                    <a:pt x="2565295" y="2133316"/>
                    <a:pt x="2579835" y="2102890"/>
                    <a:pt x="2605809" y="2080762"/>
                  </a:cubicBezTo>
                  <a:lnTo>
                    <a:pt x="2605085" y="2080039"/>
                  </a:lnTo>
                  <a:cubicBezTo>
                    <a:pt x="2629312" y="2061231"/>
                    <a:pt x="2660801" y="2054760"/>
                    <a:pt x="2690551" y="2062563"/>
                  </a:cubicBezTo>
                  <a:close/>
                  <a:moveTo>
                    <a:pt x="2805318" y="271915"/>
                  </a:moveTo>
                  <a:cubicBezTo>
                    <a:pt x="2805318" y="213510"/>
                    <a:pt x="2757972" y="166164"/>
                    <a:pt x="2699567" y="166165"/>
                  </a:cubicBezTo>
                  <a:lnTo>
                    <a:pt x="2605985" y="166164"/>
                  </a:lnTo>
                  <a:cubicBezTo>
                    <a:pt x="2569718" y="166164"/>
                    <a:pt x="2537715" y="184420"/>
                    <a:pt x="2520278" y="213348"/>
                  </a:cubicBezTo>
                  <a:lnTo>
                    <a:pt x="2520278" y="1144667"/>
                  </a:lnTo>
                  <a:lnTo>
                    <a:pt x="2805318" y="1429706"/>
                  </a:lnTo>
                  <a:close/>
                  <a:moveTo>
                    <a:pt x="2914414" y="2183230"/>
                  </a:moveTo>
                  <a:cubicBezTo>
                    <a:pt x="2916138" y="2161337"/>
                    <a:pt x="2914974" y="2139034"/>
                    <a:pt x="2910723" y="2116871"/>
                  </a:cubicBezTo>
                  <a:cubicBezTo>
                    <a:pt x="2904917" y="2086596"/>
                    <a:pt x="2893664" y="2058206"/>
                    <a:pt x="2877586" y="2033043"/>
                  </a:cubicBezTo>
                  <a:lnTo>
                    <a:pt x="2910320" y="2002876"/>
                  </a:lnTo>
                  <a:lnTo>
                    <a:pt x="2839132" y="1925632"/>
                  </a:lnTo>
                  <a:lnTo>
                    <a:pt x="2804911" y="1957169"/>
                  </a:lnTo>
                  <a:cubicBezTo>
                    <a:pt x="2786423" y="1944693"/>
                    <a:pt x="2766308" y="1928861"/>
                    <a:pt x="2744536" y="1921686"/>
                  </a:cubicBezTo>
                  <a:cubicBezTo>
                    <a:pt x="2663685" y="1894525"/>
                    <a:pt x="2593444" y="1900720"/>
                    <a:pt x="2520278" y="1962365"/>
                  </a:cubicBezTo>
                  <a:lnTo>
                    <a:pt x="2520278" y="2377609"/>
                  </a:lnTo>
                  <a:lnTo>
                    <a:pt x="2534679" y="2403844"/>
                  </a:lnTo>
                  <a:cubicBezTo>
                    <a:pt x="2535520" y="2412330"/>
                    <a:pt x="2535725" y="2419536"/>
                    <a:pt x="2535211" y="2425889"/>
                  </a:cubicBezTo>
                  <a:cubicBezTo>
                    <a:pt x="2534104" y="2439525"/>
                    <a:pt x="2529673" y="2449229"/>
                    <a:pt x="2520278" y="2458554"/>
                  </a:cubicBezTo>
                  <a:lnTo>
                    <a:pt x="2520278" y="2643589"/>
                  </a:lnTo>
                  <a:cubicBezTo>
                    <a:pt x="2555319" y="2634093"/>
                    <a:pt x="2587477" y="2615579"/>
                    <a:pt x="2615369" y="2590681"/>
                  </a:cubicBezTo>
                  <a:lnTo>
                    <a:pt x="2615836" y="2591152"/>
                  </a:lnTo>
                  <a:cubicBezTo>
                    <a:pt x="2616723" y="2590269"/>
                    <a:pt x="2617603" y="2589375"/>
                    <a:pt x="2618311" y="2588315"/>
                  </a:cubicBezTo>
                  <a:lnTo>
                    <a:pt x="2619475" y="2587378"/>
                  </a:lnTo>
                  <a:lnTo>
                    <a:pt x="2619297" y="2587184"/>
                  </a:lnTo>
                  <a:cubicBezTo>
                    <a:pt x="2669117" y="2535196"/>
                    <a:pt x="2699996" y="2462122"/>
                    <a:pt x="2687110" y="2392597"/>
                  </a:cubicBezTo>
                  <a:cubicBezTo>
                    <a:pt x="2678683" y="2347127"/>
                    <a:pt x="2659987" y="2307337"/>
                    <a:pt x="2625854" y="2265038"/>
                  </a:cubicBezTo>
                  <a:lnTo>
                    <a:pt x="2766406" y="2135507"/>
                  </a:lnTo>
                  <a:lnTo>
                    <a:pt x="2769253" y="2144002"/>
                  </a:lnTo>
                  <a:cubicBezTo>
                    <a:pt x="2776409" y="2181310"/>
                    <a:pt x="2762789" y="2219567"/>
                    <a:pt x="2733668" y="2243962"/>
                  </a:cubicBezTo>
                  <a:lnTo>
                    <a:pt x="2826169" y="2354385"/>
                  </a:lnTo>
                  <a:cubicBezTo>
                    <a:pt x="2878065" y="2310913"/>
                    <a:pt x="2909241" y="2248912"/>
                    <a:pt x="2914414" y="2183230"/>
                  </a:cubicBezTo>
                  <a:close/>
                  <a:moveTo>
                    <a:pt x="3235338" y="2774350"/>
                  </a:moveTo>
                  <a:cubicBezTo>
                    <a:pt x="3235338" y="2877325"/>
                    <a:pt x="3151861" y="2960802"/>
                    <a:pt x="3048886" y="2960802"/>
                  </a:cubicBezTo>
                  <a:cubicBezTo>
                    <a:pt x="2945911" y="2960803"/>
                    <a:pt x="2862434" y="2877325"/>
                    <a:pt x="2862434" y="2774350"/>
                  </a:cubicBezTo>
                  <a:cubicBezTo>
                    <a:pt x="2862434" y="2671376"/>
                    <a:pt x="2945911" y="2587898"/>
                    <a:pt x="3048886" y="2587898"/>
                  </a:cubicBezTo>
                  <a:cubicBezTo>
                    <a:pt x="3151861" y="2587898"/>
                    <a:pt x="3235338" y="2671376"/>
                    <a:pt x="3235338" y="2774350"/>
                  </a:cubicBezTo>
                  <a:close/>
                  <a:moveTo>
                    <a:pt x="3606651" y="2485745"/>
                  </a:moveTo>
                  <a:lnTo>
                    <a:pt x="3292699" y="2171793"/>
                  </a:lnTo>
                  <a:lnTo>
                    <a:pt x="2520278" y="2944214"/>
                  </a:lnTo>
                  <a:lnTo>
                    <a:pt x="2520278" y="3010525"/>
                  </a:lnTo>
                  <a:lnTo>
                    <a:pt x="2808865" y="3299112"/>
                  </a:lnTo>
                  <a:cubicBezTo>
                    <a:pt x="2860660" y="3255244"/>
                    <a:pt x="2927822" y="3229604"/>
                    <a:pt x="3000972" y="3229604"/>
                  </a:cubicBezTo>
                  <a:cubicBezTo>
                    <a:pt x="3062536" y="3229604"/>
                    <a:pt x="3119856" y="3247765"/>
                    <a:pt x="3167617" y="3279410"/>
                  </a:cubicBezTo>
                  <a:lnTo>
                    <a:pt x="3587562" y="2859467"/>
                  </a:lnTo>
                  <a:cubicBezTo>
                    <a:pt x="3545449" y="2800746"/>
                    <a:pt x="3525068" y="2726637"/>
                    <a:pt x="3534396" y="2649265"/>
                  </a:cubicBezTo>
                  <a:cubicBezTo>
                    <a:pt x="3541975" y="2586391"/>
                    <a:pt x="3568098" y="2530271"/>
                    <a:pt x="3606651" y="2485745"/>
                  </a:cubicBezTo>
                  <a:close/>
                  <a:moveTo>
                    <a:pt x="4021059" y="2645448"/>
                  </a:moveTo>
                  <a:lnTo>
                    <a:pt x="2951795" y="3714712"/>
                  </a:lnTo>
                  <a:lnTo>
                    <a:pt x="2509320" y="3272237"/>
                  </a:lnTo>
                  <a:cubicBezTo>
                    <a:pt x="2467852" y="3459824"/>
                    <a:pt x="2300387" y="3599829"/>
                    <a:pt x="2100223" y="3599828"/>
                  </a:cubicBezTo>
                  <a:lnTo>
                    <a:pt x="1854311" y="3599828"/>
                  </a:lnTo>
                  <a:lnTo>
                    <a:pt x="1854311" y="2814686"/>
                  </a:lnTo>
                  <a:cubicBezTo>
                    <a:pt x="1854311" y="2634262"/>
                    <a:pt x="1708049" y="2488000"/>
                    <a:pt x="1527625" y="2488000"/>
                  </a:cubicBezTo>
                  <a:lnTo>
                    <a:pt x="1028869" y="2488000"/>
                  </a:lnTo>
                  <a:cubicBezTo>
                    <a:pt x="848445" y="2488000"/>
                    <a:pt x="702182" y="2634263"/>
                    <a:pt x="702182" y="2814687"/>
                  </a:cubicBezTo>
                  <a:lnTo>
                    <a:pt x="702182" y="3599827"/>
                  </a:lnTo>
                  <a:lnTo>
                    <a:pt x="420055" y="3599828"/>
                  </a:lnTo>
                  <a:cubicBezTo>
                    <a:pt x="188065" y="3599829"/>
                    <a:pt x="-1" y="3411763"/>
                    <a:pt x="0" y="3179773"/>
                  </a:cubicBezTo>
                  <a:lnTo>
                    <a:pt x="0" y="0"/>
                  </a:lnTo>
                  <a:lnTo>
                    <a:pt x="2520277" y="0"/>
                  </a:lnTo>
                  <a:lnTo>
                    <a:pt x="2520278" y="1"/>
                  </a:lnTo>
                  <a:lnTo>
                    <a:pt x="2669855" y="1"/>
                  </a:lnTo>
                  <a:cubicBezTo>
                    <a:pt x="2828680" y="1"/>
                    <a:pt x="2957434" y="128755"/>
                    <a:pt x="2957434" y="287580"/>
                  </a:cubicBezTo>
                  <a:lnTo>
                    <a:pt x="2957433" y="1512336"/>
                  </a:lnTo>
                  <a:cubicBezTo>
                    <a:pt x="2957434" y="1533672"/>
                    <a:pt x="2955111" y="1554464"/>
                    <a:pt x="2949906" y="157429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6" name="Rectangle 50">
              <a:extLst>
                <a:ext uri="{FF2B5EF4-FFF2-40B4-BE49-F238E27FC236}">
                  <a16:creationId xmlns:a16="http://schemas.microsoft.com/office/drawing/2014/main" id="{C233F9CF-067B-4FAF-A433-0BD396759FCC}"/>
                </a:ext>
              </a:extLst>
            </p:cNvPr>
            <p:cNvSpPr>
              <a:spLocks noChangeAspect="1"/>
            </p:cNvSpPr>
            <p:nvPr/>
          </p:nvSpPr>
          <p:spPr>
            <a:xfrm>
              <a:off x="1408092" y="4129804"/>
              <a:ext cx="245686" cy="140720"/>
            </a:xfrm>
            <a:custGeom>
              <a:avLst/>
              <a:gdLst/>
              <a:ahLst/>
              <a:cxnLst/>
              <a:rect l="l" t="t" r="r" b="b"/>
              <a:pathLst>
                <a:path w="2797236" h="1602166">
                  <a:moveTo>
                    <a:pt x="676854" y="738042"/>
                  </a:moveTo>
                  <a:cubicBezTo>
                    <a:pt x="614942" y="702297"/>
                    <a:pt x="535774" y="723510"/>
                    <a:pt x="500029" y="785422"/>
                  </a:cubicBezTo>
                  <a:cubicBezTo>
                    <a:pt x="464284" y="847335"/>
                    <a:pt x="485497" y="926503"/>
                    <a:pt x="547409" y="962248"/>
                  </a:cubicBezTo>
                  <a:cubicBezTo>
                    <a:pt x="609321" y="997993"/>
                    <a:pt x="688490" y="976780"/>
                    <a:pt x="724235" y="914867"/>
                  </a:cubicBezTo>
                  <a:cubicBezTo>
                    <a:pt x="759980" y="852955"/>
                    <a:pt x="738766" y="773787"/>
                    <a:pt x="676854" y="738042"/>
                  </a:cubicBezTo>
                  <a:close/>
                  <a:moveTo>
                    <a:pt x="1505478" y="880583"/>
                  </a:moveTo>
                  <a:lnTo>
                    <a:pt x="1475082" y="873061"/>
                  </a:lnTo>
                  <a:lnTo>
                    <a:pt x="1475082" y="1008668"/>
                  </a:lnTo>
                  <a:cubicBezTo>
                    <a:pt x="1478425" y="1007382"/>
                    <a:pt x="1481683" y="1005827"/>
                    <a:pt x="1484860" y="1004059"/>
                  </a:cubicBezTo>
                  <a:cubicBezTo>
                    <a:pt x="1512039" y="988933"/>
                    <a:pt x="1529130" y="960585"/>
                    <a:pt x="1529788" y="929597"/>
                  </a:cubicBezTo>
                  <a:cubicBezTo>
                    <a:pt x="1530028" y="906726"/>
                    <a:pt x="1526034" y="896074"/>
                    <a:pt x="1505478" y="880583"/>
                  </a:cubicBezTo>
                  <a:close/>
                  <a:moveTo>
                    <a:pt x="1395816" y="619564"/>
                  </a:moveTo>
                  <a:cubicBezTo>
                    <a:pt x="1376272" y="632083"/>
                    <a:pt x="1363760" y="652864"/>
                    <a:pt x="1361807" y="675926"/>
                  </a:cubicBezTo>
                  <a:lnTo>
                    <a:pt x="1362578" y="675894"/>
                  </a:lnTo>
                  <a:cubicBezTo>
                    <a:pt x="1361574" y="701623"/>
                    <a:pt x="1371022" y="725250"/>
                    <a:pt x="1395009" y="740923"/>
                  </a:cubicBezTo>
                  <a:lnTo>
                    <a:pt x="1395816" y="741452"/>
                  </a:lnTo>
                  <a:close/>
                  <a:moveTo>
                    <a:pt x="1475082" y="467094"/>
                  </a:moveTo>
                  <a:lnTo>
                    <a:pt x="1475082" y="500684"/>
                  </a:lnTo>
                  <a:cubicBezTo>
                    <a:pt x="1497267" y="504631"/>
                    <a:pt x="1518774" y="512905"/>
                    <a:pt x="1538543" y="525166"/>
                  </a:cubicBezTo>
                  <a:cubicBezTo>
                    <a:pt x="1596427" y="561066"/>
                    <a:pt x="1630319" y="625508"/>
                    <a:pt x="1627098" y="693545"/>
                  </a:cubicBezTo>
                  <a:lnTo>
                    <a:pt x="1518521" y="688404"/>
                  </a:lnTo>
                  <a:cubicBezTo>
                    <a:pt x="1519877" y="659770"/>
                    <a:pt x="1505613" y="632649"/>
                    <a:pt x="1481252" y="617540"/>
                  </a:cubicBezTo>
                  <a:lnTo>
                    <a:pt x="1475082" y="614775"/>
                  </a:lnTo>
                  <a:lnTo>
                    <a:pt x="1475082" y="759007"/>
                  </a:lnTo>
                  <a:cubicBezTo>
                    <a:pt x="1516008" y="761698"/>
                    <a:pt x="1547648" y="771672"/>
                    <a:pt x="1577189" y="790249"/>
                  </a:cubicBezTo>
                  <a:cubicBezTo>
                    <a:pt x="1622357" y="818652"/>
                    <a:pt x="1647114" y="873156"/>
                    <a:pt x="1650484" y="927386"/>
                  </a:cubicBezTo>
                  <a:lnTo>
                    <a:pt x="1650683" y="927386"/>
                  </a:lnTo>
                  <a:lnTo>
                    <a:pt x="1650607" y="928511"/>
                  </a:lnTo>
                  <a:cubicBezTo>
                    <a:pt x="1650834" y="929446"/>
                    <a:pt x="1650880" y="930391"/>
                    <a:pt x="1650916" y="931336"/>
                  </a:cubicBezTo>
                  <a:lnTo>
                    <a:pt x="1650415" y="931353"/>
                  </a:lnTo>
                  <a:cubicBezTo>
                    <a:pt x="1649239" y="1005482"/>
                    <a:pt x="1608533" y="1073418"/>
                    <a:pt x="1543577" y="1109567"/>
                  </a:cubicBezTo>
                  <a:cubicBezTo>
                    <a:pt x="1521978" y="1121587"/>
                    <a:pt x="1498805" y="1129476"/>
                    <a:pt x="1475082" y="1132835"/>
                  </a:cubicBezTo>
                  <a:lnTo>
                    <a:pt x="1475082" y="1165545"/>
                  </a:lnTo>
                  <a:lnTo>
                    <a:pt x="1395816" y="1165545"/>
                  </a:lnTo>
                  <a:lnTo>
                    <a:pt x="1395816" y="1130194"/>
                  </a:lnTo>
                  <a:cubicBezTo>
                    <a:pt x="1373613" y="1125585"/>
                    <a:pt x="1352168" y="1116888"/>
                    <a:pt x="1332303" y="1104568"/>
                  </a:cubicBezTo>
                  <a:cubicBezTo>
                    <a:pt x="1268003" y="1064689"/>
                    <a:pt x="1230355" y="993103"/>
                    <a:pt x="1233933" y="917525"/>
                  </a:cubicBezTo>
                  <a:lnTo>
                    <a:pt x="1354544" y="923236"/>
                  </a:lnTo>
                  <a:cubicBezTo>
                    <a:pt x="1353040" y="954989"/>
                    <a:pt x="1368828" y="985067"/>
                    <a:pt x="1395816" y="1001849"/>
                  </a:cubicBezTo>
                  <a:lnTo>
                    <a:pt x="1395816" y="862479"/>
                  </a:lnTo>
                  <a:cubicBezTo>
                    <a:pt x="1368998" y="855832"/>
                    <a:pt x="1344002" y="843677"/>
                    <a:pt x="1322380" y="825533"/>
                  </a:cubicBezTo>
                  <a:cubicBezTo>
                    <a:pt x="1279142" y="789250"/>
                    <a:pt x="1253317" y="736644"/>
                    <a:pt x="1251176" y="680490"/>
                  </a:cubicBezTo>
                  <a:cubicBezTo>
                    <a:pt x="1251334" y="597461"/>
                    <a:pt x="1284345" y="551005"/>
                    <a:pt x="1345251" y="517567"/>
                  </a:cubicBezTo>
                  <a:cubicBezTo>
                    <a:pt x="1360367" y="509155"/>
                    <a:pt x="1379438" y="506089"/>
                    <a:pt x="1395816" y="502211"/>
                  </a:cubicBezTo>
                  <a:lnTo>
                    <a:pt x="1395816" y="467094"/>
                  </a:lnTo>
                  <a:close/>
                  <a:moveTo>
                    <a:pt x="1670907" y="420372"/>
                  </a:moveTo>
                  <a:cubicBezTo>
                    <a:pt x="1452232" y="294120"/>
                    <a:pt x="1172613" y="369043"/>
                    <a:pt x="1046361" y="587719"/>
                  </a:cubicBezTo>
                  <a:cubicBezTo>
                    <a:pt x="920108" y="806395"/>
                    <a:pt x="995032" y="1086013"/>
                    <a:pt x="1213707" y="1212266"/>
                  </a:cubicBezTo>
                  <a:cubicBezTo>
                    <a:pt x="1432383" y="1338518"/>
                    <a:pt x="1712002" y="1263595"/>
                    <a:pt x="1838254" y="1044919"/>
                  </a:cubicBezTo>
                  <a:cubicBezTo>
                    <a:pt x="1964507" y="826243"/>
                    <a:pt x="1889583" y="546625"/>
                    <a:pt x="1670907" y="420372"/>
                  </a:cubicBezTo>
                  <a:close/>
                  <a:moveTo>
                    <a:pt x="2337204" y="670392"/>
                  </a:moveTo>
                  <a:cubicBezTo>
                    <a:pt x="2275292" y="634647"/>
                    <a:pt x="2196124" y="655860"/>
                    <a:pt x="2160379" y="717772"/>
                  </a:cubicBezTo>
                  <a:cubicBezTo>
                    <a:pt x="2124634" y="779684"/>
                    <a:pt x="2145847" y="858852"/>
                    <a:pt x="2207759" y="894597"/>
                  </a:cubicBezTo>
                  <a:cubicBezTo>
                    <a:pt x="2269672" y="930342"/>
                    <a:pt x="2348840" y="909129"/>
                    <a:pt x="2384585" y="847217"/>
                  </a:cubicBezTo>
                  <a:cubicBezTo>
                    <a:pt x="2420330" y="785305"/>
                    <a:pt x="2399117" y="706137"/>
                    <a:pt x="2337204" y="670392"/>
                  </a:cubicBezTo>
                  <a:close/>
                  <a:moveTo>
                    <a:pt x="2384613" y="233313"/>
                  </a:moveTo>
                  <a:cubicBezTo>
                    <a:pt x="2428818" y="319090"/>
                    <a:pt x="2503845" y="385970"/>
                    <a:pt x="2595156" y="420224"/>
                  </a:cubicBezTo>
                  <a:lnTo>
                    <a:pt x="2595155" y="1152677"/>
                  </a:lnTo>
                  <a:cubicBezTo>
                    <a:pt x="2489919" y="1191773"/>
                    <a:pt x="2405690" y="1273809"/>
                    <a:pt x="2363285" y="1377636"/>
                  </a:cubicBezTo>
                  <a:lnTo>
                    <a:pt x="402182" y="1377636"/>
                  </a:lnTo>
                  <a:cubicBezTo>
                    <a:pt x="366180" y="1300676"/>
                    <a:pt x="305669" y="1237745"/>
                    <a:pt x="230221" y="1198942"/>
                  </a:cubicBezTo>
                  <a:lnTo>
                    <a:pt x="230221" y="415045"/>
                  </a:lnTo>
                  <a:cubicBezTo>
                    <a:pt x="307865" y="376272"/>
                    <a:pt x="370258" y="312122"/>
                    <a:pt x="407224" y="233313"/>
                  </a:cubicBezTo>
                  <a:close/>
                  <a:moveTo>
                    <a:pt x="2374194" y="127259"/>
                  </a:moveTo>
                  <a:lnTo>
                    <a:pt x="406569" y="127259"/>
                  </a:lnTo>
                  <a:cubicBezTo>
                    <a:pt x="368226" y="267341"/>
                    <a:pt x="255955" y="376146"/>
                    <a:pt x="114433" y="410154"/>
                  </a:cubicBezTo>
                  <a:lnTo>
                    <a:pt x="114433" y="1207711"/>
                  </a:lnTo>
                  <a:cubicBezTo>
                    <a:pt x="249220" y="1241659"/>
                    <a:pt x="356431" y="1343562"/>
                    <a:pt x="397550" y="1475019"/>
                  </a:cubicBezTo>
                  <a:lnTo>
                    <a:pt x="2364592" y="1475019"/>
                  </a:lnTo>
                  <a:cubicBezTo>
                    <a:pt x="2403043" y="1323089"/>
                    <a:pt x="2527516" y="1206120"/>
                    <a:pt x="2682804" y="1177407"/>
                  </a:cubicBezTo>
                  <a:lnTo>
                    <a:pt x="2682804" y="401000"/>
                  </a:lnTo>
                  <a:cubicBezTo>
                    <a:pt x="2536308" y="373254"/>
                    <a:pt x="2418049" y="266915"/>
                    <a:pt x="2374194" y="127259"/>
                  </a:cubicBezTo>
                  <a:close/>
                  <a:moveTo>
                    <a:pt x="2797236" y="112"/>
                  </a:moveTo>
                  <a:lnTo>
                    <a:pt x="2797236" y="1602166"/>
                  </a:lnTo>
                  <a:lnTo>
                    <a:pt x="419639" y="1602166"/>
                  </a:lnTo>
                  <a:lnTo>
                    <a:pt x="12661" y="1602166"/>
                  </a:lnTo>
                  <a:lnTo>
                    <a:pt x="0" y="1602166"/>
                  </a:lnTo>
                  <a:lnTo>
                    <a:pt x="0" y="112"/>
                  </a:lnTo>
                  <a:lnTo>
                    <a:pt x="2352082" y="112"/>
                  </a:lnTo>
                  <a:cubicBezTo>
                    <a:pt x="2352071" y="75"/>
                    <a:pt x="2352071" y="37"/>
                    <a:pt x="2352071" y="0"/>
                  </a:cubicBezTo>
                  <a:lnTo>
                    <a:pt x="2759048" y="0"/>
                  </a:lnTo>
                  <a:lnTo>
                    <a:pt x="2759047" y="11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7" name="Diagonal Stripe 18">
              <a:extLst>
                <a:ext uri="{FF2B5EF4-FFF2-40B4-BE49-F238E27FC236}">
                  <a16:creationId xmlns:a16="http://schemas.microsoft.com/office/drawing/2014/main" id="{777EC5FF-CAA6-45E0-B453-0C16BCAED221}"/>
                </a:ext>
              </a:extLst>
            </p:cNvPr>
            <p:cNvSpPr>
              <a:spLocks noChangeAspect="1"/>
            </p:cNvSpPr>
            <p:nvPr/>
          </p:nvSpPr>
          <p:spPr>
            <a:xfrm rot="2848566">
              <a:off x="4532867" y="3755912"/>
              <a:ext cx="270657" cy="270254"/>
            </a:xfrm>
            <a:custGeom>
              <a:avLst/>
              <a:gdLst>
                <a:gd name="connsiteX0" fmla="*/ 2711097 w 4203112"/>
                <a:gd name="connsiteY0" fmla="*/ 2591096 h 4242998"/>
                <a:gd name="connsiteX1" fmla="*/ 2769667 w 4203112"/>
                <a:gd name="connsiteY1" fmla="*/ 2552217 h 4242998"/>
                <a:gd name="connsiteX2" fmla="*/ 2887654 w 4203112"/>
                <a:gd name="connsiteY2" fmla="*/ 2586370 h 4242998"/>
                <a:gd name="connsiteX3" fmla="*/ 2942683 w 4203112"/>
                <a:gd name="connsiteY3" fmla="*/ 2773697 h 4242998"/>
                <a:gd name="connsiteX4" fmla="*/ 2935472 w 4203112"/>
                <a:gd name="connsiteY4" fmla="*/ 2796870 h 4242998"/>
                <a:gd name="connsiteX5" fmla="*/ 2711097 w 4203112"/>
                <a:gd name="connsiteY5" fmla="*/ 2591096 h 4242998"/>
                <a:gd name="connsiteX6" fmla="*/ 2171384 w 4203112"/>
                <a:gd name="connsiteY6" fmla="*/ 2337588 h 4242998"/>
                <a:gd name="connsiteX7" fmla="*/ 2373058 w 4203112"/>
                <a:gd name="connsiteY7" fmla="*/ 2522544 h 4242998"/>
                <a:gd name="connsiteX8" fmla="*/ 2370959 w 4203112"/>
                <a:gd name="connsiteY8" fmla="*/ 2523075 h 4242998"/>
                <a:gd name="connsiteX9" fmla="*/ 2214151 w 4203112"/>
                <a:gd name="connsiteY9" fmla="*/ 2478059 h 4242998"/>
                <a:gd name="connsiteX10" fmla="*/ 2213034 w 4203112"/>
                <a:gd name="connsiteY10" fmla="*/ 2479384 h 4242998"/>
                <a:gd name="connsiteX11" fmla="*/ 2171384 w 4203112"/>
                <a:gd name="connsiteY11" fmla="*/ 2337588 h 4242998"/>
                <a:gd name="connsiteX12" fmla="*/ 1919108 w 4203112"/>
                <a:gd name="connsiteY12" fmla="*/ 2106226 h 4242998"/>
                <a:gd name="connsiteX13" fmla="*/ 1977212 w 4203112"/>
                <a:gd name="connsiteY13" fmla="*/ 2159513 h 4242998"/>
                <a:gd name="connsiteX14" fmla="*/ 1925891 w 4203112"/>
                <a:gd name="connsiteY14" fmla="*/ 2266478 h 4242998"/>
                <a:gd name="connsiteX15" fmla="*/ 2052710 w 4203112"/>
                <a:gd name="connsiteY15" fmla="*/ 2669358 h 4242998"/>
                <a:gd name="connsiteX16" fmla="*/ 2400744 w 4203112"/>
                <a:gd name="connsiteY16" fmla="*/ 2771636 h 4242998"/>
                <a:gd name="connsiteX17" fmla="*/ 2573309 w 4203112"/>
                <a:gd name="connsiteY17" fmla="*/ 2706193 h 4242998"/>
                <a:gd name="connsiteX18" fmla="*/ 2803909 w 4203112"/>
                <a:gd name="connsiteY18" fmla="*/ 2917676 h 4242998"/>
                <a:gd name="connsiteX19" fmla="*/ 2611209 w 4203112"/>
                <a:gd name="connsiteY19" fmla="*/ 2866675 h 4242998"/>
                <a:gd name="connsiteX20" fmla="*/ 2418743 w 4203112"/>
                <a:gd name="connsiteY20" fmla="*/ 3057571 h 4242998"/>
                <a:gd name="connsiteX21" fmla="*/ 2877490 w 4203112"/>
                <a:gd name="connsiteY21" fmla="*/ 3178631 h 4242998"/>
                <a:gd name="connsiteX22" fmla="*/ 3016268 w 4203112"/>
                <a:gd name="connsiteY22" fmla="*/ 3112430 h 4242998"/>
                <a:gd name="connsiteX23" fmla="*/ 3074759 w 4203112"/>
                <a:gd name="connsiteY23" fmla="*/ 3166072 h 4242998"/>
                <a:gd name="connsiteX24" fmla="*/ 3195039 w 4203112"/>
                <a:gd name="connsiteY24" fmla="*/ 3034919 h 4242998"/>
                <a:gd name="connsiteX25" fmla="*/ 3140917 w 4203112"/>
                <a:gd name="connsiteY25" fmla="*/ 2985283 h 4242998"/>
                <a:gd name="connsiteX26" fmla="*/ 3206354 w 4203112"/>
                <a:gd name="connsiteY26" fmla="*/ 2836645 h 4242998"/>
                <a:gd name="connsiteX27" fmla="*/ 3073603 w 4203112"/>
                <a:gd name="connsiteY27" fmla="*/ 2389446 h 4242998"/>
                <a:gd name="connsiteX28" fmla="*/ 3074334 w 4203112"/>
                <a:gd name="connsiteY28" fmla="*/ 2388590 h 4242998"/>
                <a:gd name="connsiteX29" fmla="*/ 3069192 w 4203112"/>
                <a:gd name="connsiteY29" fmla="*/ 2384816 h 4242998"/>
                <a:gd name="connsiteX30" fmla="*/ 3067445 w 4203112"/>
                <a:gd name="connsiteY30" fmla="*/ 2382983 h 4242998"/>
                <a:gd name="connsiteX31" fmla="*/ 3067143 w 4203112"/>
                <a:gd name="connsiteY31" fmla="*/ 2383312 h 4242998"/>
                <a:gd name="connsiteX32" fmla="*/ 2729016 w 4203112"/>
                <a:gd name="connsiteY32" fmla="*/ 2296491 h 4242998"/>
                <a:gd name="connsiteX33" fmla="*/ 2522385 w 4203112"/>
                <a:gd name="connsiteY33" fmla="*/ 2418029 h 4242998"/>
                <a:gd name="connsiteX34" fmla="*/ 2283741 w 4203112"/>
                <a:gd name="connsiteY34" fmla="*/ 2199168 h 4242998"/>
                <a:gd name="connsiteX35" fmla="*/ 2297678 w 4203112"/>
                <a:gd name="connsiteY35" fmla="*/ 2193154 h 4242998"/>
                <a:gd name="connsiteX36" fmla="*/ 2471482 w 4203112"/>
                <a:gd name="connsiteY36" fmla="*/ 2239020 h 4242998"/>
                <a:gd name="connsiteX37" fmla="*/ 2644745 w 4203112"/>
                <a:gd name="connsiteY37" fmla="*/ 2067171 h 4242998"/>
                <a:gd name="connsiteX38" fmla="*/ 2231772 w 4203112"/>
                <a:gd name="connsiteY38" fmla="*/ 1958190 h 4242998"/>
                <a:gd name="connsiteX39" fmla="*/ 2094967 w 4203112"/>
                <a:gd name="connsiteY39" fmla="*/ 2026044 h 4242998"/>
                <a:gd name="connsiteX40" fmla="*/ 2039388 w 4203112"/>
                <a:gd name="connsiteY40" fmla="*/ 1975073 h 4242998"/>
                <a:gd name="connsiteX41" fmla="*/ 1919108 w 4203112"/>
                <a:gd name="connsiteY41" fmla="*/ 2106226 h 4242998"/>
                <a:gd name="connsiteX42" fmla="*/ 1078927 w 4203112"/>
                <a:gd name="connsiteY42" fmla="*/ 2448738 h 4242998"/>
                <a:gd name="connsiteX43" fmla="*/ 2259074 w 4203112"/>
                <a:gd name="connsiteY43" fmla="*/ 1170963 h 4242998"/>
                <a:gd name="connsiteX44" fmla="*/ 3829901 w 4203112"/>
                <a:gd name="connsiteY44" fmla="*/ 1459901 h 4242998"/>
                <a:gd name="connsiteX45" fmla="*/ 3448965 w 4203112"/>
                <a:gd name="connsiteY45" fmla="*/ 3384214 h 4242998"/>
                <a:gd name="connsiteX46" fmla="*/ 1444117 w 4203112"/>
                <a:gd name="connsiteY46" fmla="*/ 3911639 h 4242998"/>
                <a:gd name="connsiteX47" fmla="*/ 1441457 w 4203112"/>
                <a:gd name="connsiteY47" fmla="*/ 3907642 h 4242998"/>
                <a:gd name="connsiteX48" fmla="*/ 1078927 w 4203112"/>
                <a:gd name="connsiteY48" fmla="*/ 2448738 h 4242998"/>
                <a:gd name="connsiteX49" fmla="*/ 844073 w 4203112"/>
                <a:gd name="connsiteY49" fmla="*/ 2182941 h 4242998"/>
                <a:gd name="connsiteX50" fmla="*/ 1947259 w 4203112"/>
                <a:gd name="connsiteY50" fmla="*/ 980032 h 4242998"/>
                <a:gd name="connsiteX51" fmla="*/ 2015087 w 4203112"/>
                <a:gd name="connsiteY51" fmla="*/ 977099 h 4242998"/>
                <a:gd name="connsiteX52" fmla="*/ 2156605 w 4203112"/>
                <a:gd name="connsiteY52" fmla="*/ 1106884 h 4242998"/>
                <a:gd name="connsiteX53" fmla="*/ 2159538 w 4203112"/>
                <a:gd name="connsiteY53" fmla="*/ 1174712 h 4242998"/>
                <a:gd name="connsiteX54" fmla="*/ 1056351 w 4203112"/>
                <a:gd name="connsiteY54" fmla="*/ 2377621 h 4242998"/>
                <a:gd name="connsiteX55" fmla="*/ 988524 w 4203112"/>
                <a:gd name="connsiteY55" fmla="*/ 2380554 h 4242998"/>
                <a:gd name="connsiteX56" fmla="*/ 847006 w 4203112"/>
                <a:gd name="connsiteY56" fmla="*/ 2250768 h 4242998"/>
                <a:gd name="connsiteX57" fmla="*/ 844073 w 4203112"/>
                <a:gd name="connsiteY57" fmla="*/ 2182941 h 4242998"/>
                <a:gd name="connsiteX58" fmla="*/ 608369 w 4203112"/>
                <a:gd name="connsiteY58" fmla="*/ 694413 h 4242998"/>
                <a:gd name="connsiteX59" fmla="*/ 1323969 w 4203112"/>
                <a:gd name="connsiteY59" fmla="*/ 580732 h 4242998"/>
                <a:gd name="connsiteX60" fmla="*/ 1407055 w 4203112"/>
                <a:gd name="connsiteY60" fmla="*/ 95866 h 4242998"/>
                <a:gd name="connsiteX61" fmla="*/ 1935243 w 4203112"/>
                <a:gd name="connsiteY61" fmla="*/ 122235 h 4242998"/>
                <a:gd name="connsiteX62" fmla="*/ 1869929 w 4203112"/>
                <a:gd name="connsiteY62" fmla="*/ 929632 h 4242998"/>
                <a:gd name="connsiteX63" fmla="*/ 830647 w 4203112"/>
                <a:gd name="connsiteY63" fmla="*/ 2091045 h 4242998"/>
                <a:gd name="connsiteX64" fmla="*/ 111882 w 4203112"/>
                <a:gd name="connsiteY64" fmla="*/ 2120016 h 4242998"/>
                <a:gd name="connsiteX65" fmla="*/ 509974 w 4203112"/>
                <a:gd name="connsiteY65" fmla="*/ 1414093 h 4242998"/>
                <a:gd name="connsiteX66" fmla="*/ 530788 w 4203112"/>
                <a:gd name="connsiteY66" fmla="*/ 798353 h 4242998"/>
                <a:gd name="connsiteX67" fmla="*/ 608369 w 4203112"/>
                <a:gd name="connsiteY67" fmla="*/ 694413 h 4242998"/>
                <a:gd name="connsiteX0" fmla="*/ 2711097 w 4203112"/>
                <a:gd name="connsiteY0" fmla="*/ 2521084 h 4172986"/>
                <a:gd name="connsiteX1" fmla="*/ 2769667 w 4203112"/>
                <a:gd name="connsiteY1" fmla="*/ 2482205 h 4172986"/>
                <a:gd name="connsiteX2" fmla="*/ 2887654 w 4203112"/>
                <a:gd name="connsiteY2" fmla="*/ 2516358 h 4172986"/>
                <a:gd name="connsiteX3" fmla="*/ 2942683 w 4203112"/>
                <a:gd name="connsiteY3" fmla="*/ 2703685 h 4172986"/>
                <a:gd name="connsiteX4" fmla="*/ 2935472 w 4203112"/>
                <a:gd name="connsiteY4" fmla="*/ 2726858 h 4172986"/>
                <a:gd name="connsiteX5" fmla="*/ 2711097 w 4203112"/>
                <a:gd name="connsiteY5" fmla="*/ 2521084 h 4172986"/>
                <a:gd name="connsiteX6" fmla="*/ 2171384 w 4203112"/>
                <a:gd name="connsiteY6" fmla="*/ 2267576 h 4172986"/>
                <a:gd name="connsiteX7" fmla="*/ 2373058 w 4203112"/>
                <a:gd name="connsiteY7" fmla="*/ 2452532 h 4172986"/>
                <a:gd name="connsiteX8" fmla="*/ 2370959 w 4203112"/>
                <a:gd name="connsiteY8" fmla="*/ 2453063 h 4172986"/>
                <a:gd name="connsiteX9" fmla="*/ 2214151 w 4203112"/>
                <a:gd name="connsiteY9" fmla="*/ 2408047 h 4172986"/>
                <a:gd name="connsiteX10" fmla="*/ 2213034 w 4203112"/>
                <a:gd name="connsiteY10" fmla="*/ 2409372 h 4172986"/>
                <a:gd name="connsiteX11" fmla="*/ 2171384 w 4203112"/>
                <a:gd name="connsiteY11" fmla="*/ 2267576 h 4172986"/>
                <a:gd name="connsiteX12" fmla="*/ 1919108 w 4203112"/>
                <a:gd name="connsiteY12" fmla="*/ 2036214 h 4172986"/>
                <a:gd name="connsiteX13" fmla="*/ 1977212 w 4203112"/>
                <a:gd name="connsiteY13" fmla="*/ 2089501 h 4172986"/>
                <a:gd name="connsiteX14" fmla="*/ 1925891 w 4203112"/>
                <a:gd name="connsiteY14" fmla="*/ 2196466 h 4172986"/>
                <a:gd name="connsiteX15" fmla="*/ 2052710 w 4203112"/>
                <a:gd name="connsiteY15" fmla="*/ 2599346 h 4172986"/>
                <a:gd name="connsiteX16" fmla="*/ 2400744 w 4203112"/>
                <a:gd name="connsiteY16" fmla="*/ 2701624 h 4172986"/>
                <a:gd name="connsiteX17" fmla="*/ 2573309 w 4203112"/>
                <a:gd name="connsiteY17" fmla="*/ 2636181 h 4172986"/>
                <a:gd name="connsiteX18" fmla="*/ 2803909 w 4203112"/>
                <a:gd name="connsiteY18" fmla="*/ 2847664 h 4172986"/>
                <a:gd name="connsiteX19" fmla="*/ 2611209 w 4203112"/>
                <a:gd name="connsiteY19" fmla="*/ 2796663 h 4172986"/>
                <a:gd name="connsiteX20" fmla="*/ 2418743 w 4203112"/>
                <a:gd name="connsiteY20" fmla="*/ 2987559 h 4172986"/>
                <a:gd name="connsiteX21" fmla="*/ 2877490 w 4203112"/>
                <a:gd name="connsiteY21" fmla="*/ 3108619 h 4172986"/>
                <a:gd name="connsiteX22" fmla="*/ 3016268 w 4203112"/>
                <a:gd name="connsiteY22" fmla="*/ 3042418 h 4172986"/>
                <a:gd name="connsiteX23" fmla="*/ 3074759 w 4203112"/>
                <a:gd name="connsiteY23" fmla="*/ 3096060 h 4172986"/>
                <a:gd name="connsiteX24" fmla="*/ 3195039 w 4203112"/>
                <a:gd name="connsiteY24" fmla="*/ 2964907 h 4172986"/>
                <a:gd name="connsiteX25" fmla="*/ 3140917 w 4203112"/>
                <a:gd name="connsiteY25" fmla="*/ 2915271 h 4172986"/>
                <a:gd name="connsiteX26" fmla="*/ 3206354 w 4203112"/>
                <a:gd name="connsiteY26" fmla="*/ 2766633 h 4172986"/>
                <a:gd name="connsiteX27" fmla="*/ 3073603 w 4203112"/>
                <a:gd name="connsiteY27" fmla="*/ 2319434 h 4172986"/>
                <a:gd name="connsiteX28" fmla="*/ 3074334 w 4203112"/>
                <a:gd name="connsiteY28" fmla="*/ 2318578 h 4172986"/>
                <a:gd name="connsiteX29" fmla="*/ 3069192 w 4203112"/>
                <a:gd name="connsiteY29" fmla="*/ 2314804 h 4172986"/>
                <a:gd name="connsiteX30" fmla="*/ 3067445 w 4203112"/>
                <a:gd name="connsiteY30" fmla="*/ 2312971 h 4172986"/>
                <a:gd name="connsiteX31" fmla="*/ 3067143 w 4203112"/>
                <a:gd name="connsiteY31" fmla="*/ 2313300 h 4172986"/>
                <a:gd name="connsiteX32" fmla="*/ 2729016 w 4203112"/>
                <a:gd name="connsiteY32" fmla="*/ 2226479 h 4172986"/>
                <a:gd name="connsiteX33" fmla="*/ 2522385 w 4203112"/>
                <a:gd name="connsiteY33" fmla="*/ 2348017 h 4172986"/>
                <a:gd name="connsiteX34" fmla="*/ 2283741 w 4203112"/>
                <a:gd name="connsiteY34" fmla="*/ 2129156 h 4172986"/>
                <a:gd name="connsiteX35" fmla="*/ 2297678 w 4203112"/>
                <a:gd name="connsiteY35" fmla="*/ 2123142 h 4172986"/>
                <a:gd name="connsiteX36" fmla="*/ 2471482 w 4203112"/>
                <a:gd name="connsiteY36" fmla="*/ 2169008 h 4172986"/>
                <a:gd name="connsiteX37" fmla="*/ 2644745 w 4203112"/>
                <a:gd name="connsiteY37" fmla="*/ 1997159 h 4172986"/>
                <a:gd name="connsiteX38" fmla="*/ 2231772 w 4203112"/>
                <a:gd name="connsiteY38" fmla="*/ 1888178 h 4172986"/>
                <a:gd name="connsiteX39" fmla="*/ 2094967 w 4203112"/>
                <a:gd name="connsiteY39" fmla="*/ 1956032 h 4172986"/>
                <a:gd name="connsiteX40" fmla="*/ 2039388 w 4203112"/>
                <a:gd name="connsiteY40" fmla="*/ 1905061 h 4172986"/>
                <a:gd name="connsiteX41" fmla="*/ 1919108 w 4203112"/>
                <a:gd name="connsiteY41" fmla="*/ 2036214 h 4172986"/>
                <a:gd name="connsiteX42" fmla="*/ 1078927 w 4203112"/>
                <a:gd name="connsiteY42" fmla="*/ 2378726 h 4172986"/>
                <a:gd name="connsiteX43" fmla="*/ 2259074 w 4203112"/>
                <a:gd name="connsiteY43" fmla="*/ 1100951 h 4172986"/>
                <a:gd name="connsiteX44" fmla="*/ 3829901 w 4203112"/>
                <a:gd name="connsiteY44" fmla="*/ 1389889 h 4172986"/>
                <a:gd name="connsiteX45" fmla="*/ 3448965 w 4203112"/>
                <a:gd name="connsiteY45" fmla="*/ 3314202 h 4172986"/>
                <a:gd name="connsiteX46" fmla="*/ 1444117 w 4203112"/>
                <a:gd name="connsiteY46" fmla="*/ 3841627 h 4172986"/>
                <a:gd name="connsiteX47" fmla="*/ 1441457 w 4203112"/>
                <a:gd name="connsiteY47" fmla="*/ 3837630 h 4172986"/>
                <a:gd name="connsiteX48" fmla="*/ 1078927 w 4203112"/>
                <a:gd name="connsiteY48" fmla="*/ 2378726 h 4172986"/>
                <a:gd name="connsiteX49" fmla="*/ 844073 w 4203112"/>
                <a:gd name="connsiteY49" fmla="*/ 2112929 h 4172986"/>
                <a:gd name="connsiteX50" fmla="*/ 1947259 w 4203112"/>
                <a:gd name="connsiteY50" fmla="*/ 910020 h 4172986"/>
                <a:gd name="connsiteX51" fmla="*/ 2015087 w 4203112"/>
                <a:gd name="connsiteY51" fmla="*/ 907087 h 4172986"/>
                <a:gd name="connsiteX52" fmla="*/ 2156605 w 4203112"/>
                <a:gd name="connsiteY52" fmla="*/ 1036872 h 4172986"/>
                <a:gd name="connsiteX53" fmla="*/ 2159538 w 4203112"/>
                <a:gd name="connsiteY53" fmla="*/ 1104700 h 4172986"/>
                <a:gd name="connsiteX54" fmla="*/ 1056351 w 4203112"/>
                <a:gd name="connsiteY54" fmla="*/ 2307609 h 4172986"/>
                <a:gd name="connsiteX55" fmla="*/ 988524 w 4203112"/>
                <a:gd name="connsiteY55" fmla="*/ 2310542 h 4172986"/>
                <a:gd name="connsiteX56" fmla="*/ 847006 w 4203112"/>
                <a:gd name="connsiteY56" fmla="*/ 2180756 h 4172986"/>
                <a:gd name="connsiteX57" fmla="*/ 844073 w 4203112"/>
                <a:gd name="connsiteY57" fmla="*/ 2112929 h 4172986"/>
                <a:gd name="connsiteX58" fmla="*/ 608369 w 4203112"/>
                <a:gd name="connsiteY58" fmla="*/ 624401 h 4172986"/>
                <a:gd name="connsiteX59" fmla="*/ 1323969 w 4203112"/>
                <a:gd name="connsiteY59" fmla="*/ 510720 h 4172986"/>
                <a:gd name="connsiteX60" fmla="*/ 1407055 w 4203112"/>
                <a:gd name="connsiteY60" fmla="*/ 25854 h 4172986"/>
                <a:gd name="connsiteX61" fmla="*/ 1845112 w 4203112"/>
                <a:gd name="connsiteY61" fmla="*/ 150503 h 4172986"/>
                <a:gd name="connsiteX62" fmla="*/ 1869929 w 4203112"/>
                <a:gd name="connsiteY62" fmla="*/ 859620 h 4172986"/>
                <a:gd name="connsiteX63" fmla="*/ 830647 w 4203112"/>
                <a:gd name="connsiteY63" fmla="*/ 2021033 h 4172986"/>
                <a:gd name="connsiteX64" fmla="*/ 111882 w 4203112"/>
                <a:gd name="connsiteY64" fmla="*/ 2050004 h 4172986"/>
                <a:gd name="connsiteX65" fmla="*/ 509974 w 4203112"/>
                <a:gd name="connsiteY65" fmla="*/ 1344081 h 4172986"/>
                <a:gd name="connsiteX66" fmla="*/ 530788 w 4203112"/>
                <a:gd name="connsiteY66" fmla="*/ 728341 h 4172986"/>
                <a:gd name="connsiteX67" fmla="*/ 608369 w 4203112"/>
                <a:gd name="connsiteY67" fmla="*/ 624401 h 4172986"/>
                <a:gd name="connsiteX0" fmla="*/ 2711097 w 4203112"/>
                <a:gd name="connsiteY0" fmla="*/ 2579505 h 4231407"/>
                <a:gd name="connsiteX1" fmla="*/ 2769667 w 4203112"/>
                <a:gd name="connsiteY1" fmla="*/ 2540626 h 4231407"/>
                <a:gd name="connsiteX2" fmla="*/ 2887654 w 4203112"/>
                <a:gd name="connsiteY2" fmla="*/ 2574779 h 4231407"/>
                <a:gd name="connsiteX3" fmla="*/ 2942683 w 4203112"/>
                <a:gd name="connsiteY3" fmla="*/ 2762106 h 4231407"/>
                <a:gd name="connsiteX4" fmla="*/ 2935472 w 4203112"/>
                <a:gd name="connsiteY4" fmla="*/ 2785279 h 4231407"/>
                <a:gd name="connsiteX5" fmla="*/ 2711097 w 4203112"/>
                <a:gd name="connsiteY5" fmla="*/ 2579505 h 4231407"/>
                <a:gd name="connsiteX6" fmla="*/ 2171384 w 4203112"/>
                <a:gd name="connsiteY6" fmla="*/ 2325997 h 4231407"/>
                <a:gd name="connsiteX7" fmla="*/ 2373058 w 4203112"/>
                <a:gd name="connsiteY7" fmla="*/ 2510953 h 4231407"/>
                <a:gd name="connsiteX8" fmla="*/ 2370959 w 4203112"/>
                <a:gd name="connsiteY8" fmla="*/ 2511484 h 4231407"/>
                <a:gd name="connsiteX9" fmla="*/ 2214151 w 4203112"/>
                <a:gd name="connsiteY9" fmla="*/ 2466468 h 4231407"/>
                <a:gd name="connsiteX10" fmla="*/ 2213034 w 4203112"/>
                <a:gd name="connsiteY10" fmla="*/ 2467793 h 4231407"/>
                <a:gd name="connsiteX11" fmla="*/ 2171384 w 4203112"/>
                <a:gd name="connsiteY11" fmla="*/ 2325997 h 4231407"/>
                <a:gd name="connsiteX12" fmla="*/ 1919108 w 4203112"/>
                <a:gd name="connsiteY12" fmla="*/ 2094635 h 4231407"/>
                <a:gd name="connsiteX13" fmla="*/ 1977212 w 4203112"/>
                <a:gd name="connsiteY13" fmla="*/ 2147922 h 4231407"/>
                <a:gd name="connsiteX14" fmla="*/ 1925891 w 4203112"/>
                <a:gd name="connsiteY14" fmla="*/ 2254887 h 4231407"/>
                <a:gd name="connsiteX15" fmla="*/ 2052710 w 4203112"/>
                <a:gd name="connsiteY15" fmla="*/ 2657767 h 4231407"/>
                <a:gd name="connsiteX16" fmla="*/ 2400744 w 4203112"/>
                <a:gd name="connsiteY16" fmla="*/ 2760045 h 4231407"/>
                <a:gd name="connsiteX17" fmla="*/ 2573309 w 4203112"/>
                <a:gd name="connsiteY17" fmla="*/ 2694602 h 4231407"/>
                <a:gd name="connsiteX18" fmla="*/ 2803909 w 4203112"/>
                <a:gd name="connsiteY18" fmla="*/ 2906085 h 4231407"/>
                <a:gd name="connsiteX19" fmla="*/ 2611209 w 4203112"/>
                <a:gd name="connsiteY19" fmla="*/ 2855084 h 4231407"/>
                <a:gd name="connsiteX20" fmla="*/ 2418743 w 4203112"/>
                <a:gd name="connsiteY20" fmla="*/ 3045980 h 4231407"/>
                <a:gd name="connsiteX21" fmla="*/ 2877490 w 4203112"/>
                <a:gd name="connsiteY21" fmla="*/ 3167040 h 4231407"/>
                <a:gd name="connsiteX22" fmla="*/ 3016268 w 4203112"/>
                <a:gd name="connsiteY22" fmla="*/ 3100839 h 4231407"/>
                <a:gd name="connsiteX23" fmla="*/ 3074759 w 4203112"/>
                <a:gd name="connsiteY23" fmla="*/ 3154481 h 4231407"/>
                <a:gd name="connsiteX24" fmla="*/ 3195039 w 4203112"/>
                <a:gd name="connsiteY24" fmla="*/ 3023328 h 4231407"/>
                <a:gd name="connsiteX25" fmla="*/ 3140917 w 4203112"/>
                <a:gd name="connsiteY25" fmla="*/ 2973692 h 4231407"/>
                <a:gd name="connsiteX26" fmla="*/ 3206354 w 4203112"/>
                <a:gd name="connsiteY26" fmla="*/ 2825054 h 4231407"/>
                <a:gd name="connsiteX27" fmla="*/ 3073603 w 4203112"/>
                <a:gd name="connsiteY27" fmla="*/ 2377855 h 4231407"/>
                <a:gd name="connsiteX28" fmla="*/ 3074334 w 4203112"/>
                <a:gd name="connsiteY28" fmla="*/ 2376999 h 4231407"/>
                <a:gd name="connsiteX29" fmla="*/ 3069192 w 4203112"/>
                <a:gd name="connsiteY29" fmla="*/ 2373225 h 4231407"/>
                <a:gd name="connsiteX30" fmla="*/ 3067445 w 4203112"/>
                <a:gd name="connsiteY30" fmla="*/ 2371392 h 4231407"/>
                <a:gd name="connsiteX31" fmla="*/ 3067143 w 4203112"/>
                <a:gd name="connsiteY31" fmla="*/ 2371721 h 4231407"/>
                <a:gd name="connsiteX32" fmla="*/ 2729016 w 4203112"/>
                <a:gd name="connsiteY32" fmla="*/ 2284900 h 4231407"/>
                <a:gd name="connsiteX33" fmla="*/ 2522385 w 4203112"/>
                <a:gd name="connsiteY33" fmla="*/ 2406438 h 4231407"/>
                <a:gd name="connsiteX34" fmla="*/ 2283741 w 4203112"/>
                <a:gd name="connsiteY34" fmla="*/ 2187577 h 4231407"/>
                <a:gd name="connsiteX35" fmla="*/ 2297678 w 4203112"/>
                <a:gd name="connsiteY35" fmla="*/ 2181563 h 4231407"/>
                <a:gd name="connsiteX36" fmla="*/ 2471482 w 4203112"/>
                <a:gd name="connsiteY36" fmla="*/ 2227429 h 4231407"/>
                <a:gd name="connsiteX37" fmla="*/ 2644745 w 4203112"/>
                <a:gd name="connsiteY37" fmla="*/ 2055580 h 4231407"/>
                <a:gd name="connsiteX38" fmla="*/ 2231772 w 4203112"/>
                <a:gd name="connsiteY38" fmla="*/ 1946599 h 4231407"/>
                <a:gd name="connsiteX39" fmla="*/ 2094967 w 4203112"/>
                <a:gd name="connsiteY39" fmla="*/ 2014453 h 4231407"/>
                <a:gd name="connsiteX40" fmla="*/ 2039388 w 4203112"/>
                <a:gd name="connsiteY40" fmla="*/ 1963482 h 4231407"/>
                <a:gd name="connsiteX41" fmla="*/ 1919108 w 4203112"/>
                <a:gd name="connsiteY41" fmla="*/ 2094635 h 4231407"/>
                <a:gd name="connsiteX42" fmla="*/ 1078927 w 4203112"/>
                <a:gd name="connsiteY42" fmla="*/ 2437147 h 4231407"/>
                <a:gd name="connsiteX43" fmla="*/ 2259074 w 4203112"/>
                <a:gd name="connsiteY43" fmla="*/ 1159372 h 4231407"/>
                <a:gd name="connsiteX44" fmla="*/ 3829901 w 4203112"/>
                <a:gd name="connsiteY44" fmla="*/ 1448310 h 4231407"/>
                <a:gd name="connsiteX45" fmla="*/ 3448965 w 4203112"/>
                <a:gd name="connsiteY45" fmla="*/ 3372623 h 4231407"/>
                <a:gd name="connsiteX46" fmla="*/ 1444117 w 4203112"/>
                <a:gd name="connsiteY46" fmla="*/ 3900048 h 4231407"/>
                <a:gd name="connsiteX47" fmla="*/ 1441457 w 4203112"/>
                <a:gd name="connsiteY47" fmla="*/ 3896051 h 4231407"/>
                <a:gd name="connsiteX48" fmla="*/ 1078927 w 4203112"/>
                <a:gd name="connsiteY48" fmla="*/ 2437147 h 4231407"/>
                <a:gd name="connsiteX49" fmla="*/ 844073 w 4203112"/>
                <a:gd name="connsiteY49" fmla="*/ 2171350 h 4231407"/>
                <a:gd name="connsiteX50" fmla="*/ 1947259 w 4203112"/>
                <a:gd name="connsiteY50" fmla="*/ 968441 h 4231407"/>
                <a:gd name="connsiteX51" fmla="*/ 2015087 w 4203112"/>
                <a:gd name="connsiteY51" fmla="*/ 965508 h 4231407"/>
                <a:gd name="connsiteX52" fmla="*/ 2156605 w 4203112"/>
                <a:gd name="connsiteY52" fmla="*/ 1095293 h 4231407"/>
                <a:gd name="connsiteX53" fmla="*/ 2159538 w 4203112"/>
                <a:gd name="connsiteY53" fmla="*/ 1163121 h 4231407"/>
                <a:gd name="connsiteX54" fmla="*/ 1056351 w 4203112"/>
                <a:gd name="connsiteY54" fmla="*/ 2366030 h 4231407"/>
                <a:gd name="connsiteX55" fmla="*/ 988524 w 4203112"/>
                <a:gd name="connsiteY55" fmla="*/ 2368963 h 4231407"/>
                <a:gd name="connsiteX56" fmla="*/ 847006 w 4203112"/>
                <a:gd name="connsiteY56" fmla="*/ 2239177 h 4231407"/>
                <a:gd name="connsiteX57" fmla="*/ 844073 w 4203112"/>
                <a:gd name="connsiteY57" fmla="*/ 2171350 h 4231407"/>
                <a:gd name="connsiteX58" fmla="*/ 608369 w 4203112"/>
                <a:gd name="connsiteY58" fmla="*/ 682822 h 4231407"/>
                <a:gd name="connsiteX59" fmla="*/ 1323969 w 4203112"/>
                <a:gd name="connsiteY59" fmla="*/ 569141 h 4231407"/>
                <a:gd name="connsiteX60" fmla="*/ 1407055 w 4203112"/>
                <a:gd name="connsiteY60" fmla="*/ 84275 h 4231407"/>
                <a:gd name="connsiteX61" fmla="*/ 1845112 w 4203112"/>
                <a:gd name="connsiteY61" fmla="*/ 208924 h 4231407"/>
                <a:gd name="connsiteX62" fmla="*/ 1869929 w 4203112"/>
                <a:gd name="connsiteY62" fmla="*/ 918041 h 4231407"/>
                <a:gd name="connsiteX63" fmla="*/ 830647 w 4203112"/>
                <a:gd name="connsiteY63" fmla="*/ 2079454 h 4231407"/>
                <a:gd name="connsiteX64" fmla="*/ 111882 w 4203112"/>
                <a:gd name="connsiteY64" fmla="*/ 2108425 h 4231407"/>
                <a:gd name="connsiteX65" fmla="*/ 509974 w 4203112"/>
                <a:gd name="connsiteY65" fmla="*/ 1402502 h 4231407"/>
                <a:gd name="connsiteX66" fmla="*/ 530788 w 4203112"/>
                <a:gd name="connsiteY66" fmla="*/ 786762 h 4231407"/>
                <a:gd name="connsiteX67" fmla="*/ 608369 w 4203112"/>
                <a:gd name="connsiteY67" fmla="*/ 682822 h 4231407"/>
                <a:gd name="connsiteX0" fmla="*/ 2711097 w 4203112"/>
                <a:gd name="connsiteY0" fmla="*/ 2591123 h 4243025"/>
                <a:gd name="connsiteX1" fmla="*/ 2769667 w 4203112"/>
                <a:gd name="connsiteY1" fmla="*/ 2552244 h 4243025"/>
                <a:gd name="connsiteX2" fmla="*/ 2887654 w 4203112"/>
                <a:gd name="connsiteY2" fmla="*/ 2586397 h 4243025"/>
                <a:gd name="connsiteX3" fmla="*/ 2942683 w 4203112"/>
                <a:gd name="connsiteY3" fmla="*/ 2773724 h 4243025"/>
                <a:gd name="connsiteX4" fmla="*/ 2935472 w 4203112"/>
                <a:gd name="connsiteY4" fmla="*/ 2796897 h 4243025"/>
                <a:gd name="connsiteX5" fmla="*/ 2711097 w 4203112"/>
                <a:gd name="connsiteY5" fmla="*/ 2591123 h 4243025"/>
                <a:gd name="connsiteX6" fmla="*/ 2171384 w 4203112"/>
                <a:gd name="connsiteY6" fmla="*/ 2337615 h 4243025"/>
                <a:gd name="connsiteX7" fmla="*/ 2373058 w 4203112"/>
                <a:gd name="connsiteY7" fmla="*/ 2522571 h 4243025"/>
                <a:gd name="connsiteX8" fmla="*/ 2370959 w 4203112"/>
                <a:gd name="connsiteY8" fmla="*/ 2523102 h 4243025"/>
                <a:gd name="connsiteX9" fmla="*/ 2214151 w 4203112"/>
                <a:gd name="connsiteY9" fmla="*/ 2478086 h 4243025"/>
                <a:gd name="connsiteX10" fmla="*/ 2213034 w 4203112"/>
                <a:gd name="connsiteY10" fmla="*/ 2479411 h 4243025"/>
                <a:gd name="connsiteX11" fmla="*/ 2171384 w 4203112"/>
                <a:gd name="connsiteY11" fmla="*/ 2337615 h 4243025"/>
                <a:gd name="connsiteX12" fmla="*/ 1919108 w 4203112"/>
                <a:gd name="connsiteY12" fmla="*/ 2106253 h 4243025"/>
                <a:gd name="connsiteX13" fmla="*/ 1977212 w 4203112"/>
                <a:gd name="connsiteY13" fmla="*/ 2159540 h 4243025"/>
                <a:gd name="connsiteX14" fmla="*/ 1925891 w 4203112"/>
                <a:gd name="connsiteY14" fmla="*/ 2266505 h 4243025"/>
                <a:gd name="connsiteX15" fmla="*/ 2052710 w 4203112"/>
                <a:gd name="connsiteY15" fmla="*/ 2669385 h 4243025"/>
                <a:gd name="connsiteX16" fmla="*/ 2400744 w 4203112"/>
                <a:gd name="connsiteY16" fmla="*/ 2771663 h 4243025"/>
                <a:gd name="connsiteX17" fmla="*/ 2573309 w 4203112"/>
                <a:gd name="connsiteY17" fmla="*/ 2706220 h 4243025"/>
                <a:gd name="connsiteX18" fmla="*/ 2803909 w 4203112"/>
                <a:gd name="connsiteY18" fmla="*/ 2917703 h 4243025"/>
                <a:gd name="connsiteX19" fmla="*/ 2611209 w 4203112"/>
                <a:gd name="connsiteY19" fmla="*/ 2866702 h 4243025"/>
                <a:gd name="connsiteX20" fmla="*/ 2418743 w 4203112"/>
                <a:gd name="connsiteY20" fmla="*/ 3057598 h 4243025"/>
                <a:gd name="connsiteX21" fmla="*/ 2877490 w 4203112"/>
                <a:gd name="connsiteY21" fmla="*/ 3178658 h 4243025"/>
                <a:gd name="connsiteX22" fmla="*/ 3016268 w 4203112"/>
                <a:gd name="connsiteY22" fmla="*/ 3112457 h 4243025"/>
                <a:gd name="connsiteX23" fmla="*/ 3074759 w 4203112"/>
                <a:gd name="connsiteY23" fmla="*/ 3166099 h 4243025"/>
                <a:gd name="connsiteX24" fmla="*/ 3195039 w 4203112"/>
                <a:gd name="connsiteY24" fmla="*/ 3034946 h 4243025"/>
                <a:gd name="connsiteX25" fmla="*/ 3140917 w 4203112"/>
                <a:gd name="connsiteY25" fmla="*/ 2985310 h 4243025"/>
                <a:gd name="connsiteX26" fmla="*/ 3206354 w 4203112"/>
                <a:gd name="connsiteY26" fmla="*/ 2836672 h 4243025"/>
                <a:gd name="connsiteX27" fmla="*/ 3073603 w 4203112"/>
                <a:gd name="connsiteY27" fmla="*/ 2389473 h 4243025"/>
                <a:gd name="connsiteX28" fmla="*/ 3074334 w 4203112"/>
                <a:gd name="connsiteY28" fmla="*/ 2388617 h 4243025"/>
                <a:gd name="connsiteX29" fmla="*/ 3069192 w 4203112"/>
                <a:gd name="connsiteY29" fmla="*/ 2384843 h 4243025"/>
                <a:gd name="connsiteX30" fmla="*/ 3067445 w 4203112"/>
                <a:gd name="connsiteY30" fmla="*/ 2383010 h 4243025"/>
                <a:gd name="connsiteX31" fmla="*/ 3067143 w 4203112"/>
                <a:gd name="connsiteY31" fmla="*/ 2383339 h 4243025"/>
                <a:gd name="connsiteX32" fmla="*/ 2729016 w 4203112"/>
                <a:gd name="connsiteY32" fmla="*/ 2296518 h 4243025"/>
                <a:gd name="connsiteX33" fmla="*/ 2522385 w 4203112"/>
                <a:gd name="connsiteY33" fmla="*/ 2418056 h 4243025"/>
                <a:gd name="connsiteX34" fmla="*/ 2283741 w 4203112"/>
                <a:gd name="connsiteY34" fmla="*/ 2199195 h 4243025"/>
                <a:gd name="connsiteX35" fmla="*/ 2297678 w 4203112"/>
                <a:gd name="connsiteY35" fmla="*/ 2193181 h 4243025"/>
                <a:gd name="connsiteX36" fmla="*/ 2471482 w 4203112"/>
                <a:gd name="connsiteY36" fmla="*/ 2239047 h 4243025"/>
                <a:gd name="connsiteX37" fmla="*/ 2644745 w 4203112"/>
                <a:gd name="connsiteY37" fmla="*/ 2067198 h 4243025"/>
                <a:gd name="connsiteX38" fmla="*/ 2231772 w 4203112"/>
                <a:gd name="connsiteY38" fmla="*/ 1958217 h 4243025"/>
                <a:gd name="connsiteX39" fmla="*/ 2094967 w 4203112"/>
                <a:gd name="connsiteY39" fmla="*/ 2026071 h 4243025"/>
                <a:gd name="connsiteX40" fmla="*/ 2039388 w 4203112"/>
                <a:gd name="connsiteY40" fmla="*/ 1975100 h 4243025"/>
                <a:gd name="connsiteX41" fmla="*/ 1919108 w 4203112"/>
                <a:gd name="connsiteY41" fmla="*/ 2106253 h 4243025"/>
                <a:gd name="connsiteX42" fmla="*/ 1078927 w 4203112"/>
                <a:gd name="connsiteY42" fmla="*/ 2448765 h 4243025"/>
                <a:gd name="connsiteX43" fmla="*/ 2259074 w 4203112"/>
                <a:gd name="connsiteY43" fmla="*/ 1170990 h 4243025"/>
                <a:gd name="connsiteX44" fmla="*/ 3829901 w 4203112"/>
                <a:gd name="connsiteY44" fmla="*/ 1459928 h 4243025"/>
                <a:gd name="connsiteX45" fmla="*/ 3448965 w 4203112"/>
                <a:gd name="connsiteY45" fmla="*/ 3384241 h 4243025"/>
                <a:gd name="connsiteX46" fmla="*/ 1444117 w 4203112"/>
                <a:gd name="connsiteY46" fmla="*/ 3911666 h 4243025"/>
                <a:gd name="connsiteX47" fmla="*/ 1441457 w 4203112"/>
                <a:gd name="connsiteY47" fmla="*/ 3907669 h 4243025"/>
                <a:gd name="connsiteX48" fmla="*/ 1078927 w 4203112"/>
                <a:gd name="connsiteY48" fmla="*/ 2448765 h 4243025"/>
                <a:gd name="connsiteX49" fmla="*/ 844073 w 4203112"/>
                <a:gd name="connsiteY49" fmla="*/ 2182968 h 4243025"/>
                <a:gd name="connsiteX50" fmla="*/ 1947259 w 4203112"/>
                <a:gd name="connsiteY50" fmla="*/ 980059 h 4243025"/>
                <a:gd name="connsiteX51" fmla="*/ 2015087 w 4203112"/>
                <a:gd name="connsiteY51" fmla="*/ 977126 h 4243025"/>
                <a:gd name="connsiteX52" fmla="*/ 2156605 w 4203112"/>
                <a:gd name="connsiteY52" fmla="*/ 1106911 h 4243025"/>
                <a:gd name="connsiteX53" fmla="*/ 2159538 w 4203112"/>
                <a:gd name="connsiteY53" fmla="*/ 1174739 h 4243025"/>
                <a:gd name="connsiteX54" fmla="*/ 1056351 w 4203112"/>
                <a:gd name="connsiteY54" fmla="*/ 2377648 h 4243025"/>
                <a:gd name="connsiteX55" fmla="*/ 988524 w 4203112"/>
                <a:gd name="connsiteY55" fmla="*/ 2380581 h 4243025"/>
                <a:gd name="connsiteX56" fmla="*/ 847006 w 4203112"/>
                <a:gd name="connsiteY56" fmla="*/ 2250795 h 4243025"/>
                <a:gd name="connsiteX57" fmla="*/ 844073 w 4203112"/>
                <a:gd name="connsiteY57" fmla="*/ 2182968 h 4243025"/>
                <a:gd name="connsiteX58" fmla="*/ 608369 w 4203112"/>
                <a:gd name="connsiteY58" fmla="*/ 694440 h 4243025"/>
                <a:gd name="connsiteX59" fmla="*/ 1323969 w 4203112"/>
                <a:gd name="connsiteY59" fmla="*/ 580759 h 4243025"/>
                <a:gd name="connsiteX60" fmla="*/ 1407055 w 4203112"/>
                <a:gd name="connsiteY60" fmla="*/ 95893 h 4243025"/>
                <a:gd name="connsiteX61" fmla="*/ 1845112 w 4203112"/>
                <a:gd name="connsiteY61" fmla="*/ 220542 h 4243025"/>
                <a:gd name="connsiteX62" fmla="*/ 1869929 w 4203112"/>
                <a:gd name="connsiteY62" fmla="*/ 929659 h 4243025"/>
                <a:gd name="connsiteX63" fmla="*/ 830647 w 4203112"/>
                <a:gd name="connsiteY63" fmla="*/ 2091072 h 4243025"/>
                <a:gd name="connsiteX64" fmla="*/ 111882 w 4203112"/>
                <a:gd name="connsiteY64" fmla="*/ 2120043 h 4243025"/>
                <a:gd name="connsiteX65" fmla="*/ 509974 w 4203112"/>
                <a:gd name="connsiteY65" fmla="*/ 1414120 h 4243025"/>
                <a:gd name="connsiteX66" fmla="*/ 530788 w 4203112"/>
                <a:gd name="connsiteY66" fmla="*/ 798380 h 4243025"/>
                <a:gd name="connsiteX67" fmla="*/ 608369 w 4203112"/>
                <a:gd name="connsiteY67" fmla="*/ 694440 h 4243025"/>
                <a:gd name="connsiteX0" fmla="*/ 2711097 w 4203112"/>
                <a:gd name="connsiteY0" fmla="*/ 2522365 h 4174267"/>
                <a:gd name="connsiteX1" fmla="*/ 2769667 w 4203112"/>
                <a:gd name="connsiteY1" fmla="*/ 2483486 h 4174267"/>
                <a:gd name="connsiteX2" fmla="*/ 2887654 w 4203112"/>
                <a:gd name="connsiteY2" fmla="*/ 2517639 h 4174267"/>
                <a:gd name="connsiteX3" fmla="*/ 2942683 w 4203112"/>
                <a:gd name="connsiteY3" fmla="*/ 2704966 h 4174267"/>
                <a:gd name="connsiteX4" fmla="*/ 2935472 w 4203112"/>
                <a:gd name="connsiteY4" fmla="*/ 2728139 h 4174267"/>
                <a:gd name="connsiteX5" fmla="*/ 2711097 w 4203112"/>
                <a:gd name="connsiteY5" fmla="*/ 2522365 h 4174267"/>
                <a:gd name="connsiteX6" fmla="*/ 2171384 w 4203112"/>
                <a:gd name="connsiteY6" fmla="*/ 2268857 h 4174267"/>
                <a:gd name="connsiteX7" fmla="*/ 2373058 w 4203112"/>
                <a:gd name="connsiteY7" fmla="*/ 2453813 h 4174267"/>
                <a:gd name="connsiteX8" fmla="*/ 2370959 w 4203112"/>
                <a:gd name="connsiteY8" fmla="*/ 2454344 h 4174267"/>
                <a:gd name="connsiteX9" fmla="*/ 2214151 w 4203112"/>
                <a:gd name="connsiteY9" fmla="*/ 2409328 h 4174267"/>
                <a:gd name="connsiteX10" fmla="*/ 2213034 w 4203112"/>
                <a:gd name="connsiteY10" fmla="*/ 2410653 h 4174267"/>
                <a:gd name="connsiteX11" fmla="*/ 2171384 w 4203112"/>
                <a:gd name="connsiteY11" fmla="*/ 2268857 h 4174267"/>
                <a:gd name="connsiteX12" fmla="*/ 1919108 w 4203112"/>
                <a:gd name="connsiteY12" fmla="*/ 2037495 h 4174267"/>
                <a:gd name="connsiteX13" fmla="*/ 1977212 w 4203112"/>
                <a:gd name="connsiteY13" fmla="*/ 2090782 h 4174267"/>
                <a:gd name="connsiteX14" fmla="*/ 1925891 w 4203112"/>
                <a:gd name="connsiteY14" fmla="*/ 2197747 h 4174267"/>
                <a:gd name="connsiteX15" fmla="*/ 2052710 w 4203112"/>
                <a:gd name="connsiteY15" fmla="*/ 2600627 h 4174267"/>
                <a:gd name="connsiteX16" fmla="*/ 2400744 w 4203112"/>
                <a:gd name="connsiteY16" fmla="*/ 2702905 h 4174267"/>
                <a:gd name="connsiteX17" fmla="*/ 2573309 w 4203112"/>
                <a:gd name="connsiteY17" fmla="*/ 2637462 h 4174267"/>
                <a:gd name="connsiteX18" fmla="*/ 2803909 w 4203112"/>
                <a:gd name="connsiteY18" fmla="*/ 2848945 h 4174267"/>
                <a:gd name="connsiteX19" fmla="*/ 2611209 w 4203112"/>
                <a:gd name="connsiteY19" fmla="*/ 2797944 h 4174267"/>
                <a:gd name="connsiteX20" fmla="*/ 2418743 w 4203112"/>
                <a:gd name="connsiteY20" fmla="*/ 2988840 h 4174267"/>
                <a:gd name="connsiteX21" fmla="*/ 2877490 w 4203112"/>
                <a:gd name="connsiteY21" fmla="*/ 3109900 h 4174267"/>
                <a:gd name="connsiteX22" fmla="*/ 3016268 w 4203112"/>
                <a:gd name="connsiteY22" fmla="*/ 3043699 h 4174267"/>
                <a:gd name="connsiteX23" fmla="*/ 3074759 w 4203112"/>
                <a:gd name="connsiteY23" fmla="*/ 3097341 h 4174267"/>
                <a:gd name="connsiteX24" fmla="*/ 3195039 w 4203112"/>
                <a:gd name="connsiteY24" fmla="*/ 2966188 h 4174267"/>
                <a:gd name="connsiteX25" fmla="*/ 3140917 w 4203112"/>
                <a:gd name="connsiteY25" fmla="*/ 2916552 h 4174267"/>
                <a:gd name="connsiteX26" fmla="*/ 3206354 w 4203112"/>
                <a:gd name="connsiteY26" fmla="*/ 2767914 h 4174267"/>
                <a:gd name="connsiteX27" fmla="*/ 3073603 w 4203112"/>
                <a:gd name="connsiteY27" fmla="*/ 2320715 h 4174267"/>
                <a:gd name="connsiteX28" fmla="*/ 3074334 w 4203112"/>
                <a:gd name="connsiteY28" fmla="*/ 2319859 h 4174267"/>
                <a:gd name="connsiteX29" fmla="*/ 3069192 w 4203112"/>
                <a:gd name="connsiteY29" fmla="*/ 2316085 h 4174267"/>
                <a:gd name="connsiteX30" fmla="*/ 3067445 w 4203112"/>
                <a:gd name="connsiteY30" fmla="*/ 2314252 h 4174267"/>
                <a:gd name="connsiteX31" fmla="*/ 3067143 w 4203112"/>
                <a:gd name="connsiteY31" fmla="*/ 2314581 h 4174267"/>
                <a:gd name="connsiteX32" fmla="*/ 2729016 w 4203112"/>
                <a:gd name="connsiteY32" fmla="*/ 2227760 h 4174267"/>
                <a:gd name="connsiteX33" fmla="*/ 2522385 w 4203112"/>
                <a:gd name="connsiteY33" fmla="*/ 2349298 h 4174267"/>
                <a:gd name="connsiteX34" fmla="*/ 2283741 w 4203112"/>
                <a:gd name="connsiteY34" fmla="*/ 2130437 h 4174267"/>
                <a:gd name="connsiteX35" fmla="*/ 2297678 w 4203112"/>
                <a:gd name="connsiteY35" fmla="*/ 2124423 h 4174267"/>
                <a:gd name="connsiteX36" fmla="*/ 2471482 w 4203112"/>
                <a:gd name="connsiteY36" fmla="*/ 2170289 h 4174267"/>
                <a:gd name="connsiteX37" fmla="*/ 2644745 w 4203112"/>
                <a:gd name="connsiteY37" fmla="*/ 1998440 h 4174267"/>
                <a:gd name="connsiteX38" fmla="*/ 2231772 w 4203112"/>
                <a:gd name="connsiteY38" fmla="*/ 1889459 h 4174267"/>
                <a:gd name="connsiteX39" fmla="*/ 2094967 w 4203112"/>
                <a:gd name="connsiteY39" fmla="*/ 1957313 h 4174267"/>
                <a:gd name="connsiteX40" fmla="*/ 2039388 w 4203112"/>
                <a:gd name="connsiteY40" fmla="*/ 1906342 h 4174267"/>
                <a:gd name="connsiteX41" fmla="*/ 1919108 w 4203112"/>
                <a:gd name="connsiteY41" fmla="*/ 2037495 h 4174267"/>
                <a:gd name="connsiteX42" fmla="*/ 1078927 w 4203112"/>
                <a:gd name="connsiteY42" fmla="*/ 2380007 h 4174267"/>
                <a:gd name="connsiteX43" fmla="*/ 2259074 w 4203112"/>
                <a:gd name="connsiteY43" fmla="*/ 1102232 h 4174267"/>
                <a:gd name="connsiteX44" fmla="*/ 3829901 w 4203112"/>
                <a:gd name="connsiteY44" fmla="*/ 1391170 h 4174267"/>
                <a:gd name="connsiteX45" fmla="*/ 3448965 w 4203112"/>
                <a:gd name="connsiteY45" fmla="*/ 3315483 h 4174267"/>
                <a:gd name="connsiteX46" fmla="*/ 1444117 w 4203112"/>
                <a:gd name="connsiteY46" fmla="*/ 3842908 h 4174267"/>
                <a:gd name="connsiteX47" fmla="*/ 1441457 w 4203112"/>
                <a:gd name="connsiteY47" fmla="*/ 3838911 h 4174267"/>
                <a:gd name="connsiteX48" fmla="*/ 1078927 w 4203112"/>
                <a:gd name="connsiteY48" fmla="*/ 2380007 h 4174267"/>
                <a:gd name="connsiteX49" fmla="*/ 844073 w 4203112"/>
                <a:gd name="connsiteY49" fmla="*/ 2114210 h 4174267"/>
                <a:gd name="connsiteX50" fmla="*/ 1947259 w 4203112"/>
                <a:gd name="connsiteY50" fmla="*/ 911301 h 4174267"/>
                <a:gd name="connsiteX51" fmla="*/ 2015087 w 4203112"/>
                <a:gd name="connsiteY51" fmla="*/ 908368 h 4174267"/>
                <a:gd name="connsiteX52" fmla="*/ 2156605 w 4203112"/>
                <a:gd name="connsiteY52" fmla="*/ 1038153 h 4174267"/>
                <a:gd name="connsiteX53" fmla="*/ 2159538 w 4203112"/>
                <a:gd name="connsiteY53" fmla="*/ 1105981 h 4174267"/>
                <a:gd name="connsiteX54" fmla="*/ 1056351 w 4203112"/>
                <a:gd name="connsiteY54" fmla="*/ 2308890 h 4174267"/>
                <a:gd name="connsiteX55" fmla="*/ 988524 w 4203112"/>
                <a:gd name="connsiteY55" fmla="*/ 2311823 h 4174267"/>
                <a:gd name="connsiteX56" fmla="*/ 847006 w 4203112"/>
                <a:gd name="connsiteY56" fmla="*/ 2182037 h 4174267"/>
                <a:gd name="connsiteX57" fmla="*/ 844073 w 4203112"/>
                <a:gd name="connsiteY57" fmla="*/ 2114210 h 4174267"/>
                <a:gd name="connsiteX58" fmla="*/ 608369 w 4203112"/>
                <a:gd name="connsiteY58" fmla="*/ 625682 h 4174267"/>
                <a:gd name="connsiteX59" fmla="*/ 1230346 w 4203112"/>
                <a:gd name="connsiteY59" fmla="*/ 529532 h 4174267"/>
                <a:gd name="connsiteX60" fmla="*/ 1407055 w 4203112"/>
                <a:gd name="connsiteY60" fmla="*/ 27135 h 4174267"/>
                <a:gd name="connsiteX61" fmla="*/ 1845112 w 4203112"/>
                <a:gd name="connsiteY61" fmla="*/ 151784 h 4174267"/>
                <a:gd name="connsiteX62" fmla="*/ 1869929 w 4203112"/>
                <a:gd name="connsiteY62" fmla="*/ 860901 h 4174267"/>
                <a:gd name="connsiteX63" fmla="*/ 830647 w 4203112"/>
                <a:gd name="connsiteY63" fmla="*/ 2022314 h 4174267"/>
                <a:gd name="connsiteX64" fmla="*/ 111882 w 4203112"/>
                <a:gd name="connsiteY64" fmla="*/ 2051285 h 4174267"/>
                <a:gd name="connsiteX65" fmla="*/ 509974 w 4203112"/>
                <a:gd name="connsiteY65" fmla="*/ 1345362 h 4174267"/>
                <a:gd name="connsiteX66" fmla="*/ 530788 w 4203112"/>
                <a:gd name="connsiteY66" fmla="*/ 729622 h 4174267"/>
                <a:gd name="connsiteX67" fmla="*/ 608369 w 4203112"/>
                <a:gd name="connsiteY67" fmla="*/ 625682 h 417426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7353 w 4183969"/>
                <a:gd name="connsiteY66" fmla="*/ 75378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2673 w 4183969"/>
                <a:gd name="connsiteY66" fmla="*/ 749490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685517 w 4177532"/>
                <a:gd name="connsiteY0" fmla="*/ 2541845 h 4193747"/>
                <a:gd name="connsiteX1" fmla="*/ 2744087 w 4177532"/>
                <a:gd name="connsiteY1" fmla="*/ 2502966 h 4193747"/>
                <a:gd name="connsiteX2" fmla="*/ 2862074 w 4177532"/>
                <a:gd name="connsiteY2" fmla="*/ 2537119 h 4193747"/>
                <a:gd name="connsiteX3" fmla="*/ 2917103 w 4177532"/>
                <a:gd name="connsiteY3" fmla="*/ 2724446 h 4193747"/>
                <a:gd name="connsiteX4" fmla="*/ 2909892 w 4177532"/>
                <a:gd name="connsiteY4" fmla="*/ 2747619 h 4193747"/>
                <a:gd name="connsiteX5" fmla="*/ 2685517 w 4177532"/>
                <a:gd name="connsiteY5" fmla="*/ 2541845 h 4193747"/>
                <a:gd name="connsiteX6" fmla="*/ 2145804 w 4177532"/>
                <a:gd name="connsiteY6" fmla="*/ 2288337 h 4193747"/>
                <a:gd name="connsiteX7" fmla="*/ 2347478 w 4177532"/>
                <a:gd name="connsiteY7" fmla="*/ 2473293 h 4193747"/>
                <a:gd name="connsiteX8" fmla="*/ 2345379 w 4177532"/>
                <a:gd name="connsiteY8" fmla="*/ 2473824 h 4193747"/>
                <a:gd name="connsiteX9" fmla="*/ 2188571 w 4177532"/>
                <a:gd name="connsiteY9" fmla="*/ 2428808 h 4193747"/>
                <a:gd name="connsiteX10" fmla="*/ 2187454 w 4177532"/>
                <a:gd name="connsiteY10" fmla="*/ 2430133 h 4193747"/>
                <a:gd name="connsiteX11" fmla="*/ 2145804 w 4177532"/>
                <a:gd name="connsiteY11" fmla="*/ 2288337 h 4193747"/>
                <a:gd name="connsiteX12" fmla="*/ 1893528 w 4177532"/>
                <a:gd name="connsiteY12" fmla="*/ 2056975 h 4193747"/>
                <a:gd name="connsiteX13" fmla="*/ 1951632 w 4177532"/>
                <a:gd name="connsiteY13" fmla="*/ 2110262 h 4193747"/>
                <a:gd name="connsiteX14" fmla="*/ 1900311 w 4177532"/>
                <a:gd name="connsiteY14" fmla="*/ 2217227 h 4193747"/>
                <a:gd name="connsiteX15" fmla="*/ 2027130 w 4177532"/>
                <a:gd name="connsiteY15" fmla="*/ 2620107 h 4193747"/>
                <a:gd name="connsiteX16" fmla="*/ 2375164 w 4177532"/>
                <a:gd name="connsiteY16" fmla="*/ 2722385 h 4193747"/>
                <a:gd name="connsiteX17" fmla="*/ 2547729 w 4177532"/>
                <a:gd name="connsiteY17" fmla="*/ 2656942 h 4193747"/>
                <a:gd name="connsiteX18" fmla="*/ 2778329 w 4177532"/>
                <a:gd name="connsiteY18" fmla="*/ 2868425 h 4193747"/>
                <a:gd name="connsiteX19" fmla="*/ 2585629 w 4177532"/>
                <a:gd name="connsiteY19" fmla="*/ 2817424 h 4193747"/>
                <a:gd name="connsiteX20" fmla="*/ 2393163 w 4177532"/>
                <a:gd name="connsiteY20" fmla="*/ 3008320 h 4193747"/>
                <a:gd name="connsiteX21" fmla="*/ 2851910 w 4177532"/>
                <a:gd name="connsiteY21" fmla="*/ 3129380 h 4193747"/>
                <a:gd name="connsiteX22" fmla="*/ 2990688 w 4177532"/>
                <a:gd name="connsiteY22" fmla="*/ 3063179 h 4193747"/>
                <a:gd name="connsiteX23" fmla="*/ 3049179 w 4177532"/>
                <a:gd name="connsiteY23" fmla="*/ 3116821 h 4193747"/>
                <a:gd name="connsiteX24" fmla="*/ 3169459 w 4177532"/>
                <a:gd name="connsiteY24" fmla="*/ 2985668 h 4193747"/>
                <a:gd name="connsiteX25" fmla="*/ 3115337 w 4177532"/>
                <a:gd name="connsiteY25" fmla="*/ 2936032 h 4193747"/>
                <a:gd name="connsiteX26" fmla="*/ 3180774 w 4177532"/>
                <a:gd name="connsiteY26" fmla="*/ 2787394 h 4193747"/>
                <a:gd name="connsiteX27" fmla="*/ 3048023 w 4177532"/>
                <a:gd name="connsiteY27" fmla="*/ 2340195 h 4193747"/>
                <a:gd name="connsiteX28" fmla="*/ 3048754 w 4177532"/>
                <a:gd name="connsiteY28" fmla="*/ 2339339 h 4193747"/>
                <a:gd name="connsiteX29" fmla="*/ 3043612 w 4177532"/>
                <a:gd name="connsiteY29" fmla="*/ 2335565 h 4193747"/>
                <a:gd name="connsiteX30" fmla="*/ 3041865 w 4177532"/>
                <a:gd name="connsiteY30" fmla="*/ 2333732 h 4193747"/>
                <a:gd name="connsiteX31" fmla="*/ 3041563 w 4177532"/>
                <a:gd name="connsiteY31" fmla="*/ 2334061 h 4193747"/>
                <a:gd name="connsiteX32" fmla="*/ 2703436 w 4177532"/>
                <a:gd name="connsiteY32" fmla="*/ 2247240 h 4193747"/>
                <a:gd name="connsiteX33" fmla="*/ 2496805 w 4177532"/>
                <a:gd name="connsiteY33" fmla="*/ 2368778 h 4193747"/>
                <a:gd name="connsiteX34" fmla="*/ 2258161 w 4177532"/>
                <a:gd name="connsiteY34" fmla="*/ 2149917 h 4193747"/>
                <a:gd name="connsiteX35" fmla="*/ 2272098 w 4177532"/>
                <a:gd name="connsiteY35" fmla="*/ 2143903 h 4193747"/>
                <a:gd name="connsiteX36" fmla="*/ 2445902 w 4177532"/>
                <a:gd name="connsiteY36" fmla="*/ 2189769 h 4193747"/>
                <a:gd name="connsiteX37" fmla="*/ 2619165 w 4177532"/>
                <a:gd name="connsiteY37" fmla="*/ 2017920 h 4193747"/>
                <a:gd name="connsiteX38" fmla="*/ 2206192 w 4177532"/>
                <a:gd name="connsiteY38" fmla="*/ 1908939 h 4193747"/>
                <a:gd name="connsiteX39" fmla="*/ 2069387 w 4177532"/>
                <a:gd name="connsiteY39" fmla="*/ 1976793 h 4193747"/>
                <a:gd name="connsiteX40" fmla="*/ 2013808 w 4177532"/>
                <a:gd name="connsiteY40" fmla="*/ 1925822 h 4193747"/>
                <a:gd name="connsiteX41" fmla="*/ 1893528 w 4177532"/>
                <a:gd name="connsiteY41" fmla="*/ 2056975 h 4193747"/>
                <a:gd name="connsiteX42" fmla="*/ 1053347 w 4177532"/>
                <a:gd name="connsiteY42" fmla="*/ 2399487 h 4193747"/>
                <a:gd name="connsiteX43" fmla="*/ 2233494 w 4177532"/>
                <a:gd name="connsiteY43" fmla="*/ 1121712 h 4193747"/>
                <a:gd name="connsiteX44" fmla="*/ 3804321 w 4177532"/>
                <a:gd name="connsiteY44" fmla="*/ 1410650 h 4193747"/>
                <a:gd name="connsiteX45" fmla="*/ 3423385 w 4177532"/>
                <a:gd name="connsiteY45" fmla="*/ 3334963 h 4193747"/>
                <a:gd name="connsiteX46" fmla="*/ 1418537 w 4177532"/>
                <a:gd name="connsiteY46" fmla="*/ 3862388 h 4193747"/>
                <a:gd name="connsiteX47" fmla="*/ 1415877 w 4177532"/>
                <a:gd name="connsiteY47" fmla="*/ 3858391 h 4193747"/>
                <a:gd name="connsiteX48" fmla="*/ 1053347 w 4177532"/>
                <a:gd name="connsiteY48" fmla="*/ 2399487 h 4193747"/>
                <a:gd name="connsiteX49" fmla="*/ 818493 w 4177532"/>
                <a:gd name="connsiteY49" fmla="*/ 2133690 h 4193747"/>
                <a:gd name="connsiteX50" fmla="*/ 1921679 w 4177532"/>
                <a:gd name="connsiteY50" fmla="*/ 930781 h 4193747"/>
                <a:gd name="connsiteX51" fmla="*/ 1989507 w 4177532"/>
                <a:gd name="connsiteY51" fmla="*/ 927848 h 4193747"/>
                <a:gd name="connsiteX52" fmla="*/ 2131025 w 4177532"/>
                <a:gd name="connsiteY52" fmla="*/ 1057633 h 4193747"/>
                <a:gd name="connsiteX53" fmla="*/ 2133958 w 4177532"/>
                <a:gd name="connsiteY53" fmla="*/ 1125461 h 4193747"/>
                <a:gd name="connsiteX54" fmla="*/ 1030771 w 4177532"/>
                <a:gd name="connsiteY54" fmla="*/ 2328370 h 4193747"/>
                <a:gd name="connsiteX55" fmla="*/ 962944 w 4177532"/>
                <a:gd name="connsiteY55" fmla="*/ 2331303 h 4193747"/>
                <a:gd name="connsiteX56" fmla="*/ 821426 w 4177532"/>
                <a:gd name="connsiteY56" fmla="*/ 2201517 h 4193747"/>
                <a:gd name="connsiteX57" fmla="*/ 818493 w 4177532"/>
                <a:gd name="connsiteY57" fmla="*/ 2133690 h 4193747"/>
                <a:gd name="connsiteX58" fmla="*/ 582789 w 4177532"/>
                <a:gd name="connsiteY58" fmla="*/ 645162 h 4193747"/>
                <a:gd name="connsiteX59" fmla="*/ 1204766 w 4177532"/>
                <a:gd name="connsiteY59" fmla="*/ 549012 h 4193747"/>
                <a:gd name="connsiteX60" fmla="*/ 1381475 w 4177532"/>
                <a:gd name="connsiteY60" fmla="*/ 46615 h 4193747"/>
                <a:gd name="connsiteX61" fmla="*/ 1819532 w 4177532"/>
                <a:gd name="connsiteY61" fmla="*/ 171264 h 4193747"/>
                <a:gd name="connsiteX62" fmla="*/ 1844349 w 4177532"/>
                <a:gd name="connsiteY62" fmla="*/ 880381 h 4193747"/>
                <a:gd name="connsiteX63" fmla="*/ 805067 w 4177532"/>
                <a:gd name="connsiteY63" fmla="*/ 2041794 h 4193747"/>
                <a:gd name="connsiteX64" fmla="*/ 86302 w 4177532"/>
                <a:gd name="connsiteY64" fmla="*/ 2070765 h 4193747"/>
                <a:gd name="connsiteX65" fmla="*/ 406751 w 4177532"/>
                <a:gd name="connsiteY65" fmla="*/ 1440109 h 4193747"/>
                <a:gd name="connsiteX66" fmla="*/ 582789 w 4177532"/>
                <a:gd name="connsiteY66" fmla="*/ 645162 h 4193747"/>
                <a:gd name="connsiteX0" fmla="*/ 2706143 w 4198158"/>
                <a:gd name="connsiteY0" fmla="*/ 2541845 h 4193747"/>
                <a:gd name="connsiteX1" fmla="*/ 2764713 w 4198158"/>
                <a:gd name="connsiteY1" fmla="*/ 2502966 h 4193747"/>
                <a:gd name="connsiteX2" fmla="*/ 2882700 w 4198158"/>
                <a:gd name="connsiteY2" fmla="*/ 2537119 h 4193747"/>
                <a:gd name="connsiteX3" fmla="*/ 2937729 w 4198158"/>
                <a:gd name="connsiteY3" fmla="*/ 2724446 h 4193747"/>
                <a:gd name="connsiteX4" fmla="*/ 2930518 w 4198158"/>
                <a:gd name="connsiteY4" fmla="*/ 2747619 h 4193747"/>
                <a:gd name="connsiteX5" fmla="*/ 2706143 w 4198158"/>
                <a:gd name="connsiteY5" fmla="*/ 2541845 h 4193747"/>
                <a:gd name="connsiteX6" fmla="*/ 2166430 w 4198158"/>
                <a:gd name="connsiteY6" fmla="*/ 2288337 h 4193747"/>
                <a:gd name="connsiteX7" fmla="*/ 2368104 w 4198158"/>
                <a:gd name="connsiteY7" fmla="*/ 2473293 h 4193747"/>
                <a:gd name="connsiteX8" fmla="*/ 2366005 w 4198158"/>
                <a:gd name="connsiteY8" fmla="*/ 2473824 h 4193747"/>
                <a:gd name="connsiteX9" fmla="*/ 2209197 w 4198158"/>
                <a:gd name="connsiteY9" fmla="*/ 2428808 h 4193747"/>
                <a:gd name="connsiteX10" fmla="*/ 2208080 w 4198158"/>
                <a:gd name="connsiteY10" fmla="*/ 2430133 h 4193747"/>
                <a:gd name="connsiteX11" fmla="*/ 2166430 w 4198158"/>
                <a:gd name="connsiteY11" fmla="*/ 2288337 h 4193747"/>
                <a:gd name="connsiteX12" fmla="*/ 1914154 w 4198158"/>
                <a:gd name="connsiteY12" fmla="*/ 2056975 h 4193747"/>
                <a:gd name="connsiteX13" fmla="*/ 1972258 w 4198158"/>
                <a:gd name="connsiteY13" fmla="*/ 2110262 h 4193747"/>
                <a:gd name="connsiteX14" fmla="*/ 1920937 w 4198158"/>
                <a:gd name="connsiteY14" fmla="*/ 2217227 h 4193747"/>
                <a:gd name="connsiteX15" fmla="*/ 2047756 w 4198158"/>
                <a:gd name="connsiteY15" fmla="*/ 2620107 h 4193747"/>
                <a:gd name="connsiteX16" fmla="*/ 2395790 w 4198158"/>
                <a:gd name="connsiteY16" fmla="*/ 2722385 h 4193747"/>
                <a:gd name="connsiteX17" fmla="*/ 2568355 w 4198158"/>
                <a:gd name="connsiteY17" fmla="*/ 2656942 h 4193747"/>
                <a:gd name="connsiteX18" fmla="*/ 2798955 w 4198158"/>
                <a:gd name="connsiteY18" fmla="*/ 2868425 h 4193747"/>
                <a:gd name="connsiteX19" fmla="*/ 2606255 w 4198158"/>
                <a:gd name="connsiteY19" fmla="*/ 2817424 h 4193747"/>
                <a:gd name="connsiteX20" fmla="*/ 2413789 w 4198158"/>
                <a:gd name="connsiteY20" fmla="*/ 3008320 h 4193747"/>
                <a:gd name="connsiteX21" fmla="*/ 2872536 w 4198158"/>
                <a:gd name="connsiteY21" fmla="*/ 3129380 h 4193747"/>
                <a:gd name="connsiteX22" fmla="*/ 3011314 w 4198158"/>
                <a:gd name="connsiteY22" fmla="*/ 3063179 h 4193747"/>
                <a:gd name="connsiteX23" fmla="*/ 3069805 w 4198158"/>
                <a:gd name="connsiteY23" fmla="*/ 3116821 h 4193747"/>
                <a:gd name="connsiteX24" fmla="*/ 3190085 w 4198158"/>
                <a:gd name="connsiteY24" fmla="*/ 2985668 h 4193747"/>
                <a:gd name="connsiteX25" fmla="*/ 3135963 w 4198158"/>
                <a:gd name="connsiteY25" fmla="*/ 2936032 h 4193747"/>
                <a:gd name="connsiteX26" fmla="*/ 3201400 w 4198158"/>
                <a:gd name="connsiteY26" fmla="*/ 2787394 h 4193747"/>
                <a:gd name="connsiteX27" fmla="*/ 3068649 w 4198158"/>
                <a:gd name="connsiteY27" fmla="*/ 2340195 h 4193747"/>
                <a:gd name="connsiteX28" fmla="*/ 3069380 w 4198158"/>
                <a:gd name="connsiteY28" fmla="*/ 2339339 h 4193747"/>
                <a:gd name="connsiteX29" fmla="*/ 3064238 w 4198158"/>
                <a:gd name="connsiteY29" fmla="*/ 2335565 h 4193747"/>
                <a:gd name="connsiteX30" fmla="*/ 3062491 w 4198158"/>
                <a:gd name="connsiteY30" fmla="*/ 2333732 h 4193747"/>
                <a:gd name="connsiteX31" fmla="*/ 3062189 w 4198158"/>
                <a:gd name="connsiteY31" fmla="*/ 2334061 h 4193747"/>
                <a:gd name="connsiteX32" fmla="*/ 2724062 w 4198158"/>
                <a:gd name="connsiteY32" fmla="*/ 2247240 h 4193747"/>
                <a:gd name="connsiteX33" fmla="*/ 2517431 w 4198158"/>
                <a:gd name="connsiteY33" fmla="*/ 2368778 h 4193747"/>
                <a:gd name="connsiteX34" fmla="*/ 2278787 w 4198158"/>
                <a:gd name="connsiteY34" fmla="*/ 2149917 h 4193747"/>
                <a:gd name="connsiteX35" fmla="*/ 2292724 w 4198158"/>
                <a:gd name="connsiteY35" fmla="*/ 2143903 h 4193747"/>
                <a:gd name="connsiteX36" fmla="*/ 2466528 w 4198158"/>
                <a:gd name="connsiteY36" fmla="*/ 2189769 h 4193747"/>
                <a:gd name="connsiteX37" fmla="*/ 2639791 w 4198158"/>
                <a:gd name="connsiteY37" fmla="*/ 2017920 h 4193747"/>
                <a:gd name="connsiteX38" fmla="*/ 2226818 w 4198158"/>
                <a:gd name="connsiteY38" fmla="*/ 1908939 h 4193747"/>
                <a:gd name="connsiteX39" fmla="*/ 2090013 w 4198158"/>
                <a:gd name="connsiteY39" fmla="*/ 1976793 h 4193747"/>
                <a:gd name="connsiteX40" fmla="*/ 2034434 w 4198158"/>
                <a:gd name="connsiteY40" fmla="*/ 1925822 h 4193747"/>
                <a:gd name="connsiteX41" fmla="*/ 1914154 w 4198158"/>
                <a:gd name="connsiteY41" fmla="*/ 2056975 h 4193747"/>
                <a:gd name="connsiteX42" fmla="*/ 1073973 w 4198158"/>
                <a:gd name="connsiteY42" fmla="*/ 2399487 h 4193747"/>
                <a:gd name="connsiteX43" fmla="*/ 2254120 w 4198158"/>
                <a:gd name="connsiteY43" fmla="*/ 1121712 h 4193747"/>
                <a:gd name="connsiteX44" fmla="*/ 3824947 w 4198158"/>
                <a:gd name="connsiteY44" fmla="*/ 1410650 h 4193747"/>
                <a:gd name="connsiteX45" fmla="*/ 3444011 w 4198158"/>
                <a:gd name="connsiteY45" fmla="*/ 3334963 h 4193747"/>
                <a:gd name="connsiteX46" fmla="*/ 1439163 w 4198158"/>
                <a:gd name="connsiteY46" fmla="*/ 3862388 h 4193747"/>
                <a:gd name="connsiteX47" fmla="*/ 1436503 w 4198158"/>
                <a:gd name="connsiteY47" fmla="*/ 3858391 h 4193747"/>
                <a:gd name="connsiteX48" fmla="*/ 1073973 w 4198158"/>
                <a:gd name="connsiteY48" fmla="*/ 2399487 h 4193747"/>
                <a:gd name="connsiteX49" fmla="*/ 839119 w 4198158"/>
                <a:gd name="connsiteY49" fmla="*/ 2133690 h 4193747"/>
                <a:gd name="connsiteX50" fmla="*/ 1942305 w 4198158"/>
                <a:gd name="connsiteY50" fmla="*/ 930781 h 4193747"/>
                <a:gd name="connsiteX51" fmla="*/ 2010133 w 4198158"/>
                <a:gd name="connsiteY51" fmla="*/ 927848 h 4193747"/>
                <a:gd name="connsiteX52" fmla="*/ 2151651 w 4198158"/>
                <a:gd name="connsiteY52" fmla="*/ 1057633 h 4193747"/>
                <a:gd name="connsiteX53" fmla="*/ 2154584 w 4198158"/>
                <a:gd name="connsiteY53" fmla="*/ 1125461 h 4193747"/>
                <a:gd name="connsiteX54" fmla="*/ 1051397 w 4198158"/>
                <a:gd name="connsiteY54" fmla="*/ 2328370 h 4193747"/>
                <a:gd name="connsiteX55" fmla="*/ 983570 w 4198158"/>
                <a:gd name="connsiteY55" fmla="*/ 2331303 h 4193747"/>
                <a:gd name="connsiteX56" fmla="*/ 842052 w 4198158"/>
                <a:gd name="connsiteY56" fmla="*/ 2201517 h 4193747"/>
                <a:gd name="connsiteX57" fmla="*/ 839119 w 4198158"/>
                <a:gd name="connsiteY57" fmla="*/ 2133690 h 4193747"/>
                <a:gd name="connsiteX58" fmla="*/ 603415 w 4198158"/>
                <a:gd name="connsiteY58" fmla="*/ 645162 h 4193747"/>
                <a:gd name="connsiteX59" fmla="*/ 1225392 w 4198158"/>
                <a:gd name="connsiteY59" fmla="*/ 549012 h 4193747"/>
                <a:gd name="connsiteX60" fmla="*/ 1402101 w 4198158"/>
                <a:gd name="connsiteY60" fmla="*/ 46615 h 4193747"/>
                <a:gd name="connsiteX61" fmla="*/ 1840158 w 4198158"/>
                <a:gd name="connsiteY61" fmla="*/ 171264 h 4193747"/>
                <a:gd name="connsiteX62" fmla="*/ 1864975 w 4198158"/>
                <a:gd name="connsiteY62" fmla="*/ 880381 h 4193747"/>
                <a:gd name="connsiteX63" fmla="*/ 825693 w 4198158"/>
                <a:gd name="connsiteY63" fmla="*/ 2041794 h 4193747"/>
                <a:gd name="connsiteX64" fmla="*/ 106928 w 4198158"/>
                <a:gd name="connsiteY64" fmla="*/ 2070765 h 4193747"/>
                <a:gd name="connsiteX65" fmla="*/ 427377 w 4198158"/>
                <a:gd name="connsiteY65" fmla="*/ 1440109 h 4193747"/>
                <a:gd name="connsiteX66" fmla="*/ 603415 w 4198158"/>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498676 h 4150578"/>
                <a:gd name="connsiteX1" fmla="*/ 2785542 w 4218987"/>
                <a:gd name="connsiteY1" fmla="*/ 2459797 h 4150578"/>
                <a:gd name="connsiteX2" fmla="*/ 2903529 w 4218987"/>
                <a:gd name="connsiteY2" fmla="*/ 2493950 h 4150578"/>
                <a:gd name="connsiteX3" fmla="*/ 2958558 w 4218987"/>
                <a:gd name="connsiteY3" fmla="*/ 2681277 h 4150578"/>
                <a:gd name="connsiteX4" fmla="*/ 2951347 w 4218987"/>
                <a:gd name="connsiteY4" fmla="*/ 2704450 h 4150578"/>
                <a:gd name="connsiteX5" fmla="*/ 2726972 w 4218987"/>
                <a:gd name="connsiteY5" fmla="*/ 2498676 h 4150578"/>
                <a:gd name="connsiteX6" fmla="*/ 2187259 w 4218987"/>
                <a:gd name="connsiteY6" fmla="*/ 2245168 h 4150578"/>
                <a:gd name="connsiteX7" fmla="*/ 2388933 w 4218987"/>
                <a:gd name="connsiteY7" fmla="*/ 2430124 h 4150578"/>
                <a:gd name="connsiteX8" fmla="*/ 2386834 w 4218987"/>
                <a:gd name="connsiteY8" fmla="*/ 2430655 h 4150578"/>
                <a:gd name="connsiteX9" fmla="*/ 2230026 w 4218987"/>
                <a:gd name="connsiteY9" fmla="*/ 2385639 h 4150578"/>
                <a:gd name="connsiteX10" fmla="*/ 2228909 w 4218987"/>
                <a:gd name="connsiteY10" fmla="*/ 2386964 h 4150578"/>
                <a:gd name="connsiteX11" fmla="*/ 2187259 w 4218987"/>
                <a:gd name="connsiteY11" fmla="*/ 2245168 h 4150578"/>
                <a:gd name="connsiteX12" fmla="*/ 1934983 w 4218987"/>
                <a:gd name="connsiteY12" fmla="*/ 2013806 h 4150578"/>
                <a:gd name="connsiteX13" fmla="*/ 1993087 w 4218987"/>
                <a:gd name="connsiteY13" fmla="*/ 2067093 h 4150578"/>
                <a:gd name="connsiteX14" fmla="*/ 1941766 w 4218987"/>
                <a:gd name="connsiteY14" fmla="*/ 2174058 h 4150578"/>
                <a:gd name="connsiteX15" fmla="*/ 2068585 w 4218987"/>
                <a:gd name="connsiteY15" fmla="*/ 2576938 h 4150578"/>
                <a:gd name="connsiteX16" fmla="*/ 2416619 w 4218987"/>
                <a:gd name="connsiteY16" fmla="*/ 2679216 h 4150578"/>
                <a:gd name="connsiteX17" fmla="*/ 2589184 w 4218987"/>
                <a:gd name="connsiteY17" fmla="*/ 2613773 h 4150578"/>
                <a:gd name="connsiteX18" fmla="*/ 2819784 w 4218987"/>
                <a:gd name="connsiteY18" fmla="*/ 2825256 h 4150578"/>
                <a:gd name="connsiteX19" fmla="*/ 2627084 w 4218987"/>
                <a:gd name="connsiteY19" fmla="*/ 2774255 h 4150578"/>
                <a:gd name="connsiteX20" fmla="*/ 2434618 w 4218987"/>
                <a:gd name="connsiteY20" fmla="*/ 2965151 h 4150578"/>
                <a:gd name="connsiteX21" fmla="*/ 2893365 w 4218987"/>
                <a:gd name="connsiteY21" fmla="*/ 3086211 h 4150578"/>
                <a:gd name="connsiteX22" fmla="*/ 3032143 w 4218987"/>
                <a:gd name="connsiteY22" fmla="*/ 3020010 h 4150578"/>
                <a:gd name="connsiteX23" fmla="*/ 3090634 w 4218987"/>
                <a:gd name="connsiteY23" fmla="*/ 3073652 h 4150578"/>
                <a:gd name="connsiteX24" fmla="*/ 3210914 w 4218987"/>
                <a:gd name="connsiteY24" fmla="*/ 2942499 h 4150578"/>
                <a:gd name="connsiteX25" fmla="*/ 3156792 w 4218987"/>
                <a:gd name="connsiteY25" fmla="*/ 2892863 h 4150578"/>
                <a:gd name="connsiteX26" fmla="*/ 3222229 w 4218987"/>
                <a:gd name="connsiteY26" fmla="*/ 2744225 h 4150578"/>
                <a:gd name="connsiteX27" fmla="*/ 3089478 w 4218987"/>
                <a:gd name="connsiteY27" fmla="*/ 2297026 h 4150578"/>
                <a:gd name="connsiteX28" fmla="*/ 3090209 w 4218987"/>
                <a:gd name="connsiteY28" fmla="*/ 2296170 h 4150578"/>
                <a:gd name="connsiteX29" fmla="*/ 3085067 w 4218987"/>
                <a:gd name="connsiteY29" fmla="*/ 2292396 h 4150578"/>
                <a:gd name="connsiteX30" fmla="*/ 3083320 w 4218987"/>
                <a:gd name="connsiteY30" fmla="*/ 2290563 h 4150578"/>
                <a:gd name="connsiteX31" fmla="*/ 3083018 w 4218987"/>
                <a:gd name="connsiteY31" fmla="*/ 2290892 h 4150578"/>
                <a:gd name="connsiteX32" fmla="*/ 2744891 w 4218987"/>
                <a:gd name="connsiteY32" fmla="*/ 2204071 h 4150578"/>
                <a:gd name="connsiteX33" fmla="*/ 2538260 w 4218987"/>
                <a:gd name="connsiteY33" fmla="*/ 2325609 h 4150578"/>
                <a:gd name="connsiteX34" fmla="*/ 2299616 w 4218987"/>
                <a:gd name="connsiteY34" fmla="*/ 2106748 h 4150578"/>
                <a:gd name="connsiteX35" fmla="*/ 2313553 w 4218987"/>
                <a:gd name="connsiteY35" fmla="*/ 2100734 h 4150578"/>
                <a:gd name="connsiteX36" fmla="*/ 2487357 w 4218987"/>
                <a:gd name="connsiteY36" fmla="*/ 2146600 h 4150578"/>
                <a:gd name="connsiteX37" fmla="*/ 2660620 w 4218987"/>
                <a:gd name="connsiteY37" fmla="*/ 1974751 h 4150578"/>
                <a:gd name="connsiteX38" fmla="*/ 2247647 w 4218987"/>
                <a:gd name="connsiteY38" fmla="*/ 1865770 h 4150578"/>
                <a:gd name="connsiteX39" fmla="*/ 2110842 w 4218987"/>
                <a:gd name="connsiteY39" fmla="*/ 1933624 h 4150578"/>
                <a:gd name="connsiteX40" fmla="*/ 2055263 w 4218987"/>
                <a:gd name="connsiteY40" fmla="*/ 1882653 h 4150578"/>
                <a:gd name="connsiteX41" fmla="*/ 1934983 w 4218987"/>
                <a:gd name="connsiteY41" fmla="*/ 2013806 h 4150578"/>
                <a:gd name="connsiteX42" fmla="*/ 1094802 w 4218987"/>
                <a:gd name="connsiteY42" fmla="*/ 2356318 h 4150578"/>
                <a:gd name="connsiteX43" fmla="*/ 2274949 w 4218987"/>
                <a:gd name="connsiteY43" fmla="*/ 1078543 h 4150578"/>
                <a:gd name="connsiteX44" fmla="*/ 3845776 w 4218987"/>
                <a:gd name="connsiteY44" fmla="*/ 1367481 h 4150578"/>
                <a:gd name="connsiteX45" fmla="*/ 3464840 w 4218987"/>
                <a:gd name="connsiteY45" fmla="*/ 3291794 h 4150578"/>
                <a:gd name="connsiteX46" fmla="*/ 1459992 w 4218987"/>
                <a:gd name="connsiteY46" fmla="*/ 3819219 h 4150578"/>
                <a:gd name="connsiteX47" fmla="*/ 1457332 w 4218987"/>
                <a:gd name="connsiteY47" fmla="*/ 3815222 h 4150578"/>
                <a:gd name="connsiteX48" fmla="*/ 1094802 w 4218987"/>
                <a:gd name="connsiteY48" fmla="*/ 2356318 h 4150578"/>
                <a:gd name="connsiteX49" fmla="*/ 859948 w 4218987"/>
                <a:gd name="connsiteY49" fmla="*/ 2090521 h 4150578"/>
                <a:gd name="connsiteX50" fmla="*/ 1963134 w 4218987"/>
                <a:gd name="connsiteY50" fmla="*/ 887612 h 4150578"/>
                <a:gd name="connsiteX51" fmla="*/ 2030962 w 4218987"/>
                <a:gd name="connsiteY51" fmla="*/ 884679 h 4150578"/>
                <a:gd name="connsiteX52" fmla="*/ 2172480 w 4218987"/>
                <a:gd name="connsiteY52" fmla="*/ 1014464 h 4150578"/>
                <a:gd name="connsiteX53" fmla="*/ 2175413 w 4218987"/>
                <a:gd name="connsiteY53" fmla="*/ 1082292 h 4150578"/>
                <a:gd name="connsiteX54" fmla="*/ 1072226 w 4218987"/>
                <a:gd name="connsiteY54" fmla="*/ 2285201 h 4150578"/>
                <a:gd name="connsiteX55" fmla="*/ 1004399 w 4218987"/>
                <a:gd name="connsiteY55" fmla="*/ 2288134 h 4150578"/>
                <a:gd name="connsiteX56" fmla="*/ 862881 w 4218987"/>
                <a:gd name="connsiteY56" fmla="*/ 2158348 h 4150578"/>
                <a:gd name="connsiteX57" fmla="*/ 859948 w 4218987"/>
                <a:gd name="connsiteY57" fmla="*/ 2090521 h 4150578"/>
                <a:gd name="connsiteX58" fmla="*/ 624244 w 4218987"/>
                <a:gd name="connsiteY58" fmla="*/ 601993 h 4150578"/>
                <a:gd name="connsiteX59" fmla="*/ 1246221 w 4218987"/>
                <a:gd name="connsiteY59" fmla="*/ 505843 h 4150578"/>
                <a:gd name="connsiteX60" fmla="*/ 1422930 w 4218987"/>
                <a:gd name="connsiteY60" fmla="*/ 3446 h 4150578"/>
                <a:gd name="connsiteX61" fmla="*/ 1885804 w 4218987"/>
                <a:gd name="connsiteY61" fmla="*/ 837212 h 4150578"/>
                <a:gd name="connsiteX62" fmla="*/ 846522 w 4218987"/>
                <a:gd name="connsiteY62" fmla="*/ 1998625 h 4150578"/>
                <a:gd name="connsiteX63" fmla="*/ 127757 w 4218987"/>
                <a:gd name="connsiteY63" fmla="*/ 2027596 h 4150578"/>
                <a:gd name="connsiteX64" fmla="*/ 448206 w 4218987"/>
                <a:gd name="connsiteY64" fmla="*/ 1396940 h 4150578"/>
                <a:gd name="connsiteX65" fmla="*/ 624244 w 4218987"/>
                <a:gd name="connsiteY65" fmla="*/ 601993 h 4150578"/>
                <a:gd name="connsiteX0" fmla="*/ 2726972 w 4218987"/>
                <a:gd name="connsiteY0" fmla="*/ 2657094 h 4308996"/>
                <a:gd name="connsiteX1" fmla="*/ 2785542 w 4218987"/>
                <a:gd name="connsiteY1" fmla="*/ 2618215 h 4308996"/>
                <a:gd name="connsiteX2" fmla="*/ 2903529 w 4218987"/>
                <a:gd name="connsiteY2" fmla="*/ 2652368 h 4308996"/>
                <a:gd name="connsiteX3" fmla="*/ 2958558 w 4218987"/>
                <a:gd name="connsiteY3" fmla="*/ 2839695 h 4308996"/>
                <a:gd name="connsiteX4" fmla="*/ 2951347 w 4218987"/>
                <a:gd name="connsiteY4" fmla="*/ 2862868 h 4308996"/>
                <a:gd name="connsiteX5" fmla="*/ 2726972 w 4218987"/>
                <a:gd name="connsiteY5" fmla="*/ 2657094 h 4308996"/>
                <a:gd name="connsiteX6" fmla="*/ 2187259 w 4218987"/>
                <a:gd name="connsiteY6" fmla="*/ 2403586 h 4308996"/>
                <a:gd name="connsiteX7" fmla="*/ 2388933 w 4218987"/>
                <a:gd name="connsiteY7" fmla="*/ 2588542 h 4308996"/>
                <a:gd name="connsiteX8" fmla="*/ 2386834 w 4218987"/>
                <a:gd name="connsiteY8" fmla="*/ 2589073 h 4308996"/>
                <a:gd name="connsiteX9" fmla="*/ 2230026 w 4218987"/>
                <a:gd name="connsiteY9" fmla="*/ 2544057 h 4308996"/>
                <a:gd name="connsiteX10" fmla="*/ 2228909 w 4218987"/>
                <a:gd name="connsiteY10" fmla="*/ 2545382 h 4308996"/>
                <a:gd name="connsiteX11" fmla="*/ 2187259 w 4218987"/>
                <a:gd name="connsiteY11" fmla="*/ 2403586 h 4308996"/>
                <a:gd name="connsiteX12" fmla="*/ 1934983 w 4218987"/>
                <a:gd name="connsiteY12" fmla="*/ 2172224 h 4308996"/>
                <a:gd name="connsiteX13" fmla="*/ 1993087 w 4218987"/>
                <a:gd name="connsiteY13" fmla="*/ 2225511 h 4308996"/>
                <a:gd name="connsiteX14" fmla="*/ 1941766 w 4218987"/>
                <a:gd name="connsiteY14" fmla="*/ 2332476 h 4308996"/>
                <a:gd name="connsiteX15" fmla="*/ 2068585 w 4218987"/>
                <a:gd name="connsiteY15" fmla="*/ 2735356 h 4308996"/>
                <a:gd name="connsiteX16" fmla="*/ 2416619 w 4218987"/>
                <a:gd name="connsiteY16" fmla="*/ 2837634 h 4308996"/>
                <a:gd name="connsiteX17" fmla="*/ 2589184 w 4218987"/>
                <a:gd name="connsiteY17" fmla="*/ 2772191 h 4308996"/>
                <a:gd name="connsiteX18" fmla="*/ 2819784 w 4218987"/>
                <a:gd name="connsiteY18" fmla="*/ 2983674 h 4308996"/>
                <a:gd name="connsiteX19" fmla="*/ 2627084 w 4218987"/>
                <a:gd name="connsiteY19" fmla="*/ 2932673 h 4308996"/>
                <a:gd name="connsiteX20" fmla="*/ 2434618 w 4218987"/>
                <a:gd name="connsiteY20" fmla="*/ 3123569 h 4308996"/>
                <a:gd name="connsiteX21" fmla="*/ 2893365 w 4218987"/>
                <a:gd name="connsiteY21" fmla="*/ 3244629 h 4308996"/>
                <a:gd name="connsiteX22" fmla="*/ 3032143 w 4218987"/>
                <a:gd name="connsiteY22" fmla="*/ 3178428 h 4308996"/>
                <a:gd name="connsiteX23" fmla="*/ 3090634 w 4218987"/>
                <a:gd name="connsiteY23" fmla="*/ 3232070 h 4308996"/>
                <a:gd name="connsiteX24" fmla="*/ 3210914 w 4218987"/>
                <a:gd name="connsiteY24" fmla="*/ 3100917 h 4308996"/>
                <a:gd name="connsiteX25" fmla="*/ 3156792 w 4218987"/>
                <a:gd name="connsiteY25" fmla="*/ 3051281 h 4308996"/>
                <a:gd name="connsiteX26" fmla="*/ 3222229 w 4218987"/>
                <a:gd name="connsiteY26" fmla="*/ 2902643 h 4308996"/>
                <a:gd name="connsiteX27" fmla="*/ 3089478 w 4218987"/>
                <a:gd name="connsiteY27" fmla="*/ 2455444 h 4308996"/>
                <a:gd name="connsiteX28" fmla="*/ 3090209 w 4218987"/>
                <a:gd name="connsiteY28" fmla="*/ 2454588 h 4308996"/>
                <a:gd name="connsiteX29" fmla="*/ 3085067 w 4218987"/>
                <a:gd name="connsiteY29" fmla="*/ 2450814 h 4308996"/>
                <a:gd name="connsiteX30" fmla="*/ 3083320 w 4218987"/>
                <a:gd name="connsiteY30" fmla="*/ 2448981 h 4308996"/>
                <a:gd name="connsiteX31" fmla="*/ 3083018 w 4218987"/>
                <a:gd name="connsiteY31" fmla="*/ 2449310 h 4308996"/>
                <a:gd name="connsiteX32" fmla="*/ 2744891 w 4218987"/>
                <a:gd name="connsiteY32" fmla="*/ 2362489 h 4308996"/>
                <a:gd name="connsiteX33" fmla="*/ 2538260 w 4218987"/>
                <a:gd name="connsiteY33" fmla="*/ 2484027 h 4308996"/>
                <a:gd name="connsiteX34" fmla="*/ 2299616 w 4218987"/>
                <a:gd name="connsiteY34" fmla="*/ 2265166 h 4308996"/>
                <a:gd name="connsiteX35" fmla="*/ 2313553 w 4218987"/>
                <a:gd name="connsiteY35" fmla="*/ 2259152 h 4308996"/>
                <a:gd name="connsiteX36" fmla="*/ 2487357 w 4218987"/>
                <a:gd name="connsiteY36" fmla="*/ 2305018 h 4308996"/>
                <a:gd name="connsiteX37" fmla="*/ 2660620 w 4218987"/>
                <a:gd name="connsiteY37" fmla="*/ 2133169 h 4308996"/>
                <a:gd name="connsiteX38" fmla="*/ 2247647 w 4218987"/>
                <a:gd name="connsiteY38" fmla="*/ 2024188 h 4308996"/>
                <a:gd name="connsiteX39" fmla="*/ 2110842 w 4218987"/>
                <a:gd name="connsiteY39" fmla="*/ 2092042 h 4308996"/>
                <a:gd name="connsiteX40" fmla="*/ 2055263 w 4218987"/>
                <a:gd name="connsiteY40" fmla="*/ 2041071 h 4308996"/>
                <a:gd name="connsiteX41" fmla="*/ 1934983 w 4218987"/>
                <a:gd name="connsiteY41" fmla="*/ 2172224 h 4308996"/>
                <a:gd name="connsiteX42" fmla="*/ 1094802 w 4218987"/>
                <a:gd name="connsiteY42" fmla="*/ 2514736 h 4308996"/>
                <a:gd name="connsiteX43" fmla="*/ 2274949 w 4218987"/>
                <a:gd name="connsiteY43" fmla="*/ 1236961 h 4308996"/>
                <a:gd name="connsiteX44" fmla="*/ 3845776 w 4218987"/>
                <a:gd name="connsiteY44" fmla="*/ 1525899 h 4308996"/>
                <a:gd name="connsiteX45" fmla="*/ 3464840 w 4218987"/>
                <a:gd name="connsiteY45" fmla="*/ 3450212 h 4308996"/>
                <a:gd name="connsiteX46" fmla="*/ 1459992 w 4218987"/>
                <a:gd name="connsiteY46" fmla="*/ 3977637 h 4308996"/>
                <a:gd name="connsiteX47" fmla="*/ 1457332 w 4218987"/>
                <a:gd name="connsiteY47" fmla="*/ 3973640 h 4308996"/>
                <a:gd name="connsiteX48" fmla="*/ 1094802 w 4218987"/>
                <a:gd name="connsiteY48" fmla="*/ 2514736 h 4308996"/>
                <a:gd name="connsiteX49" fmla="*/ 859948 w 4218987"/>
                <a:gd name="connsiteY49" fmla="*/ 2248939 h 4308996"/>
                <a:gd name="connsiteX50" fmla="*/ 1963134 w 4218987"/>
                <a:gd name="connsiteY50" fmla="*/ 1046030 h 4308996"/>
                <a:gd name="connsiteX51" fmla="*/ 2030962 w 4218987"/>
                <a:gd name="connsiteY51" fmla="*/ 1043097 h 4308996"/>
                <a:gd name="connsiteX52" fmla="*/ 2172480 w 4218987"/>
                <a:gd name="connsiteY52" fmla="*/ 1172882 h 4308996"/>
                <a:gd name="connsiteX53" fmla="*/ 2175413 w 4218987"/>
                <a:gd name="connsiteY53" fmla="*/ 1240710 h 4308996"/>
                <a:gd name="connsiteX54" fmla="*/ 1072226 w 4218987"/>
                <a:gd name="connsiteY54" fmla="*/ 2443619 h 4308996"/>
                <a:gd name="connsiteX55" fmla="*/ 1004399 w 4218987"/>
                <a:gd name="connsiteY55" fmla="*/ 2446552 h 4308996"/>
                <a:gd name="connsiteX56" fmla="*/ 862881 w 4218987"/>
                <a:gd name="connsiteY56" fmla="*/ 2316766 h 4308996"/>
                <a:gd name="connsiteX57" fmla="*/ 859948 w 4218987"/>
                <a:gd name="connsiteY57" fmla="*/ 2248939 h 4308996"/>
                <a:gd name="connsiteX58" fmla="*/ 624244 w 4218987"/>
                <a:gd name="connsiteY58" fmla="*/ 760411 h 4308996"/>
                <a:gd name="connsiteX59" fmla="*/ 1246221 w 4218987"/>
                <a:gd name="connsiteY59" fmla="*/ 664261 h 4308996"/>
                <a:gd name="connsiteX60" fmla="*/ 1422930 w 4218987"/>
                <a:gd name="connsiteY60" fmla="*/ 161864 h 4308996"/>
                <a:gd name="connsiteX61" fmla="*/ 1885804 w 4218987"/>
                <a:gd name="connsiteY61" fmla="*/ 995630 h 4308996"/>
                <a:gd name="connsiteX62" fmla="*/ 846522 w 4218987"/>
                <a:gd name="connsiteY62" fmla="*/ 2157043 h 4308996"/>
                <a:gd name="connsiteX63" fmla="*/ 127757 w 4218987"/>
                <a:gd name="connsiteY63" fmla="*/ 2186014 h 4308996"/>
                <a:gd name="connsiteX64" fmla="*/ 448206 w 4218987"/>
                <a:gd name="connsiteY64" fmla="*/ 1555358 h 4308996"/>
                <a:gd name="connsiteX65" fmla="*/ 624244 w 4218987"/>
                <a:gd name="connsiteY65" fmla="*/ 760411 h 4308996"/>
                <a:gd name="connsiteX0" fmla="*/ 2726972 w 4218987"/>
                <a:gd name="connsiteY0" fmla="*/ 2714720 h 4366622"/>
                <a:gd name="connsiteX1" fmla="*/ 2785542 w 4218987"/>
                <a:gd name="connsiteY1" fmla="*/ 2675841 h 4366622"/>
                <a:gd name="connsiteX2" fmla="*/ 2903529 w 4218987"/>
                <a:gd name="connsiteY2" fmla="*/ 2709994 h 4366622"/>
                <a:gd name="connsiteX3" fmla="*/ 2958558 w 4218987"/>
                <a:gd name="connsiteY3" fmla="*/ 2897321 h 4366622"/>
                <a:gd name="connsiteX4" fmla="*/ 2951347 w 4218987"/>
                <a:gd name="connsiteY4" fmla="*/ 2920494 h 4366622"/>
                <a:gd name="connsiteX5" fmla="*/ 2726972 w 4218987"/>
                <a:gd name="connsiteY5" fmla="*/ 2714720 h 4366622"/>
                <a:gd name="connsiteX6" fmla="*/ 2187259 w 4218987"/>
                <a:gd name="connsiteY6" fmla="*/ 2461212 h 4366622"/>
                <a:gd name="connsiteX7" fmla="*/ 2388933 w 4218987"/>
                <a:gd name="connsiteY7" fmla="*/ 2646168 h 4366622"/>
                <a:gd name="connsiteX8" fmla="*/ 2386834 w 4218987"/>
                <a:gd name="connsiteY8" fmla="*/ 2646699 h 4366622"/>
                <a:gd name="connsiteX9" fmla="*/ 2230026 w 4218987"/>
                <a:gd name="connsiteY9" fmla="*/ 2601683 h 4366622"/>
                <a:gd name="connsiteX10" fmla="*/ 2228909 w 4218987"/>
                <a:gd name="connsiteY10" fmla="*/ 2603008 h 4366622"/>
                <a:gd name="connsiteX11" fmla="*/ 2187259 w 4218987"/>
                <a:gd name="connsiteY11" fmla="*/ 2461212 h 4366622"/>
                <a:gd name="connsiteX12" fmla="*/ 1934983 w 4218987"/>
                <a:gd name="connsiteY12" fmla="*/ 2229850 h 4366622"/>
                <a:gd name="connsiteX13" fmla="*/ 1993087 w 4218987"/>
                <a:gd name="connsiteY13" fmla="*/ 2283137 h 4366622"/>
                <a:gd name="connsiteX14" fmla="*/ 1941766 w 4218987"/>
                <a:gd name="connsiteY14" fmla="*/ 2390102 h 4366622"/>
                <a:gd name="connsiteX15" fmla="*/ 2068585 w 4218987"/>
                <a:gd name="connsiteY15" fmla="*/ 2792982 h 4366622"/>
                <a:gd name="connsiteX16" fmla="*/ 2416619 w 4218987"/>
                <a:gd name="connsiteY16" fmla="*/ 2895260 h 4366622"/>
                <a:gd name="connsiteX17" fmla="*/ 2589184 w 4218987"/>
                <a:gd name="connsiteY17" fmla="*/ 2829817 h 4366622"/>
                <a:gd name="connsiteX18" fmla="*/ 2819784 w 4218987"/>
                <a:gd name="connsiteY18" fmla="*/ 3041300 h 4366622"/>
                <a:gd name="connsiteX19" fmla="*/ 2627084 w 4218987"/>
                <a:gd name="connsiteY19" fmla="*/ 2990299 h 4366622"/>
                <a:gd name="connsiteX20" fmla="*/ 2434618 w 4218987"/>
                <a:gd name="connsiteY20" fmla="*/ 3181195 h 4366622"/>
                <a:gd name="connsiteX21" fmla="*/ 2893365 w 4218987"/>
                <a:gd name="connsiteY21" fmla="*/ 3302255 h 4366622"/>
                <a:gd name="connsiteX22" fmla="*/ 3032143 w 4218987"/>
                <a:gd name="connsiteY22" fmla="*/ 3236054 h 4366622"/>
                <a:gd name="connsiteX23" fmla="*/ 3090634 w 4218987"/>
                <a:gd name="connsiteY23" fmla="*/ 3289696 h 4366622"/>
                <a:gd name="connsiteX24" fmla="*/ 3210914 w 4218987"/>
                <a:gd name="connsiteY24" fmla="*/ 3158543 h 4366622"/>
                <a:gd name="connsiteX25" fmla="*/ 3156792 w 4218987"/>
                <a:gd name="connsiteY25" fmla="*/ 3108907 h 4366622"/>
                <a:gd name="connsiteX26" fmla="*/ 3222229 w 4218987"/>
                <a:gd name="connsiteY26" fmla="*/ 2960269 h 4366622"/>
                <a:gd name="connsiteX27" fmla="*/ 3089478 w 4218987"/>
                <a:gd name="connsiteY27" fmla="*/ 2513070 h 4366622"/>
                <a:gd name="connsiteX28" fmla="*/ 3090209 w 4218987"/>
                <a:gd name="connsiteY28" fmla="*/ 2512214 h 4366622"/>
                <a:gd name="connsiteX29" fmla="*/ 3085067 w 4218987"/>
                <a:gd name="connsiteY29" fmla="*/ 2508440 h 4366622"/>
                <a:gd name="connsiteX30" fmla="*/ 3083320 w 4218987"/>
                <a:gd name="connsiteY30" fmla="*/ 2506607 h 4366622"/>
                <a:gd name="connsiteX31" fmla="*/ 3083018 w 4218987"/>
                <a:gd name="connsiteY31" fmla="*/ 2506936 h 4366622"/>
                <a:gd name="connsiteX32" fmla="*/ 2744891 w 4218987"/>
                <a:gd name="connsiteY32" fmla="*/ 2420115 h 4366622"/>
                <a:gd name="connsiteX33" fmla="*/ 2538260 w 4218987"/>
                <a:gd name="connsiteY33" fmla="*/ 2541653 h 4366622"/>
                <a:gd name="connsiteX34" fmla="*/ 2299616 w 4218987"/>
                <a:gd name="connsiteY34" fmla="*/ 2322792 h 4366622"/>
                <a:gd name="connsiteX35" fmla="*/ 2313553 w 4218987"/>
                <a:gd name="connsiteY35" fmla="*/ 2316778 h 4366622"/>
                <a:gd name="connsiteX36" fmla="*/ 2487357 w 4218987"/>
                <a:gd name="connsiteY36" fmla="*/ 2362644 h 4366622"/>
                <a:gd name="connsiteX37" fmla="*/ 2660620 w 4218987"/>
                <a:gd name="connsiteY37" fmla="*/ 2190795 h 4366622"/>
                <a:gd name="connsiteX38" fmla="*/ 2247647 w 4218987"/>
                <a:gd name="connsiteY38" fmla="*/ 2081814 h 4366622"/>
                <a:gd name="connsiteX39" fmla="*/ 2110842 w 4218987"/>
                <a:gd name="connsiteY39" fmla="*/ 2149668 h 4366622"/>
                <a:gd name="connsiteX40" fmla="*/ 2055263 w 4218987"/>
                <a:gd name="connsiteY40" fmla="*/ 2098697 h 4366622"/>
                <a:gd name="connsiteX41" fmla="*/ 1934983 w 4218987"/>
                <a:gd name="connsiteY41" fmla="*/ 2229850 h 4366622"/>
                <a:gd name="connsiteX42" fmla="*/ 1094802 w 4218987"/>
                <a:gd name="connsiteY42" fmla="*/ 2572362 h 4366622"/>
                <a:gd name="connsiteX43" fmla="*/ 2274949 w 4218987"/>
                <a:gd name="connsiteY43" fmla="*/ 1294587 h 4366622"/>
                <a:gd name="connsiteX44" fmla="*/ 3845776 w 4218987"/>
                <a:gd name="connsiteY44" fmla="*/ 1583525 h 4366622"/>
                <a:gd name="connsiteX45" fmla="*/ 3464840 w 4218987"/>
                <a:gd name="connsiteY45" fmla="*/ 3507838 h 4366622"/>
                <a:gd name="connsiteX46" fmla="*/ 1459992 w 4218987"/>
                <a:gd name="connsiteY46" fmla="*/ 4035263 h 4366622"/>
                <a:gd name="connsiteX47" fmla="*/ 1457332 w 4218987"/>
                <a:gd name="connsiteY47" fmla="*/ 4031266 h 4366622"/>
                <a:gd name="connsiteX48" fmla="*/ 1094802 w 4218987"/>
                <a:gd name="connsiteY48" fmla="*/ 2572362 h 4366622"/>
                <a:gd name="connsiteX49" fmla="*/ 859948 w 4218987"/>
                <a:gd name="connsiteY49" fmla="*/ 2306565 h 4366622"/>
                <a:gd name="connsiteX50" fmla="*/ 1963134 w 4218987"/>
                <a:gd name="connsiteY50" fmla="*/ 1103656 h 4366622"/>
                <a:gd name="connsiteX51" fmla="*/ 2030962 w 4218987"/>
                <a:gd name="connsiteY51" fmla="*/ 1100723 h 4366622"/>
                <a:gd name="connsiteX52" fmla="*/ 2172480 w 4218987"/>
                <a:gd name="connsiteY52" fmla="*/ 1230508 h 4366622"/>
                <a:gd name="connsiteX53" fmla="*/ 2175413 w 4218987"/>
                <a:gd name="connsiteY53" fmla="*/ 1298336 h 4366622"/>
                <a:gd name="connsiteX54" fmla="*/ 1072226 w 4218987"/>
                <a:gd name="connsiteY54" fmla="*/ 2501245 h 4366622"/>
                <a:gd name="connsiteX55" fmla="*/ 1004399 w 4218987"/>
                <a:gd name="connsiteY55" fmla="*/ 2504178 h 4366622"/>
                <a:gd name="connsiteX56" fmla="*/ 862881 w 4218987"/>
                <a:gd name="connsiteY56" fmla="*/ 2374392 h 4366622"/>
                <a:gd name="connsiteX57" fmla="*/ 859948 w 4218987"/>
                <a:gd name="connsiteY57" fmla="*/ 2306565 h 4366622"/>
                <a:gd name="connsiteX58" fmla="*/ 624244 w 4218987"/>
                <a:gd name="connsiteY58" fmla="*/ 818037 h 4366622"/>
                <a:gd name="connsiteX59" fmla="*/ 1246221 w 4218987"/>
                <a:gd name="connsiteY59" fmla="*/ 721887 h 4366622"/>
                <a:gd name="connsiteX60" fmla="*/ 1422930 w 4218987"/>
                <a:gd name="connsiteY60" fmla="*/ 219490 h 4366622"/>
                <a:gd name="connsiteX61" fmla="*/ 1885804 w 4218987"/>
                <a:gd name="connsiteY61" fmla="*/ 1053256 h 4366622"/>
                <a:gd name="connsiteX62" fmla="*/ 846522 w 4218987"/>
                <a:gd name="connsiteY62" fmla="*/ 2214669 h 4366622"/>
                <a:gd name="connsiteX63" fmla="*/ 127757 w 4218987"/>
                <a:gd name="connsiteY63" fmla="*/ 2243640 h 4366622"/>
                <a:gd name="connsiteX64" fmla="*/ 448206 w 4218987"/>
                <a:gd name="connsiteY64" fmla="*/ 1612984 h 4366622"/>
                <a:gd name="connsiteX65" fmla="*/ 624244 w 4218987"/>
                <a:gd name="connsiteY65" fmla="*/ 818037 h 4366622"/>
                <a:gd name="connsiteX0" fmla="*/ 2726972 w 4218987"/>
                <a:gd name="connsiteY0" fmla="*/ 2679961 h 4331863"/>
                <a:gd name="connsiteX1" fmla="*/ 2785542 w 4218987"/>
                <a:gd name="connsiteY1" fmla="*/ 2641082 h 4331863"/>
                <a:gd name="connsiteX2" fmla="*/ 2903529 w 4218987"/>
                <a:gd name="connsiteY2" fmla="*/ 2675235 h 4331863"/>
                <a:gd name="connsiteX3" fmla="*/ 2958558 w 4218987"/>
                <a:gd name="connsiteY3" fmla="*/ 2862562 h 4331863"/>
                <a:gd name="connsiteX4" fmla="*/ 2951347 w 4218987"/>
                <a:gd name="connsiteY4" fmla="*/ 2885735 h 4331863"/>
                <a:gd name="connsiteX5" fmla="*/ 2726972 w 4218987"/>
                <a:gd name="connsiteY5" fmla="*/ 2679961 h 4331863"/>
                <a:gd name="connsiteX6" fmla="*/ 2187259 w 4218987"/>
                <a:gd name="connsiteY6" fmla="*/ 2426453 h 4331863"/>
                <a:gd name="connsiteX7" fmla="*/ 2388933 w 4218987"/>
                <a:gd name="connsiteY7" fmla="*/ 2611409 h 4331863"/>
                <a:gd name="connsiteX8" fmla="*/ 2386834 w 4218987"/>
                <a:gd name="connsiteY8" fmla="*/ 2611940 h 4331863"/>
                <a:gd name="connsiteX9" fmla="*/ 2230026 w 4218987"/>
                <a:gd name="connsiteY9" fmla="*/ 2566924 h 4331863"/>
                <a:gd name="connsiteX10" fmla="*/ 2228909 w 4218987"/>
                <a:gd name="connsiteY10" fmla="*/ 2568249 h 4331863"/>
                <a:gd name="connsiteX11" fmla="*/ 2187259 w 4218987"/>
                <a:gd name="connsiteY11" fmla="*/ 2426453 h 4331863"/>
                <a:gd name="connsiteX12" fmla="*/ 1934983 w 4218987"/>
                <a:gd name="connsiteY12" fmla="*/ 2195091 h 4331863"/>
                <a:gd name="connsiteX13" fmla="*/ 1993087 w 4218987"/>
                <a:gd name="connsiteY13" fmla="*/ 2248378 h 4331863"/>
                <a:gd name="connsiteX14" fmla="*/ 1941766 w 4218987"/>
                <a:gd name="connsiteY14" fmla="*/ 2355343 h 4331863"/>
                <a:gd name="connsiteX15" fmla="*/ 2068585 w 4218987"/>
                <a:gd name="connsiteY15" fmla="*/ 2758223 h 4331863"/>
                <a:gd name="connsiteX16" fmla="*/ 2416619 w 4218987"/>
                <a:gd name="connsiteY16" fmla="*/ 2860501 h 4331863"/>
                <a:gd name="connsiteX17" fmla="*/ 2589184 w 4218987"/>
                <a:gd name="connsiteY17" fmla="*/ 2795058 h 4331863"/>
                <a:gd name="connsiteX18" fmla="*/ 2819784 w 4218987"/>
                <a:gd name="connsiteY18" fmla="*/ 3006541 h 4331863"/>
                <a:gd name="connsiteX19" fmla="*/ 2627084 w 4218987"/>
                <a:gd name="connsiteY19" fmla="*/ 2955540 h 4331863"/>
                <a:gd name="connsiteX20" fmla="*/ 2434618 w 4218987"/>
                <a:gd name="connsiteY20" fmla="*/ 3146436 h 4331863"/>
                <a:gd name="connsiteX21" fmla="*/ 2893365 w 4218987"/>
                <a:gd name="connsiteY21" fmla="*/ 3267496 h 4331863"/>
                <a:gd name="connsiteX22" fmla="*/ 3032143 w 4218987"/>
                <a:gd name="connsiteY22" fmla="*/ 3201295 h 4331863"/>
                <a:gd name="connsiteX23" fmla="*/ 3090634 w 4218987"/>
                <a:gd name="connsiteY23" fmla="*/ 3254937 h 4331863"/>
                <a:gd name="connsiteX24" fmla="*/ 3210914 w 4218987"/>
                <a:gd name="connsiteY24" fmla="*/ 3123784 h 4331863"/>
                <a:gd name="connsiteX25" fmla="*/ 3156792 w 4218987"/>
                <a:gd name="connsiteY25" fmla="*/ 3074148 h 4331863"/>
                <a:gd name="connsiteX26" fmla="*/ 3222229 w 4218987"/>
                <a:gd name="connsiteY26" fmla="*/ 2925510 h 4331863"/>
                <a:gd name="connsiteX27" fmla="*/ 3089478 w 4218987"/>
                <a:gd name="connsiteY27" fmla="*/ 2478311 h 4331863"/>
                <a:gd name="connsiteX28" fmla="*/ 3090209 w 4218987"/>
                <a:gd name="connsiteY28" fmla="*/ 2477455 h 4331863"/>
                <a:gd name="connsiteX29" fmla="*/ 3085067 w 4218987"/>
                <a:gd name="connsiteY29" fmla="*/ 2473681 h 4331863"/>
                <a:gd name="connsiteX30" fmla="*/ 3083320 w 4218987"/>
                <a:gd name="connsiteY30" fmla="*/ 2471848 h 4331863"/>
                <a:gd name="connsiteX31" fmla="*/ 3083018 w 4218987"/>
                <a:gd name="connsiteY31" fmla="*/ 2472177 h 4331863"/>
                <a:gd name="connsiteX32" fmla="*/ 2744891 w 4218987"/>
                <a:gd name="connsiteY32" fmla="*/ 2385356 h 4331863"/>
                <a:gd name="connsiteX33" fmla="*/ 2538260 w 4218987"/>
                <a:gd name="connsiteY33" fmla="*/ 2506894 h 4331863"/>
                <a:gd name="connsiteX34" fmla="*/ 2299616 w 4218987"/>
                <a:gd name="connsiteY34" fmla="*/ 2288033 h 4331863"/>
                <a:gd name="connsiteX35" fmla="*/ 2313553 w 4218987"/>
                <a:gd name="connsiteY35" fmla="*/ 2282019 h 4331863"/>
                <a:gd name="connsiteX36" fmla="*/ 2487357 w 4218987"/>
                <a:gd name="connsiteY36" fmla="*/ 2327885 h 4331863"/>
                <a:gd name="connsiteX37" fmla="*/ 2660620 w 4218987"/>
                <a:gd name="connsiteY37" fmla="*/ 2156036 h 4331863"/>
                <a:gd name="connsiteX38" fmla="*/ 2247647 w 4218987"/>
                <a:gd name="connsiteY38" fmla="*/ 2047055 h 4331863"/>
                <a:gd name="connsiteX39" fmla="*/ 2110842 w 4218987"/>
                <a:gd name="connsiteY39" fmla="*/ 2114909 h 4331863"/>
                <a:gd name="connsiteX40" fmla="*/ 2055263 w 4218987"/>
                <a:gd name="connsiteY40" fmla="*/ 2063938 h 4331863"/>
                <a:gd name="connsiteX41" fmla="*/ 1934983 w 4218987"/>
                <a:gd name="connsiteY41" fmla="*/ 2195091 h 4331863"/>
                <a:gd name="connsiteX42" fmla="*/ 1094802 w 4218987"/>
                <a:gd name="connsiteY42" fmla="*/ 2537603 h 4331863"/>
                <a:gd name="connsiteX43" fmla="*/ 2274949 w 4218987"/>
                <a:gd name="connsiteY43" fmla="*/ 1259828 h 4331863"/>
                <a:gd name="connsiteX44" fmla="*/ 3845776 w 4218987"/>
                <a:gd name="connsiteY44" fmla="*/ 1548766 h 4331863"/>
                <a:gd name="connsiteX45" fmla="*/ 3464840 w 4218987"/>
                <a:gd name="connsiteY45" fmla="*/ 3473079 h 4331863"/>
                <a:gd name="connsiteX46" fmla="*/ 1459992 w 4218987"/>
                <a:gd name="connsiteY46" fmla="*/ 4000504 h 4331863"/>
                <a:gd name="connsiteX47" fmla="*/ 1457332 w 4218987"/>
                <a:gd name="connsiteY47" fmla="*/ 3996507 h 4331863"/>
                <a:gd name="connsiteX48" fmla="*/ 1094802 w 4218987"/>
                <a:gd name="connsiteY48" fmla="*/ 2537603 h 4331863"/>
                <a:gd name="connsiteX49" fmla="*/ 859948 w 4218987"/>
                <a:gd name="connsiteY49" fmla="*/ 2271806 h 4331863"/>
                <a:gd name="connsiteX50" fmla="*/ 1963134 w 4218987"/>
                <a:gd name="connsiteY50" fmla="*/ 1068897 h 4331863"/>
                <a:gd name="connsiteX51" fmla="*/ 2030962 w 4218987"/>
                <a:gd name="connsiteY51" fmla="*/ 1065964 h 4331863"/>
                <a:gd name="connsiteX52" fmla="*/ 2172480 w 4218987"/>
                <a:gd name="connsiteY52" fmla="*/ 1195749 h 4331863"/>
                <a:gd name="connsiteX53" fmla="*/ 2175413 w 4218987"/>
                <a:gd name="connsiteY53" fmla="*/ 1263577 h 4331863"/>
                <a:gd name="connsiteX54" fmla="*/ 1072226 w 4218987"/>
                <a:gd name="connsiteY54" fmla="*/ 2466486 h 4331863"/>
                <a:gd name="connsiteX55" fmla="*/ 1004399 w 4218987"/>
                <a:gd name="connsiteY55" fmla="*/ 2469419 h 4331863"/>
                <a:gd name="connsiteX56" fmla="*/ 862881 w 4218987"/>
                <a:gd name="connsiteY56" fmla="*/ 2339633 h 4331863"/>
                <a:gd name="connsiteX57" fmla="*/ 859948 w 4218987"/>
                <a:gd name="connsiteY57" fmla="*/ 2271806 h 4331863"/>
                <a:gd name="connsiteX58" fmla="*/ 624244 w 4218987"/>
                <a:gd name="connsiteY58" fmla="*/ 783278 h 4331863"/>
                <a:gd name="connsiteX59" fmla="*/ 1246221 w 4218987"/>
                <a:gd name="connsiteY59" fmla="*/ 687128 h 4331863"/>
                <a:gd name="connsiteX60" fmla="*/ 1422930 w 4218987"/>
                <a:gd name="connsiteY60" fmla="*/ 184731 h 4331863"/>
                <a:gd name="connsiteX61" fmla="*/ 1885804 w 4218987"/>
                <a:gd name="connsiteY61" fmla="*/ 1018497 h 4331863"/>
                <a:gd name="connsiteX62" fmla="*/ 846522 w 4218987"/>
                <a:gd name="connsiteY62" fmla="*/ 2179910 h 4331863"/>
                <a:gd name="connsiteX63" fmla="*/ 127757 w 4218987"/>
                <a:gd name="connsiteY63" fmla="*/ 2208881 h 4331863"/>
                <a:gd name="connsiteX64" fmla="*/ 448206 w 4218987"/>
                <a:gd name="connsiteY64" fmla="*/ 1578225 h 4331863"/>
                <a:gd name="connsiteX65" fmla="*/ 624244 w 4218987"/>
                <a:gd name="connsiteY65" fmla="*/ 783278 h 433186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24244 w 4218987"/>
                <a:gd name="connsiteY58" fmla="*/ 804258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24244 w 4218987"/>
                <a:gd name="connsiteY65" fmla="*/ 804258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498006 h 4149908"/>
                <a:gd name="connsiteX1" fmla="*/ 2785542 w 4218987"/>
                <a:gd name="connsiteY1" fmla="*/ 2459127 h 4149908"/>
                <a:gd name="connsiteX2" fmla="*/ 2903529 w 4218987"/>
                <a:gd name="connsiteY2" fmla="*/ 2493280 h 4149908"/>
                <a:gd name="connsiteX3" fmla="*/ 2958558 w 4218987"/>
                <a:gd name="connsiteY3" fmla="*/ 2680607 h 4149908"/>
                <a:gd name="connsiteX4" fmla="*/ 2951347 w 4218987"/>
                <a:gd name="connsiteY4" fmla="*/ 2703780 h 4149908"/>
                <a:gd name="connsiteX5" fmla="*/ 2726972 w 4218987"/>
                <a:gd name="connsiteY5" fmla="*/ 2498006 h 4149908"/>
                <a:gd name="connsiteX6" fmla="*/ 2187259 w 4218987"/>
                <a:gd name="connsiteY6" fmla="*/ 2244498 h 4149908"/>
                <a:gd name="connsiteX7" fmla="*/ 2388933 w 4218987"/>
                <a:gd name="connsiteY7" fmla="*/ 2429454 h 4149908"/>
                <a:gd name="connsiteX8" fmla="*/ 2386834 w 4218987"/>
                <a:gd name="connsiteY8" fmla="*/ 2429985 h 4149908"/>
                <a:gd name="connsiteX9" fmla="*/ 2230026 w 4218987"/>
                <a:gd name="connsiteY9" fmla="*/ 2384969 h 4149908"/>
                <a:gd name="connsiteX10" fmla="*/ 2228909 w 4218987"/>
                <a:gd name="connsiteY10" fmla="*/ 2386294 h 4149908"/>
                <a:gd name="connsiteX11" fmla="*/ 2187259 w 4218987"/>
                <a:gd name="connsiteY11" fmla="*/ 2244498 h 4149908"/>
                <a:gd name="connsiteX12" fmla="*/ 1934983 w 4218987"/>
                <a:gd name="connsiteY12" fmla="*/ 2013136 h 4149908"/>
                <a:gd name="connsiteX13" fmla="*/ 1993087 w 4218987"/>
                <a:gd name="connsiteY13" fmla="*/ 2066423 h 4149908"/>
                <a:gd name="connsiteX14" fmla="*/ 1941766 w 4218987"/>
                <a:gd name="connsiteY14" fmla="*/ 2173388 h 4149908"/>
                <a:gd name="connsiteX15" fmla="*/ 2068585 w 4218987"/>
                <a:gd name="connsiteY15" fmla="*/ 2576268 h 4149908"/>
                <a:gd name="connsiteX16" fmla="*/ 2416619 w 4218987"/>
                <a:gd name="connsiteY16" fmla="*/ 2678546 h 4149908"/>
                <a:gd name="connsiteX17" fmla="*/ 2589184 w 4218987"/>
                <a:gd name="connsiteY17" fmla="*/ 2613103 h 4149908"/>
                <a:gd name="connsiteX18" fmla="*/ 2819784 w 4218987"/>
                <a:gd name="connsiteY18" fmla="*/ 2824586 h 4149908"/>
                <a:gd name="connsiteX19" fmla="*/ 2627084 w 4218987"/>
                <a:gd name="connsiteY19" fmla="*/ 2773585 h 4149908"/>
                <a:gd name="connsiteX20" fmla="*/ 2434618 w 4218987"/>
                <a:gd name="connsiteY20" fmla="*/ 2964481 h 4149908"/>
                <a:gd name="connsiteX21" fmla="*/ 2893365 w 4218987"/>
                <a:gd name="connsiteY21" fmla="*/ 3085541 h 4149908"/>
                <a:gd name="connsiteX22" fmla="*/ 3032143 w 4218987"/>
                <a:gd name="connsiteY22" fmla="*/ 3019340 h 4149908"/>
                <a:gd name="connsiteX23" fmla="*/ 3090634 w 4218987"/>
                <a:gd name="connsiteY23" fmla="*/ 3072982 h 4149908"/>
                <a:gd name="connsiteX24" fmla="*/ 3210914 w 4218987"/>
                <a:gd name="connsiteY24" fmla="*/ 2941829 h 4149908"/>
                <a:gd name="connsiteX25" fmla="*/ 3156792 w 4218987"/>
                <a:gd name="connsiteY25" fmla="*/ 2892193 h 4149908"/>
                <a:gd name="connsiteX26" fmla="*/ 3222229 w 4218987"/>
                <a:gd name="connsiteY26" fmla="*/ 2743555 h 4149908"/>
                <a:gd name="connsiteX27" fmla="*/ 3089478 w 4218987"/>
                <a:gd name="connsiteY27" fmla="*/ 2296356 h 4149908"/>
                <a:gd name="connsiteX28" fmla="*/ 3090209 w 4218987"/>
                <a:gd name="connsiteY28" fmla="*/ 2295500 h 4149908"/>
                <a:gd name="connsiteX29" fmla="*/ 3085067 w 4218987"/>
                <a:gd name="connsiteY29" fmla="*/ 2291726 h 4149908"/>
                <a:gd name="connsiteX30" fmla="*/ 3083320 w 4218987"/>
                <a:gd name="connsiteY30" fmla="*/ 2289893 h 4149908"/>
                <a:gd name="connsiteX31" fmla="*/ 3083018 w 4218987"/>
                <a:gd name="connsiteY31" fmla="*/ 2290222 h 4149908"/>
                <a:gd name="connsiteX32" fmla="*/ 2744891 w 4218987"/>
                <a:gd name="connsiteY32" fmla="*/ 2203401 h 4149908"/>
                <a:gd name="connsiteX33" fmla="*/ 2538260 w 4218987"/>
                <a:gd name="connsiteY33" fmla="*/ 2324939 h 4149908"/>
                <a:gd name="connsiteX34" fmla="*/ 2299616 w 4218987"/>
                <a:gd name="connsiteY34" fmla="*/ 2106078 h 4149908"/>
                <a:gd name="connsiteX35" fmla="*/ 2313553 w 4218987"/>
                <a:gd name="connsiteY35" fmla="*/ 2100064 h 4149908"/>
                <a:gd name="connsiteX36" fmla="*/ 2487357 w 4218987"/>
                <a:gd name="connsiteY36" fmla="*/ 2145930 h 4149908"/>
                <a:gd name="connsiteX37" fmla="*/ 2660620 w 4218987"/>
                <a:gd name="connsiteY37" fmla="*/ 1974081 h 4149908"/>
                <a:gd name="connsiteX38" fmla="*/ 2247647 w 4218987"/>
                <a:gd name="connsiteY38" fmla="*/ 1865100 h 4149908"/>
                <a:gd name="connsiteX39" fmla="*/ 2110842 w 4218987"/>
                <a:gd name="connsiteY39" fmla="*/ 1932954 h 4149908"/>
                <a:gd name="connsiteX40" fmla="*/ 2055263 w 4218987"/>
                <a:gd name="connsiteY40" fmla="*/ 1881983 h 4149908"/>
                <a:gd name="connsiteX41" fmla="*/ 1934983 w 4218987"/>
                <a:gd name="connsiteY41" fmla="*/ 2013136 h 4149908"/>
                <a:gd name="connsiteX42" fmla="*/ 1094802 w 4218987"/>
                <a:gd name="connsiteY42" fmla="*/ 2355648 h 4149908"/>
                <a:gd name="connsiteX43" fmla="*/ 2274949 w 4218987"/>
                <a:gd name="connsiteY43" fmla="*/ 1077873 h 4149908"/>
                <a:gd name="connsiteX44" fmla="*/ 3845776 w 4218987"/>
                <a:gd name="connsiteY44" fmla="*/ 1366811 h 4149908"/>
                <a:gd name="connsiteX45" fmla="*/ 3464840 w 4218987"/>
                <a:gd name="connsiteY45" fmla="*/ 3291124 h 4149908"/>
                <a:gd name="connsiteX46" fmla="*/ 1459992 w 4218987"/>
                <a:gd name="connsiteY46" fmla="*/ 3818549 h 4149908"/>
                <a:gd name="connsiteX47" fmla="*/ 1457332 w 4218987"/>
                <a:gd name="connsiteY47" fmla="*/ 3814552 h 4149908"/>
                <a:gd name="connsiteX48" fmla="*/ 1094802 w 4218987"/>
                <a:gd name="connsiteY48" fmla="*/ 2355648 h 4149908"/>
                <a:gd name="connsiteX49" fmla="*/ 859948 w 4218987"/>
                <a:gd name="connsiteY49" fmla="*/ 2089851 h 4149908"/>
                <a:gd name="connsiteX50" fmla="*/ 1963134 w 4218987"/>
                <a:gd name="connsiteY50" fmla="*/ 886942 h 4149908"/>
                <a:gd name="connsiteX51" fmla="*/ 2030962 w 4218987"/>
                <a:gd name="connsiteY51" fmla="*/ 884009 h 4149908"/>
                <a:gd name="connsiteX52" fmla="*/ 2172480 w 4218987"/>
                <a:gd name="connsiteY52" fmla="*/ 1013794 h 4149908"/>
                <a:gd name="connsiteX53" fmla="*/ 2175413 w 4218987"/>
                <a:gd name="connsiteY53" fmla="*/ 1081622 h 4149908"/>
                <a:gd name="connsiteX54" fmla="*/ 1072226 w 4218987"/>
                <a:gd name="connsiteY54" fmla="*/ 2284531 h 4149908"/>
                <a:gd name="connsiteX55" fmla="*/ 1004399 w 4218987"/>
                <a:gd name="connsiteY55" fmla="*/ 2287464 h 4149908"/>
                <a:gd name="connsiteX56" fmla="*/ 862881 w 4218987"/>
                <a:gd name="connsiteY56" fmla="*/ 2157678 h 4149908"/>
                <a:gd name="connsiteX57" fmla="*/ 859948 w 4218987"/>
                <a:gd name="connsiteY57" fmla="*/ 2089851 h 4149908"/>
                <a:gd name="connsiteX58" fmla="*/ 617213 w 4218987"/>
                <a:gd name="connsiteY58" fmla="*/ 646571 h 4149908"/>
                <a:gd name="connsiteX59" fmla="*/ 1193554 w 4218987"/>
                <a:gd name="connsiteY59" fmla="*/ 534417 h 4149908"/>
                <a:gd name="connsiteX60" fmla="*/ 1422930 w 4218987"/>
                <a:gd name="connsiteY60" fmla="*/ 2776 h 4149908"/>
                <a:gd name="connsiteX61" fmla="*/ 1885804 w 4218987"/>
                <a:gd name="connsiteY61" fmla="*/ 836542 h 4149908"/>
                <a:gd name="connsiteX62" fmla="*/ 846522 w 4218987"/>
                <a:gd name="connsiteY62" fmla="*/ 1997955 h 4149908"/>
                <a:gd name="connsiteX63" fmla="*/ 127757 w 4218987"/>
                <a:gd name="connsiteY63" fmla="*/ 2026926 h 4149908"/>
                <a:gd name="connsiteX64" fmla="*/ 448206 w 4218987"/>
                <a:gd name="connsiteY64" fmla="*/ 1396270 h 4149908"/>
                <a:gd name="connsiteX65" fmla="*/ 617213 w 4218987"/>
                <a:gd name="connsiteY65" fmla="*/ 646571 h 4149908"/>
                <a:gd name="connsiteX0" fmla="*/ 2726972 w 4218987"/>
                <a:gd name="connsiteY0" fmla="*/ 2558980 h 4210882"/>
                <a:gd name="connsiteX1" fmla="*/ 2785542 w 4218987"/>
                <a:gd name="connsiteY1" fmla="*/ 2520101 h 4210882"/>
                <a:gd name="connsiteX2" fmla="*/ 2903529 w 4218987"/>
                <a:gd name="connsiteY2" fmla="*/ 2554254 h 4210882"/>
                <a:gd name="connsiteX3" fmla="*/ 2958558 w 4218987"/>
                <a:gd name="connsiteY3" fmla="*/ 2741581 h 4210882"/>
                <a:gd name="connsiteX4" fmla="*/ 2951347 w 4218987"/>
                <a:gd name="connsiteY4" fmla="*/ 2764754 h 4210882"/>
                <a:gd name="connsiteX5" fmla="*/ 2726972 w 4218987"/>
                <a:gd name="connsiteY5" fmla="*/ 2558980 h 4210882"/>
                <a:gd name="connsiteX6" fmla="*/ 2187259 w 4218987"/>
                <a:gd name="connsiteY6" fmla="*/ 2305472 h 4210882"/>
                <a:gd name="connsiteX7" fmla="*/ 2388933 w 4218987"/>
                <a:gd name="connsiteY7" fmla="*/ 2490428 h 4210882"/>
                <a:gd name="connsiteX8" fmla="*/ 2386834 w 4218987"/>
                <a:gd name="connsiteY8" fmla="*/ 2490959 h 4210882"/>
                <a:gd name="connsiteX9" fmla="*/ 2230026 w 4218987"/>
                <a:gd name="connsiteY9" fmla="*/ 2445943 h 4210882"/>
                <a:gd name="connsiteX10" fmla="*/ 2228909 w 4218987"/>
                <a:gd name="connsiteY10" fmla="*/ 2447268 h 4210882"/>
                <a:gd name="connsiteX11" fmla="*/ 2187259 w 4218987"/>
                <a:gd name="connsiteY11" fmla="*/ 2305472 h 4210882"/>
                <a:gd name="connsiteX12" fmla="*/ 1934983 w 4218987"/>
                <a:gd name="connsiteY12" fmla="*/ 2074110 h 4210882"/>
                <a:gd name="connsiteX13" fmla="*/ 1993087 w 4218987"/>
                <a:gd name="connsiteY13" fmla="*/ 2127397 h 4210882"/>
                <a:gd name="connsiteX14" fmla="*/ 1941766 w 4218987"/>
                <a:gd name="connsiteY14" fmla="*/ 2234362 h 4210882"/>
                <a:gd name="connsiteX15" fmla="*/ 2068585 w 4218987"/>
                <a:gd name="connsiteY15" fmla="*/ 2637242 h 4210882"/>
                <a:gd name="connsiteX16" fmla="*/ 2416619 w 4218987"/>
                <a:gd name="connsiteY16" fmla="*/ 2739520 h 4210882"/>
                <a:gd name="connsiteX17" fmla="*/ 2589184 w 4218987"/>
                <a:gd name="connsiteY17" fmla="*/ 2674077 h 4210882"/>
                <a:gd name="connsiteX18" fmla="*/ 2819784 w 4218987"/>
                <a:gd name="connsiteY18" fmla="*/ 2885560 h 4210882"/>
                <a:gd name="connsiteX19" fmla="*/ 2627084 w 4218987"/>
                <a:gd name="connsiteY19" fmla="*/ 2834559 h 4210882"/>
                <a:gd name="connsiteX20" fmla="*/ 2434618 w 4218987"/>
                <a:gd name="connsiteY20" fmla="*/ 3025455 h 4210882"/>
                <a:gd name="connsiteX21" fmla="*/ 2893365 w 4218987"/>
                <a:gd name="connsiteY21" fmla="*/ 3146515 h 4210882"/>
                <a:gd name="connsiteX22" fmla="*/ 3032143 w 4218987"/>
                <a:gd name="connsiteY22" fmla="*/ 3080314 h 4210882"/>
                <a:gd name="connsiteX23" fmla="*/ 3090634 w 4218987"/>
                <a:gd name="connsiteY23" fmla="*/ 3133956 h 4210882"/>
                <a:gd name="connsiteX24" fmla="*/ 3210914 w 4218987"/>
                <a:gd name="connsiteY24" fmla="*/ 3002803 h 4210882"/>
                <a:gd name="connsiteX25" fmla="*/ 3156792 w 4218987"/>
                <a:gd name="connsiteY25" fmla="*/ 2953167 h 4210882"/>
                <a:gd name="connsiteX26" fmla="*/ 3222229 w 4218987"/>
                <a:gd name="connsiteY26" fmla="*/ 2804529 h 4210882"/>
                <a:gd name="connsiteX27" fmla="*/ 3089478 w 4218987"/>
                <a:gd name="connsiteY27" fmla="*/ 2357330 h 4210882"/>
                <a:gd name="connsiteX28" fmla="*/ 3090209 w 4218987"/>
                <a:gd name="connsiteY28" fmla="*/ 2356474 h 4210882"/>
                <a:gd name="connsiteX29" fmla="*/ 3085067 w 4218987"/>
                <a:gd name="connsiteY29" fmla="*/ 2352700 h 4210882"/>
                <a:gd name="connsiteX30" fmla="*/ 3083320 w 4218987"/>
                <a:gd name="connsiteY30" fmla="*/ 2350867 h 4210882"/>
                <a:gd name="connsiteX31" fmla="*/ 3083018 w 4218987"/>
                <a:gd name="connsiteY31" fmla="*/ 2351196 h 4210882"/>
                <a:gd name="connsiteX32" fmla="*/ 2744891 w 4218987"/>
                <a:gd name="connsiteY32" fmla="*/ 2264375 h 4210882"/>
                <a:gd name="connsiteX33" fmla="*/ 2538260 w 4218987"/>
                <a:gd name="connsiteY33" fmla="*/ 2385913 h 4210882"/>
                <a:gd name="connsiteX34" fmla="*/ 2299616 w 4218987"/>
                <a:gd name="connsiteY34" fmla="*/ 2167052 h 4210882"/>
                <a:gd name="connsiteX35" fmla="*/ 2313553 w 4218987"/>
                <a:gd name="connsiteY35" fmla="*/ 2161038 h 4210882"/>
                <a:gd name="connsiteX36" fmla="*/ 2487357 w 4218987"/>
                <a:gd name="connsiteY36" fmla="*/ 2206904 h 4210882"/>
                <a:gd name="connsiteX37" fmla="*/ 2660620 w 4218987"/>
                <a:gd name="connsiteY37" fmla="*/ 2035055 h 4210882"/>
                <a:gd name="connsiteX38" fmla="*/ 2247647 w 4218987"/>
                <a:gd name="connsiteY38" fmla="*/ 1926074 h 4210882"/>
                <a:gd name="connsiteX39" fmla="*/ 2110842 w 4218987"/>
                <a:gd name="connsiteY39" fmla="*/ 1993928 h 4210882"/>
                <a:gd name="connsiteX40" fmla="*/ 2055263 w 4218987"/>
                <a:gd name="connsiteY40" fmla="*/ 1942957 h 4210882"/>
                <a:gd name="connsiteX41" fmla="*/ 1934983 w 4218987"/>
                <a:gd name="connsiteY41" fmla="*/ 2074110 h 4210882"/>
                <a:gd name="connsiteX42" fmla="*/ 1094802 w 4218987"/>
                <a:gd name="connsiteY42" fmla="*/ 2416622 h 4210882"/>
                <a:gd name="connsiteX43" fmla="*/ 2274949 w 4218987"/>
                <a:gd name="connsiteY43" fmla="*/ 1138847 h 4210882"/>
                <a:gd name="connsiteX44" fmla="*/ 3845776 w 4218987"/>
                <a:gd name="connsiteY44" fmla="*/ 1427785 h 4210882"/>
                <a:gd name="connsiteX45" fmla="*/ 3464840 w 4218987"/>
                <a:gd name="connsiteY45" fmla="*/ 3352098 h 4210882"/>
                <a:gd name="connsiteX46" fmla="*/ 1459992 w 4218987"/>
                <a:gd name="connsiteY46" fmla="*/ 3879523 h 4210882"/>
                <a:gd name="connsiteX47" fmla="*/ 1457332 w 4218987"/>
                <a:gd name="connsiteY47" fmla="*/ 3875526 h 4210882"/>
                <a:gd name="connsiteX48" fmla="*/ 1094802 w 4218987"/>
                <a:gd name="connsiteY48" fmla="*/ 2416622 h 4210882"/>
                <a:gd name="connsiteX49" fmla="*/ 859948 w 4218987"/>
                <a:gd name="connsiteY49" fmla="*/ 2150825 h 4210882"/>
                <a:gd name="connsiteX50" fmla="*/ 1963134 w 4218987"/>
                <a:gd name="connsiteY50" fmla="*/ 947916 h 4210882"/>
                <a:gd name="connsiteX51" fmla="*/ 2030962 w 4218987"/>
                <a:gd name="connsiteY51" fmla="*/ 944983 h 4210882"/>
                <a:gd name="connsiteX52" fmla="*/ 2172480 w 4218987"/>
                <a:gd name="connsiteY52" fmla="*/ 1074768 h 4210882"/>
                <a:gd name="connsiteX53" fmla="*/ 2175413 w 4218987"/>
                <a:gd name="connsiteY53" fmla="*/ 1142596 h 4210882"/>
                <a:gd name="connsiteX54" fmla="*/ 1072226 w 4218987"/>
                <a:gd name="connsiteY54" fmla="*/ 2345505 h 4210882"/>
                <a:gd name="connsiteX55" fmla="*/ 1004399 w 4218987"/>
                <a:gd name="connsiteY55" fmla="*/ 2348438 h 4210882"/>
                <a:gd name="connsiteX56" fmla="*/ 862881 w 4218987"/>
                <a:gd name="connsiteY56" fmla="*/ 2218652 h 4210882"/>
                <a:gd name="connsiteX57" fmla="*/ 859948 w 4218987"/>
                <a:gd name="connsiteY57" fmla="*/ 2150825 h 4210882"/>
                <a:gd name="connsiteX58" fmla="*/ 617213 w 4218987"/>
                <a:gd name="connsiteY58" fmla="*/ 707545 h 4210882"/>
                <a:gd name="connsiteX59" fmla="*/ 1193554 w 4218987"/>
                <a:gd name="connsiteY59" fmla="*/ 595391 h 4210882"/>
                <a:gd name="connsiteX60" fmla="*/ 1591068 w 4218987"/>
                <a:gd name="connsiteY60" fmla="*/ 2547 h 4210882"/>
                <a:gd name="connsiteX61" fmla="*/ 1885804 w 4218987"/>
                <a:gd name="connsiteY61" fmla="*/ 897516 h 4210882"/>
                <a:gd name="connsiteX62" fmla="*/ 846522 w 4218987"/>
                <a:gd name="connsiteY62" fmla="*/ 2058929 h 4210882"/>
                <a:gd name="connsiteX63" fmla="*/ 127757 w 4218987"/>
                <a:gd name="connsiteY63" fmla="*/ 2087900 h 4210882"/>
                <a:gd name="connsiteX64" fmla="*/ 448206 w 4218987"/>
                <a:gd name="connsiteY64" fmla="*/ 1457244 h 4210882"/>
                <a:gd name="connsiteX65" fmla="*/ 617213 w 4218987"/>
                <a:gd name="connsiteY65" fmla="*/ 707545 h 4210882"/>
                <a:gd name="connsiteX0" fmla="*/ 2726972 w 4218987"/>
                <a:gd name="connsiteY0" fmla="*/ 2566931 h 4218833"/>
                <a:gd name="connsiteX1" fmla="*/ 2785542 w 4218987"/>
                <a:gd name="connsiteY1" fmla="*/ 2528052 h 4218833"/>
                <a:gd name="connsiteX2" fmla="*/ 2903529 w 4218987"/>
                <a:gd name="connsiteY2" fmla="*/ 2562205 h 4218833"/>
                <a:gd name="connsiteX3" fmla="*/ 2958558 w 4218987"/>
                <a:gd name="connsiteY3" fmla="*/ 2749532 h 4218833"/>
                <a:gd name="connsiteX4" fmla="*/ 2951347 w 4218987"/>
                <a:gd name="connsiteY4" fmla="*/ 2772705 h 4218833"/>
                <a:gd name="connsiteX5" fmla="*/ 2726972 w 4218987"/>
                <a:gd name="connsiteY5" fmla="*/ 2566931 h 4218833"/>
                <a:gd name="connsiteX6" fmla="*/ 2187259 w 4218987"/>
                <a:gd name="connsiteY6" fmla="*/ 2313423 h 4218833"/>
                <a:gd name="connsiteX7" fmla="*/ 2388933 w 4218987"/>
                <a:gd name="connsiteY7" fmla="*/ 2498379 h 4218833"/>
                <a:gd name="connsiteX8" fmla="*/ 2386834 w 4218987"/>
                <a:gd name="connsiteY8" fmla="*/ 2498910 h 4218833"/>
                <a:gd name="connsiteX9" fmla="*/ 2230026 w 4218987"/>
                <a:gd name="connsiteY9" fmla="*/ 2453894 h 4218833"/>
                <a:gd name="connsiteX10" fmla="*/ 2228909 w 4218987"/>
                <a:gd name="connsiteY10" fmla="*/ 2455219 h 4218833"/>
                <a:gd name="connsiteX11" fmla="*/ 2187259 w 4218987"/>
                <a:gd name="connsiteY11" fmla="*/ 2313423 h 4218833"/>
                <a:gd name="connsiteX12" fmla="*/ 1934983 w 4218987"/>
                <a:gd name="connsiteY12" fmla="*/ 2082061 h 4218833"/>
                <a:gd name="connsiteX13" fmla="*/ 1993087 w 4218987"/>
                <a:gd name="connsiteY13" fmla="*/ 2135348 h 4218833"/>
                <a:gd name="connsiteX14" fmla="*/ 1941766 w 4218987"/>
                <a:gd name="connsiteY14" fmla="*/ 2242313 h 4218833"/>
                <a:gd name="connsiteX15" fmla="*/ 2068585 w 4218987"/>
                <a:gd name="connsiteY15" fmla="*/ 2645193 h 4218833"/>
                <a:gd name="connsiteX16" fmla="*/ 2416619 w 4218987"/>
                <a:gd name="connsiteY16" fmla="*/ 2747471 h 4218833"/>
                <a:gd name="connsiteX17" fmla="*/ 2589184 w 4218987"/>
                <a:gd name="connsiteY17" fmla="*/ 2682028 h 4218833"/>
                <a:gd name="connsiteX18" fmla="*/ 2819784 w 4218987"/>
                <a:gd name="connsiteY18" fmla="*/ 2893511 h 4218833"/>
                <a:gd name="connsiteX19" fmla="*/ 2627084 w 4218987"/>
                <a:gd name="connsiteY19" fmla="*/ 2842510 h 4218833"/>
                <a:gd name="connsiteX20" fmla="*/ 2434618 w 4218987"/>
                <a:gd name="connsiteY20" fmla="*/ 3033406 h 4218833"/>
                <a:gd name="connsiteX21" fmla="*/ 2893365 w 4218987"/>
                <a:gd name="connsiteY21" fmla="*/ 3154466 h 4218833"/>
                <a:gd name="connsiteX22" fmla="*/ 3032143 w 4218987"/>
                <a:gd name="connsiteY22" fmla="*/ 3088265 h 4218833"/>
                <a:gd name="connsiteX23" fmla="*/ 3090634 w 4218987"/>
                <a:gd name="connsiteY23" fmla="*/ 3141907 h 4218833"/>
                <a:gd name="connsiteX24" fmla="*/ 3210914 w 4218987"/>
                <a:gd name="connsiteY24" fmla="*/ 3010754 h 4218833"/>
                <a:gd name="connsiteX25" fmla="*/ 3156792 w 4218987"/>
                <a:gd name="connsiteY25" fmla="*/ 2961118 h 4218833"/>
                <a:gd name="connsiteX26" fmla="*/ 3222229 w 4218987"/>
                <a:gd name="connsiteY26" fmla="*/ 2812480 h 4218833"/>
                <a:gd name="connsiteX27" fmla="*/ 3089478 w 4218987"/>
                <a:gd name="connsiteY27" fmla="*/ 2365281 h 4218833"/>
                <a:gd name="connsiteX28" fmla="*/ 3090209 w 4218987"/>
                <a:gd name="connsiteY28" fmla="*/ 2364425 h 4218833"/>
                <a:gd name="connsiteX29" fmla="*/ 3085067 w 4218987"/>
                <a:gd name="connsiteY29" fmla="*/ 2360651 h 4218833"/>
                <a:gd name="connsiteX30" fmla="*/ 3083320 w 4218987"/>
                <a:gd name="connsiteY30" fmla="*/ 2358818 h 4218833"/>
                <a:gd name="connsiteX31" fmla="*/ 3083018 w 4218987"/>
                <a:gd name="connsiteY31" fmla="*/ 2359147 h 4218833"/>
                <a:gd name="connsiteX32" fmla="*/ 2744891 w 4218987"/>
                <a:gd name="connsiteY32" fmla="*/ 2272326 h 4218833"/>
                <a:gd name="connsiteX33" fmla="*/ 2538260 w 4218987"/>
                <a:gd name="connsiteY33" fmla="*/ 2393864 h 4218833"/>
                <a:gd name="connsiteX34" fmla="*/ 2299616 w 4218987"/>
                <a:gd name="connsiteY34" fmla="*/ 2175003 h 4218833"/>
                <a:gd name="connsiteX35" fmla="*/ 2313553 w 4218987"/>
                <a:gd name="connsiteY35" fmla="*/ 2168989 h 4218833"/>
                <a:gd name="connsiteX36" fmla="*/ 2487357 w 4218987"/>
                <a:gd name="connsiteY36" fmla="*/ 2214855 h 4218833"/>
                <a:gd name="connsiteX37" fmla="*/ 2660620 w 4218987"/>
                <a:gd name="connsiteY37" fmla="*/ 2043006 h 4218833"/>
                <a:gd name="connsiteX38" fmla="*/ 2247647 w 4218987"/>
                <a:gd name="connsiteY38" fmla="*/ 1934025 h 4218833"/>
                <a:gd name="connsiteX39" fmla="*/ 2110842 w 4218987"/>
                <a:gd name="connsiteY39" fmla="*/ 2001879 h 4218833"/>
                <a:gd name="connsiteX40" fmla="*/ 2055263 w 4218987"/>
                <a:gd name="connsiteY40" fmla="*/ 1950908 h 4218833"/>
                <a:gd name="connsiteX41" fmla="*/ 1934983 w 4218987"/>
                <a:gd name="connsiteY41" fmla="*/ 2082061 h 4218833"/>
                <a:gd name="connsiteX42" fmla="*/ 1094802 w 4218987"/>
                <a:gd name="connsiteY42" fmla="*/ 2424573 h 4218833"/>
                <a:gd name="connsiteX43" fmla="*/ 2274949 w 4218987"/>
                <a:gd name="connsiteY43" fmla="*/ 1146798 h 4218833"/>
                <a:gd name="connsiteX44" fmla="*/ 3845776 w 4218987"/>
                <a:gd name="connsiteY44" fmla="*/ 1435736 h 4218833"/>
                <a:gd name="connsiteX45" fmla="*/ 3464840 w 4218987"/>
                <a:gd name="connsiteY45" fmla="*/ 3360049 h 4218833"/>
                <a:gd name="connsiteX46" fmla="*/ 1459992 w 4218987"/>
                <a:gd name="connsiteY46" fmla="*/ 3887474 h 4218833"/>
                <a:gd name="connsiteX47" fmla="*/ 1457332 w 4218987"/>
                <a:gd name="connsiteY47" fmla="*/ 3883477 h 4218833"/>
                <a:gd name="connsiteX48" fmla="*/ 1094802 w 4218987"/>
                <a:gd name="connsiteY48" fmla="*/ 2424573 h 4218833"/>
                <a:gd name="connsiteX49" fmla="*/ 859948 w 4218987"/>
                <a:gd name="connsiteY49" fmla="*/ 2158776 h 4218833"/>
                <a:gd name="connsiteX50" fmla="*/ 1963134 w 4218987"/>
                <a:gd name="connsiteY50" fmla="*/ 955867 h 4218833"/>
                <a:gd name="connsiteX51" fmla="*/ 2030962 w 4218987"/>
                <a:gd name="connsiteY51" fmla="*/ 952934 h 4218833"/>
                <a:gd name="connsiteX52" fmla="*/ 2172480 w 4218987"/>
                <a:gd name="connsiteY52" fmla="*/ 1082719 h 4218833"/>
                <a:gd name="connsiteX53" fmla="*/ 2175413 w 4218987"/>
                <a:gd name="connsiteY53" fmla="*/ 1150547 h 4218833"/>
                <a:gd name="connsiteX54" fmla="*/ 1072226 w 4218987"/>
                <a:gd name="connsiteY54" fmla="*/ 2353456 h 4218833"/>
                <a:gd name="connsiteX55" fmla="*/ 1004399 w 4218987"/>
                <a:gd name="connsiteY55" fmla="*/ 2356389 h 4218833"/>
                <a:gd name="connsiteX56" fmla="*/ 862881 w 4218987"/>
                <a:gd name="connsiteY56" fmla="*/ 2226603 h 4218833"/>
                <a:gd name="connsiteX57" fmla="*/ 859948 w 4218987"/>
                <a:gd name="connsiteY57" fmla="*/ 2158776 h 4218833"/>
                <a:gd name="connsiteX58" fmla="*/ 617213 w 4218987"/>
                <a:gd name="connsiteY58" fmla="*/ 715496 h 4218833"/>
                <a:gd name="connsiteX59" fmla="*/ 1193554 w 4218987"/>
                <a:gd name="connsiteY59" fmla="*/ 603342 h 4218833"/>
                <a:gd name="connsiteX60" fmla="*/ 1591068 w 4218987"/>
                <a:gd name="connsiteY60" fmla="*/ 10498 h 4218833"/>
                <a:gd name="connsiteX61" fmla="*/ 1885804 w 4218987"/>
                <a:gd name="connsiteY61" fmla="*/ 905467 h 4218833"/>
                <a:gd name="connsiteX62" fmla="*/ 846522 w 4218987"/>
                <a:gd name="connsiteY62" fmla="*/ 2066880 h 4218833"/>
                <a:gd name="connsiteX63" fmla="*/ 127757 w 4218987"/>
                <a:gd name="connsiteY63" fmla="*/ 2095851 h 4218833"/>
                <a:gd name="connsiteX64" fmla="*/ 448206 w 4218987"/>
                <a:gd name="connsiteY64" fmla="*/ 1465195 h 4218833"/>
                <a:gd name="connsiteX65" fmla="*/ 617213 w 4218987"/>
                <a:gd name="connsiteY65" fmla="*/ 715496 h 4218833"/>
                <a:gd name="connsiteX0" fmla="*/ 2726972 w 4218987"/>
                <a:gd name="connsiteY0" fmla="*/ 2560838 h 4212740"/>
                <a:gd name="connsiteX1" fmla="*/ 2785542 w 4218987"/>
                <a:gd name="connsiteY1" fmla="*/ 2521959 h 4212740"/>
                <a:gd name="connsiteX2" fmla="*/ 2903529 w 4218987"/>
                <a:gd name="connsiteY2" fmla="*/ 2556112 h 4212740"/>
                <a:gd name="connsiteX3" fmla="*/ 2958558 w 4218987"/>
                <a:gd name="connsiteY3" fmla="*/ 2743439 h 4212740"/>
                <a:gd name="connsiteX4" fmla="*/ 2951347 w 4218987"/>
                <a:gd name="connsiteY4" fmla="*/ 2766612 h 4212740"/>
                <a:gd name="connsiteX5" fmla="*/ 2726972 w 4218987"/>
                <a:gd name="connsiteY5" fmla="*/ 2560838 h 4212740"/>
                <a:gd name="connsiteX6" fmla="*/ 2187259 w 4218987"/>
                <a:gd name="connsiteY6" fmla="*/ 2307330 h 4212740"/>
                <a:gd name="connsiteX7" fmla="*/ 2388933 w 4218987"/>
                <a:gd name="connsiteY7" fmla="*/ 2492286 h 4212740"/>
                <a:gd name="connsiteX8" fmla="*/ 2386834 w 4218987"/>
                <a:gd name="connsiteY8" fmla="*/ 2492817 h 4212740"/>
                <a:gd name="connsiteX9" fmla="*/ 2230026 w 4218987"/>
                <a:gd name="connsiteY9" fmla="*/ 2447801 h 4212740"/>
                <a:gd name="connsiteX10" fmla="*/ 2228909 w 4218987"/>
                <a:gd name="connsiteY10" fmla="*/ 2449126 h 4212740"/>
                <a:gd name="connsiteX11" fmla="*/ 2187259 w 4218987"/>
                <a:gd name="connsiteY11" fmla="*/ 2307330 h 4212740"/>
                <a:gd name="connsiteX12" fmla="*/ 1934983 w 4218987"/>
                <a:gd name="connsiteY12" fmla="*/ 2075968 h 4212740"/>
                <a:gd name="connsiteX13" fmla="*/ 1993087 w 4218987"/>
                <a:gd name="connsiteY13" fmla="*/ 2129255 h 4212740"/>
                <a:gd name="connsiteX14" fmla="*/ 1941766 w 4218987"/>
                <a:gd name="connsiteY14" fmla="*/ 2236220 h 4212740"/>
                <a:gd name="connsiteX15" fmla="*/ 2068585 w 4218987"/>
                <a:gd name="connsiteY15" fmla="*/ 2639100 h 4212740"/>
                <a:gd name="connsiteX16" fmla="*/ 2416619 w 4218987"/>
                <a:gd name="connsiteY16" fmla="*/ 2741378 h 4212740"/>
                <a:gd name="connsiteX17" fmla="*/ 2589184 w 4218987"/>
                <a:gd name="connsiteY17" fmla="*/ 2675935 h 4212740"/>
                <a:gd name="connsiteX18" fmla="*/ 2819784 w 4218987"/>
                <a:gd name="connsiteY18" fmla="*/ 2887418 h 4212740"/>
                <a:gd name="connsiteX19" fmla="*/ 2627084 w 4218987"/>
                <a:gd name="connsiteY19" fmla="*/ 2836417 h 4212740"/>
                <a:gd name="connsiteX20" fmla="*/ 2434618 w 4218987"/>
                <a:gd name="connsiteY20" fmla="*/ 3027313 h 4212740"/>
                <a:gd name="connsiteX21" fmla="*/ 2893365 w 4218987"/>
                <a:gd name="connsiteY21" fmla="*/ 3148373 h 4212740"/>
                <a:gd name="connsiteX22" fmla="*/ 3032143 w 4218987"/>
                <a:gd name="connsiteY22" fmla="*/ 3082172 h 4212740"/>
                <a:gd name="connsiteX23" fmla="*/ 3090634 w 4218987"/>
                <a:gd name="connsiteY23" fmla="*/ 3135814 h 4212740"/>
                <a:gd name="connsiteX24" fmla="*/ 3210914 w 4218987"/>
                <a:gd name="connsiteY24" fmla="*/ 3004661 h 4212740"/>
                <a:gd name="connsiteX25" fmla="*/ 3156792 w 4218987"/>
                <a:gd name="connsiteY25" fmla="*/ 2955025 h 4212740"/>
                <a:gd name="connsiteX26" fmla="*/ 3222229 w 4218987"/>
                <a:gd name="connsiteY26" fmla="*/ 2806387 h 4212740"/>
                <a:gd name="connsiteX27" fmla="*/ 3089478 w 4218987"/>
                <a:gd name="connsiteY27" fmla="*/ 2359188 h 4212740"/>
                <a:gd name="connsiteX28" fmla="*/ 3090209 w 4218987"/>
                <a:gd name="connsiteY28" fmla="*/ 2358332 h 4212740"/>
                <a:gd name="connsiteX29" fmla="*/ 3085067 w 4218987"/>
                <a:gd name="connsiteY29" fmla="*/ 2354558 h 4212740"/>
                <a:gd name="connsiteX30" fmla="*/ 3083320 w 4218987"/>
                <a:gd name="connsiteY30" fmla="*/ 2352725 h 4212740"/>
                <a:gd name="connsiteX31" fmla="*/ 3083018 w 4218987"/>
                <a:gd name="connsiteY31" fmla="*/ 2353054 h 4212740"/>
                <a:gd name="connsiteX32" fmla="*/ 2744891 w 4218987"/>
                <a:gd name="connsiteY32" fmla="*/ 2266233 h 4212740"/>
                <a:gd name="connsiteX33" fmla="*/ 2538260 w 4218987"/>
                <a:gd name="connsiteY33" fmla="*/ 2387771 h 4212740"/>
                <a:gd name="connsiteX34" fmla="*/ 2299616 w 4218987"/>
                <a:gd name="connsiteY34" fmla="*/ 2168910 h 4212740"/>
                <a:gd name="connsiteX35" fmla="*/ 2313553 w 4218987"/>
                <a:gd name="connsiteY35" fmla="*/ 2162896 h 4212740"/>
                <a:gd name="connsiteX36" fmla="*/ 2487357 w 4218987"/>
                <a:gd name="connsiteY36" fmla="*/ 2208762 h 4212740"/>
                <a:gd name="connsiteX37" fmla="*/ 2660620 w 4218987"/>
                <a:gd name="connsiteY37" fmla="*/ 2036913 h 4212740"/>
                <a:gd name="connsiteX38" fmla="*/ 2247647 w 4218987"/>
                <a:gd name="connsiteY38" fmla="*/ 1927932 h 4212740"/>
                <a:gd name="connsiteX39" fmla="*/ 2110842 w 4218987"/>
                <a:gd name="connsiteY39" fmla="*/ 1995786 h 4212740"/>
                <a:gd name="connsiteX40" fmla="*/ 2055263 w 4218987"/>
                <a:gd name="connsiteY40" fmla="*/ 1944815 h 4212740"/>
                <a:gd name="connsiteX41" fmla="*/ 1934983 w 4218987"/>
                <a:gd name="connsiteY41" fmla="*/ 2075968 h 4212740"/>
                <a:gd name="connsiteX42" fmla="*/ 1094802 w 4218987"/>
                <a:gd name="connsiteY42" fmla="*/ 2418480 h 4212740"/>
                <a:gd name="connsiteX43" fmla="*/ 2274949 w 4218987"/>
                <a:gd name="connsiteY43" fmla="*/ 1140705 h 4212740"/>
                <a:gd name="connsiteX44" fmla="*/ 3845776 w 4218987"/>
                <a:gd name="connsiteY44" fmla="*/ 1429643 h 4212740"/>
                <a:gd name="connsiteX45" fmla="*/ 3464840 w 4218987"/>
                <a:gd name="connsiteY45" fmla="*/ 3353956 h 4212740"/>
                <a:gd name="connsiteX46" fmla="*/ 1459992 w 4218987"/>
                <a:gd name="connsiteY46" fmla="*/ 3881381 h 4212740"/>
                <a:gd name="connsiteX47" fmla="*/ 1457332 w 4218987"/>
                <a:gd name="connsiteY47" fmla="*/ 3877384 h 4212740"/>
                <a:gd name="connsiteX48" fmla="*/ 1094802 w 4218987"/>
                <a:gd name="connsiteY48" fmla="*/ 2418480 h 4212740"/>
                <a:gd name="connsiteX49" fmla="*/ 859948 w 4218987"/>
                <a:gd name="connsiteY49" fmla="*/ 2152683 h 4212740"/>
                <a:gd name="connsiteX50" fmla="*/ 1963134 w 4218987"/>
                <a:gd name="connsiteY50" fmla="*/ 949774 h 4212740"/>
                <a:gd name="connsiteX51" fmla="*/ 2030962 w 4218987"/>
                <a:gd name="connsiteY51" fmla="*/ 946841 h 4212740"/>
                <a:gd name="connsiteX52" fmla="*/ 2172480 w 4218987"/>
                <a:gd name="connsiteY52" fmla="*/ 1076626 h 4212740"/>
                <a:gd name="connsiteX53" fmla="*/ 2175413 w 4218987"/>
                <a:gd name="connsiteY53" fmla="*/ 1144454 h 4212740"/>
                <a:gd name="connsiteX54" fmla="*/ 1072226 w 4218987"/>
                <a:gd name="connsiteY54" fmla="*/ 2347363 h 4212740"/>
                <a:gd name="connsiteX55" fmla="*/ 1004399 w 4218987"/>
                <a:gd name="connsiteY55" fmla="*/ 2350296 h 4212740"/>
                <a:gd name="connsiteX56" fmla="*/ 862881 w 4218987"/>
                <a:gd name="connsiteY56" fmla="*/ 2220510 h 4212740"/>
                <a:gd name="connsiteX57" fmla="*/ 859948 w 4218987"/>
                <a:gd name="connsiteY57" fmla="*/ 2152683 h 4212740"/>
                <a:gd name="connsiteX58" fmla="*/ 617213 w 4218987"/>
                <a:gd name="connsiteY58" fmla="*/ 709403 h 4212740"/>
                <a:gd name="connsiteX59" fmla="*/ 1193554 w 4218987"/>
                <a:gd name="connsiteY59" fmla="*/ 597249 h 4212740"/>
                <a:gd name="connsiteX60" fmla="*/ 1591068 w 4218987"/>
                <a:gd name="connsiteY60" fmla="*/ 4405 h 4212740"/>
                <a:gd name="connsiteX61" fmla="*/ 1885804 w 4218987"/>
                <a:gd name="connsiteY61" fmla="*/ 899374 h 4212740"/>
                <a:gd name="connsiteX62" fmla="*/ 846522 w 4218987"/>
                <a:gd name="connsiteY62" fmla="*/ 2060787 h 4212740"/>
                <a:gd name="connsiteX63" fmla="*/ 127757 w 4218987"/>
                <a:gd name="connsiteY63" fmla="*/ 2089758 h 4212740"/>
                <a:gd name="connsiteX64" fmla="*/ 448206 w 4218987"/>
                <a:gd name="connsiteY64" fmla="*/ 1459102 h 4212740"/>
                <a:gd name="connsiteX65" fmla="*/ 617213 w 4218987"/>
                <a:gd name="connsiteY65" fmla="*/ 709403 h 42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18987" h="4212740">
                  <a:moveTo>
                    <a:pt x="2726972" y="2560838"/>
                  </a:moveTo>
                  <a:cubicBezTo>
                    <a:pt x="2742919" y="2545669"/>
                    <a:pt x="2761036" y="2532131"/>
                    <a:pt x="2785542" y="2521959"/>
                  </a:cubicBezTo>
                  <a:cubicBezTo>
                    <a:pt x="2842367" y="2511454"/>
                    <a:pt x="2866050" y="2521010"/>
                    <a:pt x="2903529" y="2556112"/>
                  </a:cubicBezTo>
                  <a:cubicBezTo>
                    <a:pt x="2953803" y="2604223"/>
                    <a:pt x="2974773" y="2675518"/>
                    <a:pt x="2958558" y="2743439"/>
                  </a:cubicBezTo>
                  <a:cubicBezTo>
                    <a:pt x="2956662" y="2751378"/>
                    <a:pt x="2954293" y="2759129"/>
                    <a:pt x="2951347" y="2766612"/>
                  </a:cubicBezTo>
                  <a:lnTo>
                    <a:pt x="2726972" y="2560838"/>
                  </a:lnTo>
                  <a:close/>
                  <a:moveTo>
                    <a:pt x="2187259" y="2307330"/>
                  </a:moveTo>
                  <a:lnTo>
                    <a:pt x="2388933" y="2492286"/>
                  </a:lnTo>
                  <a:lnTo>
                    <a:pt x="2386834" y="2492817"/>
                  </a:lnTo>
                  <a:cubicBezTo>
                    <a:pt x="2324502" y="2508724"/>
                    <a:pt x="2271072" y="2488504"/>
                    <a:pt x="2230026" y="2447801"/>
                  </a:cubicBezTo>
                  <a:lnTo>
                    <a:pt x="2228909" y="2449126"/>
                  </a:lnTo>
                  <a:cubicBezTo>
                    <a:pt x="2193714" y="2410899"/>
                    <a:pt x="2178315" y="2358663"/>
                    <a:pt x="2187259" y="2307330"/>
                  </a:cubicBezTo>
                  <a:close/>
                  <a:moveTo>
                    <a:pt x="1934983" y="2075968"/>
                  </a:moveTo>
                  <a:lnTo>
                    <a:pt x="1993087" y="2129255"/>
                  </a:lnTo>
                  <a:cubicBezTo>
                    <a:pt x="1974652" y="2162240"/>
                    <a:pt x="1950785" y="2198446"/>
                    <a:pt x="1941766" y="2236220"/>
                  </a:cubicBezTo>
                  <a:cubicBezTo>
                    <a:pt x="1904674" y="2387735"/>
                    <a:pt x="1931447" y="2512849"/>
                    <a:pt x="2068585" y="2639100"/>
                  </a:cubicBezTo>
                  <a:cubicBezTo>
                    <a:pt x="2164747" y="2720768"/>
                    <a:pt x="2290975" y="2757863"/>
                    <a:pt x="2416619" y="2741378"/>
                  </a:cubicBezTo>
                  <a:cubicBezTo>
                    <a:pt x="2479450" y="2733135"/>
                    <a:pt x="2537492" y="2710222"/>
                    <a:pt x="2589184" y="2675935"/>
                  </a:cubicBezTo>
                  <a:lnTo>
                    <a:pt x="2819784" y="2887418"/>
                  </a:lnTo>
                  <a:cubicBezTo>
                    <a:pt x="2751065" y="2906608"/>
                    <a:pt x="2677341" y="2887088"/>
                    <a:pt x="2627084" y="2836417"/>
                  </a:cubicBezTo>
                  <a:lnTo>
                    <a:pt x="2434618" y="3027313"/>
                  </a:lnTo>
                  <a:cubicBezTo>
                    <a:pt x="2554238" y="3147918"/>
                    <a:pt x="2729811" y="3194250"/>
                    <a:pt x="2893365" y="3148373"/>
                  </a:cubicBezTo>
                  <a:cubicBezTo>
                    <a:pt x="2943893" y="3134200"/>
                    <a:pt x="2990823" y="3111914"/>
                    <a:pt x="3032143" y="3082172"/>
                  </a:cubicBezTo>
                  <a:lnTo>
                    <a:pt x="3090634" y="3135814"/>
                  </a:lnTo>
                  <a:lnTo>
                    <a:pt x="3210914" y="3004661"/>
                  </a:lnTo>
                  <a:lnTo>
                    <a:pt x="3156792" y="2955025"/>
                  </a:lnTo>
                  <a:cubicBezTo>
                    <a:pt x="3187233" y="2910677"/>
                    <a:pt x="3209343" y="2860364"/>
                    <a:pt x="3222229" y="2806387"/>
                  </a:cubicBezTo>
                  <a:cubicBezTo>
                    <a:pt x="3260983" y="2644060"/>
                    <a:pt x="3210346" y="2473619"/>
                    <a:pt x="3089478" y="2359188"/>
                  </a:cubicBezTo>
                  <a:lnTo>
                    <a:pt x="3090209" y="2358332"/>
                  </a:lnTo>
                  <a:cubicBezTo>
                    <a:pt x="3088590" y="2356959"/>
                    <a:pt x="3086958" y="2355602"/>
                    <a:pt x="3085067" y="2354558"/>
                  </a:cubicBezTo>
                  <a:lnTo>
                    <a:pt x="3083320" y="2352725"/>
                  </a:lnTo>
                  <a:lnTo>
                    <a:pt x="3083018" y="2353054"/>
                  </a:lnTo>
                  <a:cubicBezTo>
                    <a:pt x="2988175" y="2276339"/>
                    <a:pt x="2860427" y="2234599"/>
                    <a:pt x="2744891" y="2266233"/>
                  </a:cubicBezTo>
                  <a:cubicBezTo>
                    <a:pt x="2669329" y="2286922"/>
                    <a:pt x="2604815" y="2324138"/>
                    <a:pt x="2538260" y="2387771"/>
                  </a:cubicBezTo>
                  <a:lnTo>
                    <a:pt x="2299616" y="2168910"/>
                  </a:lnTo>
                  <a:lnTo>
                    <a:pt x="2313553" y="2162896"/>
                  </a:lnTo>
                  <a:cubicBezTo>
                    <a:pt x="2375518" y="2145515"/>
                    <a:pt x="2442037" y="2163069"/>
                    <a:pt x="2487357" y="2208762"/>
                  </a:cubicBezTo>
                  <a:lnTo>
                    <a:pt x="2660620" y="2036913"/>
                  </a:lnTo>
                  <a:cubicBezTo>
                    <a:pt x="2552935" y="1928342"/>
                    <a:pt x="2394881" y="1886633"/>
                    <a:pt x="2247647" y="1927932"/>
                  </a:cubicBezTo>
                  <a:cubicBezTo>
                    <a:pt x="2197362" y="1942037"/>
                    <a:pt x="2151035" y="1965068"/>
                    <a:pt x="2110842" y="1995786"/>
                  </a:cubicBezTo>
                  <a:lnTo>
                    <a:pt x="2055263" y="1944815"/>
                  </a:lnTo>
                  <a:lnTo>
                    <a:pt x="1934983" y="2075968"/>
                  </a:lnTo>
                  <a:close/>
                  <a:moveTo>
                    <a:pt x="1094802" y="2418480"/>
                  </a:moveTo>
                  <a:lnTo>
                    <a:pt x="2274949" y="1140705"/>
                  </a:lnTo>
                  <a:cubicBezTo>
                    <a:pt x="3066920" y="1107715"/>
                    <a:pt x="3506098" y="1181630"/>
                    <a:pt x="3845776" y="1429643"/>
                  </a:cubicBezTo>
                  <a:cubicBezTo>
                    <a:pt x="4361123" y="1802856"/>
                    <a:pt x="4436743" y="2218686"/>
                    <a:pt x="3464840" y="3353956"/>
                  </a:cubicBezTo>
                  <a:cubicBezTo>
                    <a:pt x="2372477" y="4481621"/>
                    <a:pt x="1885659" y="4318774"/>
                    <a:pt x="1459992" y="3881381"/>
                  </a:cubicBezTo>
                  <a:lnTo>
                    <a:pt x="1457332" y="3877384"/>
                  </a:lnTo>
                  <a:cubicBezTo>
                    <a:pt x="1174687" y="3560083"/>
                    <a:pt x="1093021" y="3193236"/>
                    <a:pt x="1094802" y="2418480"/>
                  </a:cubicBezTo>
                  <a:close/>
                  <a:moveTo>
                    <a:pt x="859948" y="2152683"/>
                  </a:moveTo>
                  <a:lnTo>
                    <a:pt x="1963134" y="949774"/>
                  </a:lnTo>
                  <a:cubicBezTo>
                    <a:pt x="1981055" y="930234"/>
                    <a:pt x="2011422" y="928920"/>
                    <a:pt x="2030962" y="946841"/>
                  </a:cubicBezTo>
                  <a:lnTo>
                    <a:pt x="2172480" y="1076626"/>
                  </a:lnTo>
                  <a:cubicBezTo>
                    <a:pt x="2192020" y="1094546"/>
                    <a:pt x="2193333" y="1124914"/>
                    <a:pt x="2175413" y="1144454"/>
                  </a:cubicBezTo>
                  <a:lnTo>
                    <a:pt x="1072226" y="2347363"/>
                  </a:lnTo>
                  <a:cubicBezTo>
                    <a:pt x="1054306" y="2366903"/>
                    <a:pt x="1023939" y="2368216"/>
                    <a:pt x="1004399" y="2350296"/>
                  </a:cubicBezTo>
                  <a:lnTo>
                    <a:pt x="862881" y="2220510"/>
                  </a:lnTo>
                  <a:cubicBezTo>
                    <a:pt x="843341" y="2202590"/>
                    <a:pt x="842028" y="2172223"/>
                    <a:pt x="859948" y="2152683"/>
                  </a:cubicBezTo>
                  <a:close/>
                  <a:moveTo>
                    <a:pt x="617213" y="709403"/>
                  </a:moveTo>
                  <a:cubicBezTo>
                    <a:pt x="867493" y="482409"/>
                    <a:pt x="905041" y="540987"/>
                    <a:pt x="1193554" y="597249"/>
                  </a:cubicBezTo>
                  <a:cubicBezTo>
                    <a:pt x="1611640" y="667547"/>
                    <a:pt x="1434098" y="64942"/>
                    <a:pt x="1591068" y="4405"/>
                  </a:cubicBezTo>
                  <a:cubicBezTo>
                    <a:pt x="1728507" y="-48600"/>
                    <a:pt x="2045888" y="384303"/>
                    <a:pt x="1885804" y="899374"/>
                  </a:cubicBezTo>
                  <a:cubicBezTo>
                    <a:pt x="1524682" y="1293140"/>
                    <a:pt x="1207644" y="1667021"/>
                    <a:pt x="846522" y="2060787"/>
                  </a:cubicBezTo>
                  <a:cubicBezTo>
                    <a:pt x="455578" y="2242802"/>
                    <a:pt x="293609" y="2203716"/>
                    <a:pt x="127757" y="2089758"/>
                  </a:cubicBezTo>
                  <a:cubicBezTo>
                    <a:pt x="-38095" y="1975800"/>
                    <a:pt x="-136790" y="1614018"/>
                    <a:pt x="448206" y="1459102"/>
                  </a:cubicBezTo>
                  <a:cubicBezTo>
                    <a:pt x="669775" y="1417745"/>
                    <a:pt x="251827" y="1252233"/>
                    <a:pt x="617213" y="70940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58" name="Isosceles Triangle 22">
              <a:extLst>
                <a:ext uri="{FF2B5EF4-FFF2-40B4-BE49-F238E27FC236}">
                  <a16:creationId xmlns:a16="http://schemas.microsoft.com/office/drawing/2014/main" id="{04FFB402-1A10-4D1E-AA32-746956C8A03D}"/>
                </a:ext>
              </a:extLst>
            </p:cNvPr>
            <p:cNvSpPr>
              <a:spLocks noChangeAspect="1"/>
            </p:cNvSpPr>
            <p:nvPr/>
          </p:nvSpPr>
          <p:spPr>
            <a:xfrm rot="19800000">
              <a:off x="2189789" y="4237938"/>
              <a:ext cx="282586" cy="282539"/>
            </a:xfrm>
            <a:custGeom>
              <a:avLst/>
              <a:gdLst/>
              <a:ahLst/>
              <a:cxnLst/>
              <a:rect l="l" t="t" r="r" b="b"/>
              <a:pathLst>
                <a:path w="3948369" h="3947711">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9" name="Freeform 63">
              <a:extLst>
                <a:ext uri="{FF2B5EF4-FFF2-40B4-BE49-F238E27FC236}">
                  <a16:creationId xmlns:a16="http://schemas.microsoft.com/office/drawing/2014/main" id="{798B5523-44A4-4636-B3C1-8DC10FF70F85}"/>
                </a:ext>
              </a:extLst>
            </p:cNvPr>
            <p:cNvSpPr>
              <a:spLocks/>
            </p:cNvSpPr>
            <p:nvPr/>
          </p:nvSpPr>
          <p:spPr>
            <a:xfrm>
              <a:off x="3991822" y="3337733"/>
              <a:ext cx="289473" cy="289473"/>
            </a:xfrm>
            <a:custGeom>
              <a:avLst/>
              <a:gdLst/>
              <a:ahLst/>
              <a:cxnLst/>
              <a:rect l="l" t="t" r="r" b="b"/>
              <a:pathLst>
                <a:path w="2376266" h="2700265">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0" name="Rectangle 15">
              <a:extLst>
                <a:ext uri="{FF2B5EF4-FFF2-40B4-BE49-F238E27FC236}">
                  <a16:creationId xmlns:a16="http://schemas.microsoft.com/office/drawing/2014/main" id="{FE2B289D-D2D0-4D52-93F2-E0D3972CECB0}"/>
                </a:ext>
              </a:extLst>
            </p:cNvPr>
            <p:cNvSpPr>
              <a:spLocks/>
            </p:cNvSpPr>
            <p:nvPr/>
          </p:nvSpPr>
          <p:spPr>
            <a:xfrm>
              <a:off x="1717992" y="3870863"/>
              <a:ext cx="289473" cy="289473"/>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1" name="Rectangle 1">
              <a:extLst>
                <a:ext uri="{FF2B5EF4-FFF2-40B4-BE49-F238E27FC236}">
                  <a16:creationId xmlns:a16="http://schemas.microsoft.com/office/drawing/2014/main" id="{760D3798-189D-4137-AA10-6F650D826EBF}"/>
                </a:ext>
              </a:extLst>
            </p:cNvPr>
            <p:cNvSpPr>
              <a:spLocks noChangeAspect="1"/>
            </p:cNvSpPr>
            <p:nvPr/>
          </p:nvSpPr>
          <p:spPr>
            <a:xfrm>
              <a:off x="2739656" y="2290693"/>
              <a:ext cx="290029" cy="289473"/>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2" name="Oval 21">
              <a:extLst>
                <a:ext uri="{FF2B5EF4-FFF2-40B4-BE49-F238E27FC236}">
                  <a16:creationId xmlns:a16="http://schemas.microsoft.com/office/drawing/2014/main" id="{99C0AD23-DAC1-4FFD-BF61-E3749D73E844}"/>
                </a:ext>
              </a:extLst>
            </p:cNvPr>
            <p:cNvSpPr>
              <a:spLocks noChangeAspect="1"/>
            </p:cNvSpPr>
            <p:nvPr/>
          </p:nvSpPr>
          <p:spPr>
            <a:xfrm rot="20700000">
              <a:off x="3681245" y="3600641"/>
              <a:ext cx="289473" cy="23514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3" name="Trapezoid 11">
              <a:extLst>
                <a:ext uri="{FF2B5EF4-FFF2-40B4-BE49-F238E27FC236}">
                  <a16:creationId xmlns:a16="http://schemas.microsoft.com/office/drawing/2014/main" id="{3F25BC67-B310-401D-9B8F-FE6FCBD734A3}"/>
                </a:ext>
              </a:extLst>
            </p:cNvPr>
            <p:cNvSpPr>
              <a:spLocks noChangeAspect="1"/>
            </p:cNvSpPr>
            <p:nvPr/>
          </p:nvSpPr>
          <p:spPr>
            <a:xfrm rot="9900000">
              <a:off x="3736559" y="2687577"/>
              <a:ext cx="258913" cy="312147"/>
            </a:xfrm>
            <a:custGeom>
              <a:avLst/>
              <a:gdLst/>
              <a:ahLst/>
              <a:cxnLst/>
              <a:rect l="l" t="t" r="r" b="b"/>
              <a:pathLst>
                <a:path w="3370953" h="4064034">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4" name="Round Same Side Corner Rectangle 2">
              <a:extLst>
                <a:ext uri="{FF2B5EF4-FFF2-40B4-BE49-F238E27FC236}">
                  <a16:creationId xmlns:a16="http://schemas.microsoft.com/office/drawing/2014/main" id="{1528A203-1764-4164-8D58-9B31CA3AA86E}"/>
                </a:ext>
              </a:extLst>
            </p:cNvPr>
            <p:cNvSpPr/>
            <p:nvPr/>
          </p:nvSpPr>
          <p:spPr>
            <a:xfrm rot="5400000" flipH="1">
              <a:off x="3974039" y="2209841"/>
              <a:ext cx="289473" cy="289473"/>
            </a:xfrm>
            <a:custGeom>
              <a:avLst/>
              <a:gdLst/>
              <a:ahLst/>
              <a:cxnLst/>
              <a:rect l="l" t="t" r="r" b="b"/>
              <a:pathLst>
                <a:path w="3287892" h="3786923">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5" name="Trapezoid 6">
              <a:extLst>
                <a:ext uri="{FF2B5EF4-FFF2-40B4-BE49-F238E27FC236}">
                  <a16:creationId xmlns:a16="http://schemas.microsoft.com/office/drawing/2014/main" id="{E4F5C439-5125-4117-BA74-3F7FEEF7874C}"/>
                </a:ext>
              </a:extLst>
            </p:cNvPr>
            <p:cNvSpPr>
              <a:spLocks/>
            </p:cNvSpPr>
            <p:nvPr/>
          </p:nvSpPr>
          <p:spPr>
            <a:xfrm>
              <a:off x="2271895" y="2024672"/>
              <a:ext cx="289473" cy="289473"/>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6" name="Rounded Rectangle 24">
              <a:extLst>
                <a:ext uri="{FF2B5EF4-FFF2-40B4-BE49-F238E27FC236}">
                  <a16:creationId xmlns:a16="http://schemas.microsoft.com/office/drawing/2014/main" id="{176D34C1-8AFB-42F4-956A-E41D1EBC8DD7}"/>
                </a:ext>
              </a:extLst>
            </p:cNvPr>
            <p:cNvSpPr>
              <a:spLocks noChangeAspect="1"/>
            </p:cNvSpPr>
            <p:nvPr/>
          </p:nvSpPr>
          <p:spPr>
            <a:xfrm>
              <a:off x="1078070" y="3431136"/>
              <a:ext cx="289473" cy="223978"/>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7" name="Rounded Rectangle 1">
              <a:extLst>
                <a:ext uri="{FF2B5EF4-FFF2-40B4-BE49-F238E27FC236}">
                  <a16:creationId xmlns:a16="http://schemas.microsoft.com/office/drawing/2014/main" id="{F62B68CA-66D1-4FCD-B5BF-8823F7DE164E}"/>
                </a:ext>
              </a:extLst>
            </p:cNvPr>
            <p:cNvSpPr>
              <a:spLocks noChangeAspect="1"/>
            </p:cNvSpPr>
            <p:nvPr/>
          </p:nvSpPr>
          <p:spPr>
            <a:xfrm>
              <a:off x="2438314" y="2792139"/>
              <a:ext cx="171534" cy="289473"/>
            </a:xfrm>
            <a:custGeom>
              <a:avLst/>
              <a:gdLst/>
              <a:ahLst/>
              <a:cxnLst/>
              <a:rect l="l" t="t" r="r" b="b"/>
              <a:pathLst>
                <a:path w="2337548" h="3944720">
                  <a:moveTo>
                    <a:pt x="2013548" y="1242075"/>
                  </a:moveTo>
                  <a:lnTo>
                    <a:pt x="2337548" y="1242075"/>
                  </a:lnTo>
                  <a:lnTo>
                    <a:pt x="2337548" y="1945866"/>
                  </a:lnTo>
                  <a:lnTo>
                    <a:pt x="2337548" y="1962155"/>
                  </a:lnTo>
                  <a:lnTo>
                    <a:pt x="2336798" y="1962155"/>
                  </a:lnTo>
                  <a:cubicBezTo>
                    <a:pt x="2330129" y="2597501"/>
                    <a:pt x="1898450" y="3121603"/>
                    <a:pt x="1336990" y="3208701"/>
                  </a:cubicBezTo>
                  <a:lnTo>
                    <a:pt x="1336990" y="3620720"/>
                  </a:lnTo>
                  <a:lnTo>
                    <a:pt x="1895070" y="3620720"/>
                  </a:lnTo>
                  <a:lnTo>
                    <a:pt x="1895070" y="3944720"/>
                  </a:lnTo>
                  <a:lnTo>
                    <a:pt x="454910" y="3944720"/>
                  </a:lnTo>
                  <a:lnTo>
                    <a:pt x="454910" y="3620720"/>
                  </a:lnTo>
                  <a:lnTo>
                    <a:pt x="1012990" y="3620720"/>
                  </a:lnTo>
                  <a:lnTo>
                    <a:pt x="1012990" y="3210585"/>
                  </a:lnTo>
                  <a:cubicBezTo>
                    <a:pt x="447376" y="3129632"/>
                    <a:pt x="8655" y="2604919"/>
                    <a:pt x="389" y="1964536"/>
                  </a:cubicBezTo>
                  <a:lnTo>
                    <a:pt x="0" y="1964536"/>
                  </a:lnTo>
                  <a:lnTo>
                    <a:pt x="0" y="1244456"/>
                  </a:lnTo>
                  <a:lnTo>
                    <a:pt x="324000" y="1244456"/>
                  </a:lnTo>
                  <a:lnTo>
                    <a:pt x="324000" y="1964536"/>
                  </a:lnTo>
                  <a:lnTo>
                    <a:pt x="323361" y="1964536"/>
                  </a:lnTo>
                  <a:cubicBezTo>
                    <a:pt x="331926" y="2486037"/>
                    <a:pt x="710705" y="2903701"/>
                    <a:pt x="1173940" y="2900510"/>
                  </a:cubicBezTo>
                  <a:cubicBezTo>
                    <a:pt x="1634302" y="2897337"/>
                    <a:pt x="2006933" y="2479634"/>
                    <a:pt x="2014006" y="1962155"/>
                  </a:cubicBezTo>
                  <a:lnTo>
                    <a:pt x="2013548" y="1962155"/>
                  </a:lnTo>
                  <a:close/>
                  <a:moveTo>
                    <a:pt x="1168773" y="0"/>
                  </a:moveTo>
                  <a:cubicBezTo>
                    <a:pt x="1546536" y="0"/>
                    <a:pt x="1852773" y="306237"/>
                    <a:pt x="1852773" y="684000"/>
                  </a:cubicBezTo>
                  <a:lnTo>
                    <a:pt x="1852773" y="1980000"/>
                  </a:lnTo>
                  <a:cubicBezTo>
                    <a:pt x="1852773" y="2357763"/>
                    <a:pt x="1546536" y="2664000"/>
                    <a:pt x="1168773" y="2664000"/>
                  </a:cubicBezTo>
                  <a:cubicBezTo>
                    <a:pt x="791010" y="2664000"/>
                    <a:pt x="484773" y="2357763"/>
                    <a:pt x="484773" y="1980000"/>
                  </a:cubicBezTo>
                  <a:lnTo>
                    <a:pt x="484773" y="684000"/>
                  </a:lnTo>
                  <a:cubicBezTo>
                    <a:pt x="484773" y="306237"/>
                    <a:pt x="791010" y="0"/>
                    <a:pt x="116877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68" name="Isosceles Triangle 2">
              <a:extLst>
                <a:ext uri="{FF2B5EF4-FFF2-40B4-BE49-F238E27FC236}">
                  <a16:creationId xmlns:a16="http://schemas.microsoft.com/office/drawing/2014/main" id="{3778CEEF-74F0-4E13-8092-075623036BB4}"/>
                </a:ext>
              </a:extLst>
            </p:cNvPr>
            <p:cNvSpPr>
              <a:spLocks/>
            </p:cNvSpPr>
            <p:nvPr/>
          </p:nvSpPr>
          <p:spPr>
            <a:xfrm rot="2498363">
              <a:off x="4196157" y="3777811"/>
              <a:ext cx="289473" cy="289473"/>
            </a:xfrm>
            <a:custGeom>
              <a:avLst/>
              <a:gdLst/>
              <a:ahLst/>
              <a:cxnLst/>
              <a:rect l="l" t="t" r="r" b="b"/>
              <a:pathLst>
                <a:path w="3860438" h="393894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9" name="Rectangle 50">
              <a:extLst>
                <a:ext uri="{FF2B5EF4-FFF2-40B4-BE49-F238E27FC236}">
                  <a16:creationId xmlns:a16="http://schemas.microsoft.com/office/drawing/2014/main" id="{B90B59E5-301A-4BBE-B2FD-24D7A18DA4F9}"/>
                </a:ext>
              </a:extLst>
            </p:cNvPr>
            <p:cNvSpPr>
              <a:spLocks noChangeAspect="1"/>
            </p:cNvSpPr>
            <p:nvPr/>
          </p:nvSpPr>
          <p:spPr>
            <a:xfrm>
              <a:off x="2524081" y="1839423"/>
              <a:ext cx="245686" cy="140720"/>
            </a:xfrm>
            <a:custGeom>
              <a:avLst/>
              <a:gdLst/>
              <a:ahLst/>
              <a:cxnLst/>
              <a:rect l="l" t="t" r="r" b="b"/>
              <a:pathLst>
                <a:path w="2797236" h="1602166">
                  <a:moveTo>
                    <a:pt x="676854" y="738042"/>
                  </a:moveTo>
                  <a:cubicBezTo>
                    <a:pt x="614942" y="702297"/>
                    <a:pt x="535774" y="723510"/>
                    <a:pt x="500029" y="785422"/>
                  </a:cubicBezTo>
                  <a:cubicBezTo>
                    <a:pt x="464284" y="847335"/>
                    <a:pt x="485497" y="926503"/>
                    <a:pt x="547409" y="962248"/>
                  </a:cubicBezTo>
                  <a:cubicBezTo>
                    <a:pt x="609321" y="997993"/>
                    <a:pt x="688490" y="976780"/>
                    <a:pt x="724235" y="914867"/>
                  </a:cubicBezTo>
                  <a:cubicBezTo>
                    <a:pt x="759980" y="852955"/>
                    <a:pt x="738766" y="773787"/>
                    <a:pt x="676854" y="738042"/>
                  </a:cubicBezTo>
                  <a:close/>
                  <a:moveTo>
                    <a:pt x="1505478" y="880583"/>
                  </a:moveTo>
                  <a:lnTo>
                    <a:pt x="1475082" y="873061"/>
                  </a:lnTo>
                  <a:lnTo>
                    <a:pt x="1475082" y="1008668"/>
                  </a:lnTo>
                  <a:cubicBezTo>
                    <a:pt x="1478425" y="1007382"/>
                    <a:pt x="1481683" y="1005827"/>
                    <a:pt x="1484860" y="1004059"/>
                  </a:cubicBezTo>
                  <a:cubicBezTo>
                    <a:pt x="1512039" y="988933"/>
                    <a:pt x="1529130" y="960585"/>
                    <a:pt x="1529788" y="929597"/>
                  </a:cubicBezTo>
                  <a:cubicBezTo>
                    <a:pt x="1530028" y="906726"/>
                    <a:pt x="1526034" y="896074"/>
                    <a:pt x="1505478" y="880583"/>
                  </a:cubicBezTo>
                  <a:close/>
                  <a:moveTo>
                    <a:pt x="1395816" y="619564"/>
                  </a:moveTo>
                  <a:cubicBezTo>
                    <a:pt x="1376272" y="632083"/>
                    <a:pt x="1363760" y="652864"/>
                    <a:pt x="1361807" y="675926"/>
                  </a:cubicBezTo>
                  <a:lnTo>
                    <a:pt x="1362578" y="675894"/>
                  </a:lnTo>
                  <a:cubicBezTo>
                    <a:pt x="1361574" y="701623"/>
                    <a:pt x="1371022" y="725250"/>
                    <a:pt x="1395009" y="740923"/>
                  </a:cubicBezTo>
                  <a:lnTo>
                    <a:pt x="1395816" y="741452"/>
                  </a:lnTo>
                  <a:close/>
                  <a:moveTo>
                    <a:pt x="1475082" y="467094"/>
                  </a:moveTo>
                  <a:lnTo>
                    <a:pt x="1475082" y="500684"/>
                  </a:lnTo>
                  <a:cubicBezTo>
                    <a:pt x="1497267" y="504631"/>
                    <a:pt x="1518774" y="512905"/>
                    <a:pt x="1538543" y="525166"/>
                  </a:cubicBezTo>
                  <a:cubicBezTo>
                    <a:pt x="1596427" y="561066"/>
                    <a:pt x="1630319" y="625508"/>
                    <a:pt x="1627098" y="693545"/>
                  </a:cubicBezTo>
                  <a:lnTo>
                    <a:pt x="1518521" y="688404"/>
                  </a:lnTo>
                  <a:cubicBezTo>
                    <a:pt x="1519877" y="659770"/>
                    <a:pt x="1505613" y="632649"/>
                    <a:pt x="1481252" y="617540"/>
                  </a:cubicBezTo>
                  <a:lnTo>
                    <a:pt x="1475082" y="614775"/>
                  </a:lnTo>
                  <a:lnTo>
                    <a:pt x="1475082" y="759007"/>
                  </a:lnTo>
                  <a:cubicBezTo>
                    <a:pt x="1516008" y="761698"/>
                    <a:pt x="1547648" y="771672"/>
                    <a:pt x="1577189" y="790249"/>
                  </a:cubicBezTo>
                  <a:cubicBezTo>
                    <a:pt x="1622357" y="818652"/>
                    <a:pt x="1647114" y="873156"/>
                    <a:pt x="1650484" y="927386"/>
                  </a:cubicBezTo>
                  <a:lnTo>
                    <a:pt x="1650683" y="927386"/>
                  </a:lnTo>
                  <a:lnTo>
                    <a:pt x="1650607" y="928511"/>
                  </a:lnTo>
                  <a:cubicBezTo>
                    <a:pt x="1650834" y="929446"/>
                    <a:pt x="1650880" y="930391"/>
                    <a:pt x="1650916" y="931336"/>
                  </a:cubicBezTo>
                  <a:lnTo>
                    <a:pt x="1650415" y="931353"/>
                  </a:lnTo>
                  <a:cubicBezTo>
                    <a:pt x="1649239" y="1005482"/>
                    <a:pt x="1608533" y="1073418"/>
                    <a:pt x="1543577" y="1109567"/>
                  </a:cubicBezTo>
                  <a:cubicBezTo>
                    <a:pt x="1521978" y="1121587"/>
                    <a:pt x="1498805" y="1129476"/>
                    <a:pt x="1475082" y="1132835"/>
                  </a:cubicBezTo>
                  <a:lnTo>
                    <a:pt x="1475082" y="1165545"/>
                  </a:lnTo>
                  <a:lnTo>
                    <a:pt x="1395816" y="1165545"/>
                  </a:lnTo>
                  <a:lnTo>
                    <a:pt x="1395816" y="1130194"/>
                  </a:lnTo>
                  <a:cubicBezTo>
                    <a:pt x="1373613" y="1125585"/>
                    <a:pt x="1352168" y="1116888"/>
                    <a:pt x="1332303" y="1104568"/>
                  </a:cubicBezTo>
                  <a:cubicBezTo>
                    <a:pt x="1268003" y="1064689"/>
                    <a:pt x="1230355" y="993103"/>
                    <a:pt x="1233933" y="917525"/>
                  </a:cubicBezTo>
                  <a:lnTo>
                    <a:pt x="1354544" y="923236"/>
                  </a:lnTo>
                  <a:cubicBezTo>
                    <a:pt x="1353040" y="954989"/>
                    <a:pt x="1368828" y="985067"/>
                    <a:pt x="1395816" y="1001849"/>
                  </a:cubicBezTo>
                  <a:lnTo>
                    <a:pt x="1395816" y="862479"/>
                  </a:lnTo>
                  <a:cubicBezTo>
                    <a:pt x="1368998" y="855832"/>
                    <a:pt x="1344002" y="843677"/>
                    <a:pt x="1322380" y="825533"/>
                  </a:cubicBezTo>
                  <a:cubicBezTo>
                    <a:pt x="1279142" y="789250"/>
                    <a:pt x="1253317" y="736644"/>
                    <a:pt x="1251176" y="680490"/>
                  </a:cubicBezTo>
                  <a:cubicBezTo>
                    <a:pt x="1251334" y="597461"/>
                    <a:pt x="1284345" y="551005"/>
                    <a:pt x="1345251" y="517567"/>
                  </a:cubicBezTo>
                  <a:cubicBezTo>
                    <a:pt x="1360367" y="509155"/>
                    <a:pt x="1379438" y="506089"/>
                    <a:pt x="1395816" y="502211"/>
                  </a:cubicBezTo>
                  <a:lnTo>
                    <a:pt x="1395816" y="467094"/>
                  </a:lnTo>
                  <a:close/>
                  <a:moveTo>
                    <a:pt x="1670907" y="420372"/>
                  </a:moveTo>
                  <a:cubicBezTo>
                    <a:pt x="1452232" y="294120"/>
                    <a:pt x="1172613" y="369043"/>
                    <a:pt x="1046361" y="587719"/>
                  </a:cubicBezTo>
                  <a:cubicBezTo>
                    <a:pt x="920108" y="806395"/>
                    <a:pt x="995032" y="1086013"/>
                    <a:pt x="1213707" y="1212266"/>
                  </a:cubicBezTo>
                  <a:cubicBezTo>
                    <a:pt x="1432383" y="1338518"/>
                    <a:pt x="1712002" y="1263595"/>
                    <a:pt x="1838254" y="1044919"/>
                  </a:cubicBezTo>
                  <a:cubicBezTo>
                    <a:pt x="1964507" y="826243"/>
                    <a:pt x="1889583" y="546625"/>
                    <a:pt x="1670907" y="420372"/>
                  </a:cubicBezTo>
                  <a:close/>
                  <a:moveTo>
                    <a:pt x="2337204" y="670392"/>
                  </a:moveTo>
                  <a:cubicBezTo>
                    <a:pt x="2275292" y="634647"/>
                    <a:pt x="2196124" y="655860"/>
                    <a:pt x="2160379" y="717772"/>
                  </a:cubicBezTo>
                  <a:cubicBezTo>
                    <a:pt x="2124634" y="779684"/>
                    <a:pt x="2145847" y="858852"/>
                    <a:pt x="2207759" y="894597"/>
                  </a:cubicBezTo>
                  <a:cubicBezTo>
                    <a:pt x="2269672" y="930342"/>
                    <a:pt x="2348840" y="909129"/>
                    <a:pt x="2384585" y="847217"/>
                  </a:cubicBezTo>
                  <a:cubicBezTo>
                    <a:pt x="2420330" y="785305"/>
                    <a:pt x="2399117" y="706137"/>
                    <a:pt x="2337204" y="670392"/>
                  </a:cubicBezTo>
                  <a:close/>
                  <a:moveTo>
                    <a:pt x="2384613" y="233313"/>
                  </a:moveTo>
                  <a:cubicBezTo>
                    <a:pt x="2428818" y="319090"/>
                    <a:pt x="2503845" y="385970"/>
                    <a:pt x="2595156" y="420224"/>
                  </a:cubicBezTo>
                  <a:lnTo>
                    <a:pt x="2595155" y="1152677"/>
                  </a:lnTo>
                  <a:cubicBezTo>
                    <a:pt x="2489919" y="1191773"/>
                    <a:pt x="2405690" y="1273809"/>
                    <a:pt x="2363285" y="1377636"/>
                  </a:cubicBezTo>
                  <a:lnTo>
                    <a:pt x="402182" y="1377636"/>
                  </a:lnTo>
                  <a:cubicBezTo>
                    <a:pt x="366180" y="1300676"/>
                    <a:pt x="305669" y="1237745"/>
                    <a:pt x="230221" y="1198942"/>
                  </a:cubicBezTo>
                  <a:lnTo>
                    <a:pt x="230221" y="415045"/>
                  </a:lnTo>
                  <a:cubicBezTo>
                    <a:pt x="307865" y="376272"/>
                    <a:pt x="370258" y="312122"/>
                    <a:pt x="407224" y="233313"/>
                  </a:cubicBezTo>
                  <a:close/>
                  <a:moveTo>
                    <a:pt x="2374194" y="127259"/>
                  </a:moveTo>
                  <a:lnTo>
                    <a:pt x="406569" y="127259"/>
                  </a:lnTo>
                  <a:cubicBezTo>
                    <a:pt x="368226" y="267341"/>
                    <a:pt x="255955" y="376146"/>
                    <a:pt x="114433" y="410154"/>
                  </a:cubicBezTo>
                  <a:lnTo>
                    <a:pt x="114433" y="1207711"/>
                  </a:lnTo>
                  <a:cubicBezTo>
                    <a:pt x="249220" y="1241659"/>
                    <a:pt x="356431" y="1343562"/>
                    <a:pt x="397550" y="1475019"/>
                  </a:cubicBezTo>
                  <a:lnTo>
                    <a:pt x="2364592" y="1475019"/>
                  </a:lnTo>
                  <a:cubicBezTo>
                    <a:pt x="2403043" y="1323089"/>
                    <a:pt x="2527516" y="1206120"/>
                    <a:pt x="2682804" y="1177407"/>
                  </a:cubicBezTo>
                  <a:lnTo>
                    <a:pt x="2682804" y="401000"/>
                  </a:lnTo>
                  <a:cubicBezTo>
                    <a:pt x="2536308" y="373254"/>
                    <a:pt x="2418049" y="266915"/>
                    <a:pt x="2374194" y="127259"/>
                  </a:cubicBezTo>
                  <a:close/>
                  <a:moveTo>
                    <a:pt x="2797236" y="112"/>
                  </a:moveTo>
                  <a:lnTo>
                    <a:pt x="2797236" y="1602166"/>
                  </a:lnTo>
                  <a:lnTo>
                    <a:pt x="419639" y="1602166"/>
                  </a:lnTo>
                  <a:lnTo>
                    <a:pt x="12661" y="1602166"/>
                  </a:lnTo>
                  <a:lnTo>
                    <a:pt x="0" y="1602166"/>
                  </a:lnTo>
                  <a:lnTo>
                    <a:pt x="0" y="112"/>
                  </a:lnTo>
                  <a:lnTo>
                    <a:pt x="2352082" y="112"/>
                  </a:lnTo>
                  <a:cubicBezTo>
                    <a:pt x="2352071" y="75"/>
                    <a:pt x="2352071" y="37"/>
                    <a:pt x="2352071" y="0"/>
                  </a:cubicBezTo>
                  <a:lnTo>
                    <a:pt x="2759048" y="0"/>
                  </a:lnTo>
                  <a:lnTo>
                    <a:pt x="2759047" y="11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0" name="Rectangle 15">
              <a:extLst>
                <a:ext uri="{FF2B5EF4-FFF2-40B4-BE49-F238E27FC236}">
                  <a16:creationId xmlns:a16="http://schemas.microsoft.com/office/drawing/2014/main" id="{28A547CD-89C9-4DDC-BC85-4456E8FE2DA4}"/>
                </a:ext>
              </a:extLst>
            </p:cNvPr>
            <p:cNvSpPr>
              <a:spLocks noChangeAspect="1"/>
            </p:cNvSpPr>
            <p:nvPr/>
          </p:nvSpPr>
          <p:spPr>
            <a:xfrm>
              <a:off x="3695784" y="1957729"/>
              <a:ext cx="217116" cy="171188"/>
            </a:xfrm>
            <a:custGeom>
              <a:avLst/>
              <a:gdLst/>
              <a:ahLst/>
              <a:cxnLst/>
              <a:rect l="l" t="t" r="r" b="b"/>
              <a:pathLst>
                <a:path w="3744416" h="2952328">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1" name="Donut 21">
              <a:extLst>
                <a:ext uri="{FF2B5EF4-FFF2-40B4-BE49-F238E27FC236}">
                  <a16:creationId xmlns:a16="http://schemas.microsoft.com/office/drawing/2014/main" id="{EBA36F36-D5D4-4240-943A-AE233A94E0FA}"/>
                </a:ext>
              </a:extLst>
            </p:cNvPr>
            <p:cNvSpPr>
              <a:spLocks/>
            </p:cNvSpPr>
            <p:nvPr/>
          </p:nvSpPr>
          <p:spPr>
            <a:xfrm>
              <a:off x="4494273" y="4269014"/>
              <a:ext cx="173923" cy="173923"/>
            </a:xfrm>
            <a:custGeom>
              <a:avLst/>
              <a:gdLst/>
              <a:ahLst/>
              <a:cxnLst/>
              <a:rect l="l" t="t" r="r" b="b"/>
              <a:pathLst>
                <a:path w="3934148" h="3956624">
                  <a:moveTo>
                    <a:pt x="3047194" y="2259765"/>
                  </a:moveTo>
                  <a:cubicBezTo>
                    <a:pt x="2802268" y="2259765"/>
                    <a:pt x="2603717" y="2540344"/>
                    <a:pt x="2603717" y="2886456"/>
                  </a:cubicBezTo>
                  <a:cubicBezTo>
                    <a:pt x="2603717" y="3232568"/>
                    <a:pt x="2802268" y="3513147"/>
                    <a:pt x="3047194" y="3513147"/>
                  </a:cubicBezTo>
                  <a:cubicBezTo>
                    <a:pt x="3292120" y="3513147"/>
                    <a:pt x="3490671" y="3232568"/>
                    <a:pt x="3490671" y="2886456"/>
                  </a:cubicBezTo>
                  <a:cubicBezTo>
                    <a:pt x="3490671" y="2540344"/>
                    <a:pt x="3292120" y="2259765"/>
                    <a:pt x="3047194" y="2259765"/>
                  </a:cubicBezTo>
                  <a:close/>
                  <a:moveTo>
                    <a:pt x="3047194" y="1816288"/>
                  </a:moveTo>
                  <a:cubicBezTo>
                    <a:pt x="3537045" y="1816288"/>
                    <a:pt x="3934148" y="2295419"/>
                    <a:pt x="3934148" y="2886456"/>
                  </a:cubicBezTo>
                  <a:cubicBezTo>
                    <a:pt x="3934148" y="3477493"/>
                    <a:pt x="3537045" y="3956624"/>
                    <a:pt x="3047194" y="3956624"/>
                  </a:cubicBezTo>
                  <a:cubicBezTo>
                    <a:pt x="2557343" y="3956624"/>
                    <a:pt x="2160240" y="3477493"/>
                    <a:pt x="2160240" y="2886456"/>
                  </a:cubicBezTo>
                  <a:cubicBezTo>
                    <a:pt x="2160240" y="2295419"/>
                    <a:pt x="2557343" y="1816288"/>
                    <a:pt x="3047194" y="1816288"/>
                  </a:cubicBezTo>
                  <a:close/>
                  <a:moveTo>
                    <a:pt x="886954" y="443477"/>
                  </a:moveTo>
                  <a:cubicBezTo>
                    <a:pt x="642028" y="443477"/>
                    <a:pt x="443477" y="724056"/>
                    <a:pt x="443477" y="1070168"/>
                  </a:cubicBezTo>
                  <a:cubicBezTo>
                    <a:pt x="443477" y="1416280"/>
                    <a:pt x="642028" y="1696859"/>
                    <a:pt x="886954" y="1696859"/>
                  </a:cubicBezTo>
                  <a:cubicBezTo>
                    <a:pt x="1131880" y="1696859"/>
                    <a:pt x="1330431" y="1416280"/>
                    <a:pt x="1330431" y="1070168"/>
                  </a:cubicBezTo>
                  <a:cubicBezTo>
                    <a:pt x="1330431" y="724056"/>
                    <a:pt x="1131880" y="443477"/>
                    <a:pt x="886954" y="443477"/>
                  </a:cubicBezTo>
                  <a:close/>
                  <a:moveTo>
                    <a:pt x="2992326" y="5291"/>
                  </a:moveTo>
                  <a:lnTo>
                    <a:pt x="3531059" y="5291"/>
                  </a:lnTo>
                  <a:lnTo>
                    <a:pt x="896107" y="3919534"/>
                  </a:lnTo>
                  <a:lnTo>
                    <a:pt x="357374" y="3919534"/>
                  </a:lnTo>
                  <a:close/>
                  <a:moveTo>
                    <a:pt x="886954" y="0"/>
                  </a:moveTo>
                  <a:cubicBezTo>
                    <a:pt x="1376805" y="0"/>
                    <a:pt x="1773908" y="479131"/>
                    <a:pt x="1773908" y="1070168"/>
                  </a:cubicBezTo>
                  <a:cubicBezTo>
                    <a:pt x="1773908" y="1661205"/>
                    <a:pt x="1376805" y="2140336"/>
                    <a:pt x="886954" y="2140336"/>
                  </a:cubicBezTo>
                  <a:cubicBezTo>
                    <a:pt x="397103" y="2140336"/>
                    <a:pt x="0" y="1661205"/>
                    <a:pt x="0" y="1070168"/>
                  </a:cubicBezTo>
                  <a:cubicBezTo>
                    <a:pt x="0" y="479131"/>
                    <a:pt x="397103" y="0"/>
                    <a:pt x="886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72" name="Rounded Rectangle 4">
              <a:extLst>
                <a:ext uri="{FF2B5EF4-FFF2-40B4-BE49-F238E27FC236}">
                  <a16:creationId xmlns:a16="http://schemas.microsoft.com/office/drawing/2014/main" id="{91E3FF8E-C421-4AAA-8B08-D3B2043D096C}"/>
                </a:ext>
              </a:extLst>
            </p:cNvPr>
            <p:cNvSpPr>
              <a:spLocks noChangeAspect="1"/>
            </p:cNvSpPr>
            <p:nvPr/>
          </p:nvSpPr>
          <p:spPr>
            <a:xfrm>
              <a:off x="4032375" y="2529237"/>
              <a:ext cx="208363" cy="286805"/>
            </a:xfrm>
            <a:custGeom>
              <a:avLst/>
              <a:gdLst/>
              <a:ahLst/>
              <a:cxnLst/>
              <a:rect l="l" t="t" r="r" b="b"/>
              <a:pathLst>
                <a:path w="2862291" h="3939861">
                  <a:moveTo>
                    <a:pt x="483172" y="3610747"/>
                  </a:moveTo>
                  <a:cubicBezTo>
                    <a:pt x="440599" y="3610747"/>
                    <a:pt x="406087" y="3645259"/>
                    <a:pt x="406087" y="3687832"/>
                  </a:cubicBezTo>
                  <a:cubicBezTo>
                    <a:pt x="406087" y="3730405"/>
                    <a:pt x="440599" y="3764917"/>
                    <a:pt x="483172" y="3764917"/>
                  </a:cubicBezTo>
                  <a:cubicBezTo>
                    <a:pt x="525745" y="3764917"/>
                    <a:pt x="560257" y="3730405"/>
                    <a:pt x="560257" y="3687832"/>
                  </a:cubicBezTo>
                  <a:cubicBezTo>
                    <a:pt x="560257" y="3645259"/>
                    <a:pt x="525745" y="3610747"/>
                    <a:pt x="483172" y="3610747"/>
                  </a:cubicBezTo>
                  <a:close/>
                  <a:moveTo>
                    <a:pt x="2052229" y="3610746"/>
                  </a:moveTo>
                  <a:cubicBezTo>
                    <a:pt x="2009656" y="3610746"/>
                    <a:pt x="1975144" y="3645258"/>
                    <a:pt x="1975144" y="3687831"/>
                  </a:cubicBezTo>
                  <a:cubicBezTo>
                    <a:pt x="1975144" y="3730404"/>
                    <a:pt x="2009656" y="3764916"/>
                    <a:pt x="2052229" y="3764916"/>
                  </a:cubicBezTo>
                  <a:cubicBezTo>
                    <a:pt x="2094802" y="3764916"/>
                    <a:pt x="2129314" y="3730404"/>
                    <a:pt x="2129314" y="3687831"/>
                  </a:cubicBezTo>
                  <a:cubicBezTo>
                    <a:pt x="2129314" y="3645258"/>
                    <a:pt x="2094802" y="3610746"/>
                    <a:pt x="2052229" y="3610746"/>
                  </a:cubicBezTo>
                  <a:close/>
                  <a:moveTo>
                    <a:pt x="1578923" y="1215908"/>
                  </a:moveTo>
                  <a:cubicBezTo>
                    <a:pt x="1549100" y="1215908"/>
                    <a:pt x="1524923" y="1240085"/>
                    <a:pt x="1524923" y="1269908"/>
                  </a:cubicBezTo>
                  <a:lnTo>
                    <a:pt x="1524923" y="2745908"/>
                  </a:lnTo>
                  <a:cubicBezTo>
                    <a:pt x="1524923" y="2775731"/>
                    <a:pt x="1549100" y="2799908"/>
                    <a:pt x="1578923" y="2799908"/>
                  </a:cubicBezTo>
                  <a:cubicBezTo>
                    <a:pt x="1608746" y="2799908"/>
                    <a:pt x="1632923" y="2775731"/>
                    <a:pt x="1632923" y="2745908"/>
                  </a:cubicBezTo>
                  <a:lnTo>
                    <a:pt x="1632923" y="1269908"/>
                  </a:lnTo>
                  <a:cubicBezTo>
                    <a:pt x="1632923" y="1240085"/>
                    <a:pt x="1608746" y="1215908"/>
                    <a:pt x="1578923" y="1215908"/>
                  </a:cubicBezTo>
                  <a:close/>
                  <a:moveTo>
                    <a:pt x="1318523" y="1215908"/>
                  </a:moveTo>
                  <a:cubicBezTo>
                    <a:pt x="1288700" y="1215908"/>
                    <a:pt x="1264523" y="1240085"/>
                    <a:pt x="1264523" y="1269908"/>
                  </a:cubicBezTo>
                  <a:lnTo>
                    <a:pt x="1264523" y="2745908"/>
                  </a:lnTo>
                  <a:cubicBezTo>
                    <a:pt x="1264523" y="2775731"/>
                    <a:pt x="1288700" y="2799908"/>
                    <a:pt x="1318523" y="2799908"/>
                  </a:cubicBezTo>
                  <a:cubicBezTo>
                    <a:pt x="1348346" y="2799908"/>
                    <a:pt x="1372523" y="2775731"/>
                    <a:pt x="1372523" y="2745908"/>
                  </a:cubicBezTo>
                  <a:lnTo>
                    <a:pt x="1372523" y="1269908"/>
                  </a:lnTo>
                  <a:cubicBezTo>
                    <a:pt x="1372523" y="1240085"/>
                    <a:pt x="1348346" y="1215908"/>
                    <a:pt x="1318523" y="1215908"/>
                  </a:cubicBezTo>
                  <a:close/>
                  <a:moveTo>
                    <a:pt x="1058123" y="1215908"/>
                  </a:moveTo>
                  <a:cubicBezTo>
                    <a:pt x="1028300" y="1215908"/>
                    <a:pt x="1004123" y="1240085"/>
                    <a:pt x="1004123" y="1269908"/>
                  </a:cubicBezTo>
                  <a:lnTo>
                    <a:pt x="1004123" y="2745908"/>
                  </a:lnTo>
                  <a:cubicBezTo>
                    <a:pt x="1004123" y="2775731"/>
                    <a:pt x="1028300" y="2799908"/>
                    <a:pt x="1058123" y="2799908"/>
                  </a:cubicBezTo>
                  <a:cubicBezTo>
                    <a:pt x="1087946" y="2799908"/>
                    <a:pt x="1112123" y="2775731"/>
                    <a:pt x="1112123" y="2745908"/>
                  </a:cubicBezTo>
                  <a:lnTo>
                    <a:pt x="1112123" y="1269908"/>
                  </a:lnTo>
                  <a:cubicBezTo>
                    <a:pt x="1112123" y="1240085"/>
                    <a:pt x="1087946" y="1215908"/>
                    <a:pt x="1058123" y="1215908"/>
                  </a:cubicBezTo>
                  <a:close/>
                  <a:moveTo>
                    <a:pt x="797723" y="1215908"/>
                  </a:moveTo>
                  <a:cubicBezTo>
                    <a:pt x="767900" y="1215908"/>
                    <a:pt x="743723" y="1240085"/>
                    <a:pt x="743723" y="1269908"/>
                  </a:cubicBezTo>
                  <a:lnTo>
                    <a:pt x="743723" y="2745908"/>
                  </a:lnTo>
                  <a:cubicBezTo>
                    <a:pt x="743723" y="2775731"/>
                    <a:pt x="767900" y="2799908"/>
                    <a:pt x="797723" y="2799908"/>
                  </a:cubicBezTo>
                  <a:cubicBezTo>
                    <a:pt x="827546" y="2799908"/>
                    <a:pt x="851723" y="2775731"/>
                    <a:pt x="851723" y="2745908"/>
                  </a:cubicBezTo>
                  <a:lnTo>
                    <a:pt x="851723" y="1269908"/>
                  </a:lnTo>
                  <a:cubicBezTo>
                    <a:pt x="851723" y="1240085"/>
                    <a:pt x="827546" y="1215908"/>
                    <a:pt x="797723" y="1215908"/>
                  </a:cubicBezTo>
                  <a:close/>
                  <a:moveTo>
                    <a:pt x="537323" y="1215908"/>
                  </a:moveTo>
                  <a:cubicBezTo>
                    <a:pt x="507500" y="1215908"/>
                    <a:pt x="483323" y="1240085"/>
                    <a:pt x="483323" y="1269908"/>
                  </a:cubicBezTo>
                  <a:lnTo>
                    <a:pt x="483323" y="2745908"/>
                  </a:lnTo>
                  <a:cubicBezTo>
                    <a:pt x="483323" y="2775731"/>
                    <a:pt x="507500" y="2799908"/>
                    <a:pt x="537323" y="2799908"/>
                  </a:cubicBezTo>
                  <a:cubicBezTo>
                    <a:pt x="567146" y="2799908"/>
                    <a:pt x="591323" y="2775731"/>
                    <a:pt x="591323" y="2745908"/>
                  </a:cubicBezTo>
                  <a:lnTo>
                    <a:pt x="591323" y="1269908"/>
                  </a:lnTo>
                  <a:cubicBezTo>
                    <a:pt x="591323" y="1240085"/>
                    <a:pt x="567146" y="1215908"/>
                    <a:pt x="537323" y="1215908"/>
                  </a:cubicBezTo>
                  <a:close/>
                  <a:moveTo>
                    <a:pt x="1071414" y="977717"/>
                  </a:moveTo>
                  <a:cubicBezTo>
                    <a:pt x="1014599" y="977717"/>
                    <a:pt x="965699" y="1011599"/>
                    <a:pt x="944338" y="1060494"/>
                  </a:cubicBezTo>
                  <a:lnTo>
                    <a:pt x="1198489" y="1060494"/>
                  </a:lnTo>
                  <a:cubicBezTo>
                    <a:pt x="1177129" y="1011599"/>
                    <a:pt x="1128228" y="977717"/>
                    <a:pt x="1071414" y="977717"/>
                  </a:cubicBezTo>
                  <a:close/>
                  <a:moveTo>
                    <a:pt x="872752" y="191454"/>
                  </a:moveTo>
                  <a:cubicBezTo>
                    <a:pt x="759529" y="233114"/>
                    <a:pt x="679221" y="342129"/>
                    <a:pt x="679221" y="469900"/>
                  </a:cubicBezTo>
                  <a:lnTo>
                    <a:pt x="679221" y="1060494"/>
                  </a:lnTo>
                  <a:lnTo>
                    <a:pt x="797638" y="1060494"/>
                  </a:lnTo>
                  <a:cubicBezTo>
                    <a:pt x="823919" y="933391"/>
                    <a:pt x="936512" y="837880"/>
                    <a:pt x="1071414" y="837880"/>
                  </a:cubicBezTo>
                  <a:cubicBezTo>
                    <a:pt x="1206315" y="837880"/>
                    <a:pt x="1318908" y="933391"/>
                    <a:pt x="1345190" y="1060494"/>
                  </a:cubicBezTo>
                  <a:lnTo>
                    <a:pt x="1458130" y="1060494"/>
                  </a:lnTo>
                  <a:lnTo>
                    <a:pt x="1458130" y="469900"/>
                  </a:lnTo>
                  <a:cubicBezTo>
                    <a:pt x="1458130" y="344471"/>
                    <a:pt x="1380739" y="237117"/>
                    <a:pt x="1270928" y="193418"/>
                  </a:cubicBezTo>
                  <a:cubicBezTo>
                    <a:pt x="1254126" y="208193"/>
                    <a:pt x="1231951" y="216024"/>
                    <a:pt x="1207947" y="216024"/>
                  </a:cubicBezTo>
                  <a:lnTo>
                    <a:pt x="938648" y="216024"/>
                  </a:lnTo>
                  <a:cubicBezTo>
                    <a:pt x="913362" y="216024"/>
                    <a:pt x="890106" y="207335"/>
                    <a:pt x="872752" y="191454"/>
                  </a:cubicBezTo>
                  <a:close/>
                  <a:moveTo>
                    <a:pt x="938648" y="0"/>
                  </a:moveTo>
                  <a:lnTo>
                    <a:pt x="1207947" y="0"/>
                  </a:lnTo>
                  <a:cubicBezTo>
                    <a:pt x="1249829" y="0"/>
                    <a:pt x="1286143" y="23838"/>
                    <a:pt x="1302947" y="59260"/>
                  </a:cubicBezTo>
                  <a:cubicBezTo>
                    <a:pt x="1459619" y="107029"/>
                    <a:pt x="1572731" y="253123"/>
                    <a:pt x="1572731" y="425635"/>
                  </a:cubicBezTo>
                  <a:lnTo>
                    <a:pt x="1572731" y="1062970"/>
                  </a:lnTo>
                  <a:cubicBezTo>
                    <a:pt x="1700463" y="1074093"/>
                    <a:pt x="1800202" y="1181663"/>
                    <a:pt x="1800202" y="1312527"/>
                  </a:cubicBezTo>
                  <a:lnTo>
                    <a:pt x="1800202" y="2703289"/>
                  </a:lnTo>
                  <a:cubicBezTo>
                    <a:pt x="1800202" y="2833087"/>
                    <a:pt x="1702083" y="2939968"/>
                    <a:pt x="1575831" y="2952534"/>
                  </a:cubicBezTo>
                  <a:lnTo>
                    <a:pt x="1539130" y="3099337"/>
                  </a:lnTo>
                  <a:lnTo>
                    <a:pt x="1377130" y="3099337"/>
                  </a:lnTo>
                  <a:lnTo>
                    <a:pt x="1341126" y="2955322"/>
                  </a:lnTo>
                  <a:lnTo>
                    <a:pt x="743221" y="2955322"/>
                  </a:lnTo>
                  <a:lnTo>
                    <a:pt x="707217" y="3099338"/>
                  </a:lnTo>
                  <a:lnTo>
                    <a:pt x="2063557" y="3099338"/>
                  </a:lnTo>
                  <a:lnTo>
                    <a:pt x="2063557" y="924090"/>
                  </a:lnTo>
                  <a:cubicBezTo>
                    <a:pt x="2063557" y="873822"/>
                    <a:pt x="2088497" y="829380"/>
                    <a:pt x="2128246" y="804684"/>
                  </a:cubicBezTo>
                  <a:cubicBezTo>
                    <a:pt x="2129584" y="799633"/>
                    <a:pt x="2132808" y="796081"/>
                    <a:pt x="2136234" y="792655"/>
                  </a:cubicBezTo>
                  <a:lnTo>
                    <a:pt x="2607705" y="321183"/>
                  </a:lnTo>
                  <a:cubicBezTo>
                    <a:pt x="2636744" y="292144"/>
                    <a:pt x="2674804" y="277625"/>
                    <a:pt x="2712864" y="277625"/>
                  </a:cubicBezTo>
                  <a:cubicBezTo>
                    <a:pt x="2750924" y="277625"/>
                    <a:pt x="2788985" y="292144"/>
                    <a:pt x="2818024" y="321183"/>
                  </a:cubicBezTo>
                  <a:lnTo>
                    <a:pt x="2862291" y="365451"/>
                  </a:lnTo>
                  <a:cubicBezTo>
                    <a:pt x="2920370" y="423529"/>
                    <a:pt x="2920370" y="517692"/>
                    <a:pt x="2862291" y="575770"/>
                  </a:cubicBezTo>
                  <a:lnTo>
                    <a:pt x="2423597" y="1014465"/>
                  </a:lnTo>
                  <a:lnTo>
                    <a:pt x="2423597" y="3310659"/>
                  </a:lnTo>
                  <a:cubicBezTo>
                    <a:pt x="2423597" y="3392794"/>
                    <a:pt x="2357014" y="3459377"/>
                    <a:pt x="2274879" y="3459377"/>
                  </a:cubicBezTo>
                  <a:lnTo>
                    <a:pt x="2247260" y="3459377"/>
                  </a:lnTo>
                  <a:lnTo>
                    <a:pt x="2157276" y="3459377"/>
                  </a:lnTo>
                  <a:cubicBezTo>
                    <a:pt x="2244145" y="3498679"/>
                    <a:pt x="2304259" y="3586235"/>
                    <a:pt x="2304259" y="3687831"/>
                  </a:cubicBezTo>
                  <a:cubicBezTo>
                    <a:pt x="2304259" y="3827023"/>
                    <a:pt x="2191422" y="3939860"/>
                    <a:pt x="2052230" y="3939860"/>
                  </a:cubicBezTo>
                  <a:cubicBezTo>
                    <a:pt x="1913038" y="3939860"/>
                    <a:pt x="1800201" y="3827023"/>
                    <a:pt x="1800201" y="3687831"/>
                  </a:cubicBezTo>
                  <a:cubicBezTo>
                    <a:pt x="1800201" y="3586235"/>
                    <a:pt x="1860315" y="3498679"/>
                    <a:pt x="1947184" y="3459377"/>
                  </a:cubicBezTo>
                  <a:lnTo>
                    <a:pt x="588218" y="3459378"/>
                  </a:lnTo>
                  <a:cubicBezTo>
                    <a:pt x="675087" y="3498679"/>
                    <a:pt x="735202" y="3586235"/>
                    <a:pt x="735202" y="3687832"/>
                  </a:cubicBezTo>
                  <a:cubicBezTo>
                    <a:pt x="735202" y="3827024"/>
                    <a:pt x="622365" y="3939861"/>
                    <a:pt x="483173" y="3939861"/>
                  </a:cubicBezTo>
                  <a:cubicBezTo>
                    <a:pt x="343981" y="3939861"/>
                    <a:pt x="231144" y="3827024"/>
                    <a:pt x="231144" y="3687832"/>
                  </a:cubicBezTo>
                  <a:cubicBezTo>
                    <a:pt x="231144" y="3586235"/>
                    <a:pt x="291259" y="3498679"/>
                    <a:pt x="378128" y="3459378"/>
                  </a:cubicBezTo>
                  <a:lnTo>
                    <a:pt x="148718" y="3459378"/>
                  </a:lnTo>
                  <a:cubicBezTo>
                    <a:pt x="66583" y="3459378"/>
                    <a:pt x="0" y="3392795"/>
                    <a:pt x="0" y="3310660"/>
                  </a:cubicBezTo>
                  <a:lnTo>
                    <a:pt x="0" y="3248056"/>
                  </a:lnTo>
                  <a:cubicBezTo>
                    <a:pt x="0" y="3165921"/>
                    <a:pt x="66583" y="3099338"/>
                    <a:pt x="148718" y="3099338"/>
                  </a:cubicBezTo>
                  <a:lnTo>
                    <a:pt x="544674" y="3099338"/>
                  </a:lnTo>
                  <a:lnTo>
                    <a:pt x="507859" y="2952075"/>
                  </a:lnTo>
                  <a:cubicBezTo>
                    <a:pt x="383796" y="2937382"/>
                    <a:pt x="288034" y="2831519"/>
                    <a:pt x="288034" y="2703289"/>
                  </a:cubicBezTo>
                  <a:lnTo>
                    <a:pt x="288034" y="1312527"/>
                  </a:lnTo>
                  <a:cubicBezTo>
                    <a:pt x="288034" y="1173333"/>
                    <a:pt x="400873" y="1060494"/>
                    <a:pt x="540067" y="1060494"/>
                  </a:cubicBezTo>
                  <a:lnTo>
                    <a:pt x="564619" y="1060494"/>
                  </a:lnTo>
                  <a:lnTo>
                    <a:pt x="564619" y="425635"/>
                  </a:lnTo>
                  <a:cubicBezTo>
                    <a:pt x="564619" y="248812"/>
                    <a:pt x="683454" y="99744"/>
                    <a:pt x="846095" y="55630"/>
                  </a:cubicBezTo>
                  <a:cubicBezTo>
                    <a:pt x="863191" y="22078"/>
                    <a:pt x="898341" y="0"/>
                    <a:pt x="93864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3" name="Rounded Rectangle 4">
              <a:extLst>
                <a:ext uri="{FF2B5EF4-FFF2-40B4-BE49-F238E27FC236}">
                  <a16:creationId xmlns:a16="http://schemas.microsoft.com/office/drawing/2014/main" id="{3FB3C754-644A-4F06-88D9-893651300AEF}"/>
                </a:ext>
              </a:extLst>
            </p:cNvPr>
            <p:cNvSpPr>
              <a:spLocks noChangeAspect="1"/>
            </p:cNvSpPr>
            <p:nvPr/>
          </p:nvSpPr>
          <p:spPr>
            <a:xfrm>
              <a:off x="4700950" y="3280381"/>
              <a:ext cx="208363" cy="286805"/>
            </a:xfrm>
            <a:custGeom>
              <a:avLst/>
              <a:gdLst/>
              <a:ahLst/>
              <a:cxnLst/>
              <a:rect l="l" t="t" r="r" b="b"/>
              <a:pathLst>
                <a:path w="2862291" h="3939861">
                  <a:moveTo>
                    <a:pt x="483172" y="3610747"/>
                  </a:moveTo>
                  <a:cubicBezTo>
                    <a:pt x="440599" y="3610747"/>
                    <a:pt x="406087" y="3645259"/>
                    <a:pt x="406087" y="3687832"/>
                  </a:cubicBezTo>
                  <a:cubicBezTo>
                    <a:pt x="406087" y="3730405"/>
                    <a:pt x="440599" y="3764917"/>
                    <a:pt x="483172" y="3764917"/>
                  </a:cubicBezTo>
                  <a:cubicBezTo>
                    <a:pt x="525745" y="3764917"/>
                    <a:pt x="560257" y="3730405"/>
                    <a:pt x="560257" y="3687832"/>
                  </a:cubicBezTo>
                  <a:cubicBezTo>
                    <a:pt x="560257" y="3645259"/>
                    <a:pt x="525745" y="3610747"/>
                    <a:pt x="483172" y="3610747"/>
                  </a:cubicBezTo>
                  <a:close/>
                  <a:moveTo>
                    <a:pt x="2052229" y="3610746"/>
                  </a:moveTo>
                  <a:cubicBezTo>
                    <a:pt x="2009656" y="3610746"/>
                    <a:pt x="1975144" y="3645258"/>
                    <a:pt x="1975144" y="3687831"/>
                  </a:cubicBezTo>
                  <a:cubicBezTo>
                    <a:pt x="1975144" y="3730404"/>
                    <a:pt x="2009656" y="3764916"/>
                    <a:pt x="2052229" y="3764916"/>
                  </a:cubicBezTo>
                  <a:cubicBezTo>
                    <a:pt x="2094802" y="3764916"/>
                    <a:pt x="2129314" y="3730404"/>
                    <a:pt x="2129314" y="3687831"/>
                  </a:cubicBezTo>
                  <a:cubicBezTo>
                    <a:pt x="2129314" y="3645258"/>
                    <a:pt x="2094802" y="3610746"/>
                    <a:pt x="2052229" y="3610746"/>
                  </a:cubicBezTo>
                  <a:close/>
                  <a:moveTo>
                    <a:pt x="1578923" y="1215908"/>
                  </a:moveTo>
                  <a:cubicBezTo>
                    <a:pt x="1549100" y="1215908"/>
                    <a:pt x="1524923" y="1240085"/>
                    <a:pt x="1524923" y="1269908"/>
                  </a:cubicBezTo>
                  <a:lnTo>
                    <a:pt x="1524923" y="2745908"/>
                  </a:lnTo>
                  <a:cubicBezTo>
                    <a:pt x="1524923" y="2775731"/>
                    <a:pt x="1549100" y="2799908"/>
                    <a:pt x="1578923" y="2799908"/>
                  </a:cubicBezTo>
                  <a:cubicBezTo>
                    <a:pt x="1608746" y="2799908"/>
                    <a:pt x="1632923" y="2775731"/>
                    <a:pt x="1632923" y="2745908"/>
                  </a:cubicBezTo>
                  <a:lnTo>
                    <a:pt x="1632923" y="1269908"/>
                  </a:lnTo>
                  <a:cubicBezTo>
                    <a:pt x="1632923" y="1240085"/>
                    <a:pt x="1608746" y="1215908"/>
                    <a:pt x="1578923" y="1215908"/>
                  </a:cubicBezTo>
                  <a:close/>
                  <a:moveTo>
                    <a:pt x="1318523" y="1215908"/>
                  </a:moveTo>
                  <a:cubicBezTo>
                    <a:pt x="1288700" y="1215908"/>
                    <a:pt x="1264523" y="1240085"/>
                    <a:pt x="1264523" y="1269908"/>
                  </a:cubicBezTo>
                  <a:lnTo>
                    <a:pt x="1264523" y="2745908"/>
                  </a:lnTo>
                  <a:cubicBezTo>
                    <a:pt x="1264523" y="2775731"/>
                    <a:pt x="1288700" y="2799908"/>
                    <a:pt x="1318523" y="2799908"/>
                  </a:cubicBezTo>
                  <a:cubicBezTo>
                    <a:pt x="1348346" y="2799908"/>
                    <a:pt x="1372523" y="2775731"/>
                    <a:pt x="1372523" y="2745908"/>
                  </a:cubicBezTo>
                  <a:lnTo>
                    <a:pt x="1372523" y="1269908"/>
                  </a:lnTo>
                  <a:cubicBezTo>
                    <a:pt x="1372523" y="1240085"/>
                    <a:pt x="1348346" y="1215908"/>
                    <a:pt x="1318523" y="1215908"/>
                  </a:cubicBezTo>
                  <a:close/>
                  <a:moveTo>
                    <a:pt x="1058123" y="1215908"/>
                  </a:moveTo>
                  <a:cubicBezTo>
                    <a:pt x="1028300" y="1215908"/>
                    <a:pt x="1004123" y="1240085"/>
                    <a:pt x="1004123" y="1269908"/>
                  </a:cubicBezTo>
                  <a:lnTo>
                    <a:pt x="1004123" y="2745908"/>
                  </a:lnTo>
                  <a:cubicBezTo>
                    <a:pt x="1004123" y="2775731"/>
                    <a:pt x="1028300" y="2799908"/>
                    <a:pt x="1058123" y="2799908"/>
                  </a:cubicBezTo>
                  <a:cubicBezTo>
                    <a:pt x="1087946" y="2799908"/>
                    <a:pt x="1112123" y="2775731"/>
                    <a:pt x="1112123" y="2745908"/>
                  </a:cubicBezTo>
                  <a:lnTo>
                    <a:pt x="1112123" y="1269908"/>
                  </a:lnTo>
                  <a:cubicBezTo>
                    <a:pt x="1112123" y="1240085"/>
                    <a:pt x="1087946" y="1215908"/>
                    <a:pt x="1058123" y="1215908"/>
                  </a:cubicBezTo>
                  <a:close/>
                  <a:moveTo>
                    <a:pt x="797723" y="1215908"/>
                  </a:moveTo>
                  <a:cubicBezTo>
                    <a:pt x="767900" y="1215908"/>
                    <a:pt x="743723" y="1240085"/>
                    <a:pt x="743723" y="1269908"/>
                  </a:cubicBezTo>
                  <a:lnTo>
                    <a:pt x="743723" y="2745908"/>
                  </a:lnTo>
                  <a:cubicBezTo>
                    <a:pt x="743723" y="2775731"/>
                    <a:pt x="767900" y="2799908"/>
                    <a:pt x="797723" y="2799908"/>
                  </a:cubicBezTo>
                  <a:cubicBezTo>
                    <a:pt x="827546" y="2799908"/>
                    <a:pt x="851723" y="2775731"/>
                    <a:pt x="851723" y="2745908"/>
                  </a:cubicBezTo>
                  <a:lnTo>
                    <a:pt x="851723" y="1269908"/>
                  </a:lnTo>
                  <a:cubicBezTo>
                    <a:pt x="851723" y="1240085"/>
                    <a:pt x="827546" y="1215908"/>
                    <a:pt x="797723" y="1215908"/>
                  </a:cubicBezTo>
                  <a:close/>
                  <a:moveTo>
                    <a:pt x="537323" y="1215908"/>
                  </a:moveTo>
                  <a:cubicBezTo>
                    <a:pt x="507500" y="1215908"/>
                    <a:pt x="483323" y="1240085"/>
                    <a:pt x="483323" y="1269908"/>
                  </a:cubicBezTo>
                  <a:lnTo>
                    <a:pt x="483323" y="2745908"/>
                  </a:lnTo>
                  <a:cubicBezTo>
                    <a:pt x="483323" y="2775731"/>
                    <a:pt x="507500" y="2799908"/>
                    <a:pt x="537323" y="2799908"/>
                  </a:cubicBezTo>
                  <a:cubicBezTo>
                    <a:pt x="567146" y="2799908"/>
                    <a:pt x="591323" y="2775731"/>
                    <a:pt x="591323" y="2745908"/>
                  </a:cubicBezTo>
                  <a:lnTo>
                    <a:pt x="591323" y="1269908"/>
                  </a:lnTo>
                  <a:cubicBezTo>
                    <a:pt x="591323" y="1240085"/>
                    <a:pt x="567146" y="1215908"/>
                    <a:pt x="537323" y="1215908"/>
                  </a:cubicBezTo>
                  <a:close/>
                  <a:moveTo>
                    <a:pt x="1071414" y="977717"/>
                  </a:moveTo>
                  <a:cubicBezTo>
                    <a:pt x="1014599" y="977717"/>
                    <a:pt x="965699" y="1011599"/>
                    <a:pt x="944338" y="1060494"/>
                  </a:cubicBezTo>
                  <a:lnTo>
                    <a:pt x="1198489" y="1060494"/>
                  </a:lnTo>
                  <a:cubicBezTo>
                    <a:pt x="1177129" y="1011599"/>
                    <a:pt x="1128228" y="977717"/>
                    <a:pt x="1071414" y="977717"/>
                  </a:cubicBezTo>
                  <a:close/>
                  <a:moveTo>
                    <a:pt x="872752" y="191454"/>
                  </a:moveTo>
                  <a:cubicBezTo>
                    <a:pt x="759529" y="233114"/>
                    <a:pt x="679221" y="342129"/>
                    <a:pt x="679221" y="469900"/>
                  </a:cubicBezTo>
                  <a:lnTo>
                    <a:pt x="679221" y="1060494"/>
                  </a:lnTo>
                  <a:lnTo>
                    <a:pt x="797638" y="1060494"/>
                  </a:lnTo>
                  <a:cubicBezTo>
                    <a:pt x="823919" y="933391"/>
                    <a:pt x="936512" y="837880"/>
                    <a:pt x="1071414" y="837880"/>
                  </a:cubicBezTo>
                  <a:cubicBezTo>
                    <a:pt x="1206315" y="837880"/>
                    <a:pt x="1318908" y="933391"/>
                    <a:pt x="1345190" y="1060494"/>
                  </a:cubicBezTo>
                  <a:lnTo>
                    <a:pt x="1458130" y="1060494"/>
                  </a:lnTo>
                  <a:lnTo>
                    <a:pt x="1458130" y="469900"/>
                  </a:lnTo>
                  <a:cubicBezTo>
                    <a:pt x="1458130" y="344471"/>
                    <a:pt x="1380739" y="237117"/>
                    <a:pt x="1270928" y="193418"/>
                  </a:cubicBezTo>
                  <a:cubicBezTo>
                    <a:pt x="1254126" y="208193"/>
                    <a:pt x="1231951" y="216024"/>
                    <a:pt x="1207947" y="216024"/>
                  </a:cubicBezTo>
                  <a:lnTo>
                    <a:pt x="938648" y="216024"/>
                  </a:lnTo>
                  <a:cubicBezTo>
                    <a:pt x="913362" y="216024"/>
                    <a:pt x="890106" y="207335"/>
                    <a:pt x="872752" y="191454"/>
                  </a:cubicBezTo>
                  <a:close/>
                  <a:moveTo>
                    <a:pt x="938648" y="0"/>
                  </a:moveTo>
                  <a:lnTo>
                    <a:pt x="1207947" y="0"/>
                  </a:lnTo>
                  <a:cubicBezTo>
                    <a:pt x="1249829" y="0"/>
                    <a:pt x="1286143" y="23838"/>
                    <a:pt x="1302947" y="59260"/>
                  </a:cubicBezTo>
                  <a:cubicBezTo>
                    <a:pt x="1459619" y="107029"/>
                    <a:pt x="1572731" y="253123"/>
                    <a:pt x="1572731" y="425635"/>
                  </a:cubicBezTo>
                  <a:lnTo>
                    <a:pt x="1572731" y="1062970"/>
                  </a:lnTo>
                  <a:cubicBezTo>
                    <a:pt x="1700463" y="1074093"/>
                    <a:pt x="1800202" y="1181663"/>
                    <a:pt x="1800202" y="1312527"/>
                  </a:cubicBezTo>
                  <a:lnTo>
                    <a:pt x="1800202" y="2703289"/>
                  </a:lnTo>
                  <a:cubicBezTo>
                    <a:pt x="1800202" y="2833087"/>
                    <a:pt x="1702083" y="2939968"/>
                    <a:pt x="1575831" y="2952534"/>
                  </a:cubicBezTo>
                  <a:lnTo>
                    <a:pt x="1539130" y="3099337"/>
                  </a:lnTo>
                  <a:lnTo>
                    <a:pt x="1377130" y="3099337"/>
                  </a:lnTo>
                  <a:lnTo>
                    <a:pt x="1341126" y="2955322"/>
                  </a:lnTo>
                  <a:lnTo>
                    <a:pt x="743221" y="2955322"/>
                  </a:lnTo>
                  <a:lnTo>
                    <a:pt x="707217" y="3099338"/>
                  </a:lnTo>
                  <a:lnTo>
                    <a:pt x="2063557" y="3099338"/>
                  </a:lnTo>
                  <a:lnTo>
                    <a:pt x="2063557" y="924090"/>
                  </a:lnTo>
                  <a:cubicBezTo>
                    <a:pt x="2063557" y="873822"/>
                    <a:pt x="2088497" y="829380"/>
                    <a:pt x="2128246" y="804684"/>
                  </a:cubicBezTo>
                  <a:cubicBezTo>
                    <a:pt x="2129584" y="799633"/>
                    <a:pt x="2132808" y="796081"/>
                    <a:pt x="2136234" y="792655"/>
                  </a:cubicBezTo>
                  <a:lnTo>
                    <a:pt x="2607705" y="321183"/>
                  </a:lnTo>
                  <a:cubicBezTo>
                    <a:pt x="2636744" y="292144"/>
                    <a:pt x="2674804" y="277625"/>
                    <a:pt x="2712864" y="277625"/>
                  </a:cubicBezTo>
                  <a:cubicBezTo>
                    <a:pt x="2750924" y="277625"/>
                    <a:pt x="2788985" y="292144"/>
                    <a:pt x="2818024" y="321183"/>
                  </a:cubicBezTo>
                  <a:lnTo>
                    <a:pt x="2862291" y="365451"/>
                  </a:lnTo>
                  <a:cubicBezTo>
                    <a:pt x="2920370" y="423529"/>
                    <a:pt x="2920370" y="517692"/>
                    <a:pt x="2862291" y="575770"/>
                  </a:cubicBezTo>
                  <a:lnTo>
                    <a:pt x="2423597" y="1014465"/>
                  </a:lnTo>
                  <a:lnTo>
                    <a:pt x="2423597" y="3310659"/>
                  </a:lnTo>
                  <a:cubicBezTo>
                    <a:pt x="2423597" y="3392794"/>
                    <a:pt x="2357014" y="3459377"/>
                    <a:pt x="2274879" y="3459377"/>
                  </a:cubicBezTo>
                  <a:lnTo>
                    <a:pt x="2247260" y="3459377"/>
                  </a:lnTo>
                  <a:lnTo>
                    <a:pt x="2157276" y="3459377"/>
                  </a:lnTo>
                  <a:cubicBezTo>
                    <a:pt x="2244145" y="3498679"/>
                    <a:pt x="2304259" y="3586235"/>
                    <a:pt x="2304259" y="3687831"/>
                  </a:cubicBezTo>
                  <a:cubicBezTo>
                    <a:pt x="2304259" y="3827023"/>
                    <a:pt x="2191422" y="3939860"/>
                    <a:pt x="2052230" y="3939860"/>
                  </a:cubicBezTo>
                  <a:cubicBezTo>
                    <a:pt x="1913038" y="3939860"/>
                    <a:pt x="1800201" y="3827023"/>
                    <a:pt x="1800201" y="3687831"/>
                  </a:cubicBezTo>
                  <a:cubicBezTo>
                    <a:pt x="1800201" y="3586235"/>
                    <a:pt x="1860315" y="3498679"/>
                    <a:pt x="1947184" y="3459377"/>
                  </a:cubicBezTo>
                  <a:lnTo>
                    <a:pt x="588218" y="3459378"/>
                  </a:lnTo>
                  <a:cubicBezTo>
                    <a:pt x="675087" y="3498679"/>
                    <a:pt x="735202" y="3586235"/>
                    <a:pt x="735202" y="3687832"/>
                  </a:cubicBezTo>
                  <a:cubicBezTo>
                    <a:pt x="735202" y="3827024"/>
                    <a:pt x="622365" y="3939861"/>
                    <a:pt x="483173" y="3939861"/>
                  </a:cubicBezTo>
                  <a:cubicBezTo>
                    <a:pt x="343981" y="3939861"/>
                    <a:pt x="231144" y="3827024"/>
                    <a:pt x="231144" y="3687832"/>
                  </a:cubicBezTo>
                  <a:cubicBezTo>
                    <a:pt x="231144" y="3586235"/>
                    <a:pt x="291259" y="3498679"/>
                    <a:pt x="378128" y="3459378"/>
                  </a:cubicBezTo>
                  <a:lnTo>
                    <a:pt x="148718" y="3459378"/>
                  </a:lnTo>
                  <a:cubicBezTo>
                    <a:pt x="66583" y="3459378"/>
                    <a:pt x="0" y="3392795"/>
                    <a:pt x="0" y="3310660"/>
                  </a:cubicBezTo>
                  <a:lnTo>
                    <a:pt x="0" y="3248056"/>
                  </a:lnTo>
                  <a:cubicBezTo>
                    <a:pt x="0" y="3165921"/>
                    <a:pt x="66583" y="3099338"/>
                    <a:pt x="148718" y="3099338"/>
                  </a:cubicBezTo>
                  <a:lnTo>
                    <a:pt x="544674" y="3099338"/>
                  </a:lnTo>
                  <a:lnTo>
                    <a:pt x="507859" y="2952075"/>
                  </a:lnTo>
                  <a:cubicBezTo>
                    <a:pt x="383796" y="2937382"/>
                    <a:pt x="288034" y="2831519"/>
                    <a:pt x="288034" y="2703289"/>
                  </a:cubicBezTo>
                  <a:lnTo>
                    <a:pt x="288034" y="1312527"/>
                  </a:lnTo>
                  <a:cubicBezTo>
                    <a:pt x="288034" y="1173333"/>
                    <a:pt x="400873" y="1060494"/>
                    <a:pt x="540067" y="1060494"/>
                  </a:cubicBezTo>
                  <a:lnTo>
                    <a:pt x="564619" y="1060494"/>
                  </a:lnTo>
                  <a:lnTo>
                    <a:pt x="564619" y="425635"/>
                  </a:lnTo>
                  <a:cubicBezTo>
                    <a:pt x="564619" y="248812"/>
                    <a:pt x="683454" y="99744"/>
                    <a:pt x="846095" y="55630"/>
                  </a:cubicBezTo>
                  <a:cubicBezTo>
                    <a:pt x="863191" y="22078"/>
                    <a:pt x="898341" y="0"/>
                    <a:pt x="9386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4" name="Rounded Rectangle 4">
              <a:extLst>
                <a:ext uri="{FF2B5EF4-FFF2-40B4-BE49-F238E27FC236}">
                  <a16:creationId xmlns:a16="http://schemas.microsoft.com/office/drawing/2014/main" id="{B00EBC20-B115-4DE3-9C4E-0BCC9BEB9309}"/>
                </a:ext>
              </a:extLst>
            </p:cNvPr>
            <p:cNvSpPr>
              <a:spLocks noChangeAspect="1"/>
            </p:cNvSpPr>
            <p:nvPr/>
          </p:nvSpPr>
          <p:spPr>
            <a:xfrm>
              <a:off x="4397424" y="4603054"/>
              <a:ext cx="208363" cy="286805"/>
            </a:xfrm>
            <a:custGeom>
              <a:avLst/>
              <a:gdLst/>
              <a:ahLst/>
              <a:cxnLst/>
              <a:rect l="l" t="t" r="r" b="b"/>
              <a:pathLst>
                <a:path w="2862291" h="3939861">
                  <a:moveTo>
                    <a:pt x="483172" y="3610747"/>
                  </a:moveTo>
                  <a:cubicBezTo>
                    <a:pt x="440599" y="3610747"/>
                    <a:pt x="406087" y="3645259"/>
                    <a:pt x="406087" y="3687832"/>
                  </a:cubicBezTo>
                  <a:cubicBezTo>
                    <a:pt x="406087" y="3730405"/>
                    <a:pt x="440599" y="3764917"/>
                    <a:pt x="483172" y="3764917"/>
                  </a:cubicBezTo>
                  <a:cubicBezTo>
                    <a:pt x="525745" y="3764917"/>
                    <a:pt x="560257" y="3730405"/>
                    <a:pt x="560257" y="3687832"/>
                  </a:cubicBezTo>
                  <a:cubicBezTo>
                    <a:pt x="560257" y="3645259"/>
                    <a:pt x="525745" y="3610747"/>
                    <a:pt x="483172" y="3610747"/>
                  </a:cubicBezTo>
                  <a:close/>
                  <a:moveTo>
                    <a:pt x="2052229" y="3610746"/>
                  </a:moveTo>
                  <a:cubicBezTo>
                    <a:pt x="2009656" y="3610746"/>
                    <a:pt x="1975144" y="3645258"/>
                    <a:pt x="1975144" y="3687831"/>
                  </a:cubicBezTo>
                  <a:cubicBezTo>
                    <a:pt x="1975144" y="3730404"/>
                    <a:pt x="2009656" y="3764916"/>
                    <a:pt x="2052229" y="3764916"/>
                  </a:cubicBezTo>
                  <a:cubicBezTo>
                    <a:pt x="2094802" y="3764916"/>
                    <a:pt x="2129314" y="3730404"/>
                    <a:pt x="2129314" y="3687831"/>
                  </a:cubicBezTo>
                  <a:cubicBezTo>
                    <a:pt x="2129314" y="3645258"/>
                    <a:pt x="2094802" y="3610746"/>
                    <a:pt x="2052229" y="3610746"/>
                  </a:cubicBezTo>
                  <a:close/>
                  <a:moveTo>
                    <a:pt x="1578923" y="1215908"/>
                  </a:moveTo>
                  <a:cubicBezTo>
                    <a:pt x="1549100" y="1215908"/>
                    <a:pt x="1524923" y="1240085"/>
                    <a:pt x="1524923" y="1269908"/>
                  </a:cubicBezTo>
                  <a:lnTo>
                    <a:pt x="1524923" y="2745908"/>
                  </a:lnTo>
                  <a:cubicBezTo>
                    <a:pt x="1524923" y="2775731"/>
                    <a:pt x="1549100" y="2799908"/>
                    <a:pt x="1578923" y="2799908"/>
                  </a:cubicBezTo>
                  <a:cubicBezTo>
                    <a:pt x="1608746" y="2799908"/>
                    <a:pt x="1632923" y="2775731"/>
                    <a:pt x="1632923" y="2745908"/>
                  </a:cubicBezTo>
                  <a:lnTo>
                    <a:pt x="1632923" y="1269908"/>
                  </a:lnTo>
                  <a:cubicBezTo>
                    <a:pt x="1632923" y="1240085"/>
                    <a:pt x="1608746" y="1215908"/>
                    <a:pt x="1578923" y="1215908"/>
                  </a:cubicBezTo>
                  <a:close/>
                  <a:moveTo>
                    <a:pt x="1318523" y="1215908"/>
                  </a:moveTo>
                  <a:cubicBezTo>
                    <a:pt x="1288700" y="1215908"/>
                    <a:pt x="1264523" y="1240085"/>
                    <a:pt x="1264523" y="1269908"/>
                  </a:cubicBezTo>
                  <a:lnTo>
                    <a:pt x="1264523" y="2745908"/>
                  </a:lnTo>
                  <a:cubicBezTo>
                    <a:pt x="1264523" y="2775731"/>
                    <a:pt x="1288700" y="2799908"/>
                    <a:pt x="1318523" y="2799908"/>
                  </a:cubicBezTo>
                  <a:cubicBezTo>
                    <a:pt x="1348346" y="2799908"/>
                    <a:pt x="1372523" y="2775731"/>
                    <a:pt x="1372523" y="2745908"/>
                  </a:cubicBezTo>
                  <a:lnTo>
                    <a:pt x="1372523" y="1269908"/>
                  </a:lnTo>
                  <a:cubicBezTo>
                    <a:pt x="1372523" y="1240085"/>
                    <a:pt x="1348346" y="1215908"/>
                    <a:pt x="1318523" y="1215908"/>
                  </a:cubicBezTo>
                  <a:close/>
                  <a:moveTo>
                    <a:pt x="1058123" y="1215908"/>
                  </a:moveTo>
                  <a:cubicBezTo>
                    <a:pt x="1028300" y="1215908"/>
                    <a:pt x="1004123" y="1240085"/>
                    <a:pt x="1004123" y="1269908"/>
                  </a:cubicBezTo>
                  <a:lnTo>
                    <a:pt x="1004123" y="2745908"/>
                  </a:lnTo>
                  <a:cubicBezTo>
                    <a:pt x="1004123" y="2775731"/>
                    <a:pt x="1028300" y="2799908"/>
                    <a:pt x="1058123" y="2799908"/>
                  </a:cubicBezTo>
                  <a:cubicBezTo>
                    <a:pt x="1087946" y="2799908"/>
                    <a:pt x="1112123" y="2775731"/>
                    <a:pt x="1112123" y="2745908"/>
                  </a:cubicBezTo>
                  <a:lnTo>
                    <a:pt x="1112123" y="1269908"/>
                  </a:lnTo>
                  <a:cubicBezTo>
                    <a:pt x="1112123" y="1240085"/>
                    <a:pt x="1087946" y="1215908"/>
                    <a:pt x="1058123" y="1215908"/>
                  </a:cubicBezTo>
                  <a:close/>
                  <a:moveTo>
                    <a:pt x="797723" y="1215908"/>
                  </a:moveTo>
                  <a:cubicBezTo>
                    <a:pt x="767900" y="1215908"/>
                    <a:pt x="743723" y="1240085"/>
                    <a:pt x="743723" y="1269908"/>
                  </a:cubicBezTo>
                  <a:lnTo>
                    <a:pt x="743723" y="2745908"/>
                  </a:lnTo>
                  <a:cubicBezTo>
                    <a:pt x="743723" y="2775731"/>
                    <a:pt x="767900" y="2799908"/>
                    <a:pt x="797723" y="2799908"/>
                  </a:cubicBezTo>
                  <a:cubicBezTo>
                    <a:pt x="827546" y="2799908"/>
                    <a:pt x="851723" y="2775731"/>
                    <a:pt x="851723" y="2745908"/>
                  </a:cubicBezTo>
                  <a:lnTo>
                    <a:pt x="851723" y="1269908"/>
                  </a:lnTo>
                  <a:cubicBezTo>
                    <a:pt x="851723" y="1240085"/>
                    <a:pt x="827546" y="1215908"/>
                    <a:pt x="797723" y="1215908"/>
                  </a:cubicBezTo>
                  <a:close/>
                  <a:moveTo>
                    <a:pt x="537323" y="1215908"/>
                  </a:moveTo>
                  <a:cubicBezTo>
                    <a:pt x="507500" y="1215908"/>
                    <a:pt x="483323" y="1240085"/>
                    <a:pt x="483323" y="1269908"/>
                  </a:cubicBezTo>
                  <a:lnTo>
                    <a:pt x="483323" y="2745908"/>
                  </a:lnTo>
                  <a:cubicBezTo>
                    <a:pt x="483323" y="2775731"/>
                    <a:pt x="507500" y="2799908"/>
                    <a:pt x="537323" y="2799908"/>
                  </a:cubicBezTo>
                  <a:cubicBezTo>
                    <a:pt x="567146" y="2799908"/>
                    <a:pt x="591323" y="2775731"/>
                    <a:pt x="591323" y="2745908"/>
                  </a:cubicBezTo>
                  <a:lnTo>
                    <a:pt x="591323" y="1269908"/>
                  </a:lnTo>
                  <a:cubicBezTo>
                    <a:pt x="591323" y="1240085"/>
                    <a:pt x="567146" y="1215908"/>
                    <a:pt x="537323" y="1215908"/>
                  </a:cubicBezTo>
                  <a:close/>
                  <a:moveTo>
                    <a:pt x="1071414" y="977717"/>
                  </a:moveTo>
                  <a:cubicBezTo>
                    <a:pt x="1014599" y="977717"/>
                    <a:pt x="965699" y="1011599"/>
                    <a:pt x="944338" y="1060494"/>
                  </a:cubicBezTo>
                  <a:lnTo>
                    <a:pt x="1198489" y="1060494"/>
                  </a:lnTo>
                  <a:cubicBezTo>
                    <a:pt x="1177129" y="1011599"/>
                    <a:pt x="1128228" y="977717"/>
                    <a:pt x="1071414" y="977717"/>
                  </a:cubicBezTo>
                  <a:close/>
                  <a:moveTo>
                    <a:pt x="872752" y="191454"/>
                  </a:moveTo>
                  <a:cubicBezTo>
                    <a:pt x="759529" y="233114"/>
                    <a:pt x="679221" y="342129"/>
                    <a:pt x="679221" y="469900"/>
                  </a:cubicBezTo>
                  <a:lnTo>
                    <a:pt x="679221" y="1060494"/>
                  </a:lnTo>
                  <a:lnTo>
                    <a:pt x="797638" y="1060494"/>
                  </a:lnTo>
                  <a:cubicBezTo>
                    <a:pt x="823919" y="933391"/>
                    <a:pt x="936512" y="837880"/>
                    <a:pt x="1071414" y="837880"/>
                  </a:cubicBezTo>
                  <a:cubicBezTo>
                    <a:pt x="1206315" y="837880"/>
                    <a:pt x="1318908" y="933391"/>
                    <a:pt x="1345190" y="1060494"/>
                  </a:cubicBezTo>
                  <a:lnTo>
                    <a:pt x="1458130" y="1060494"/>
                  </a:lnTo>
                  <a:lnTo>
                    <a:pt x="1458130" y="469900"/>
                  </a:lnTo>
                  <a:cubicBezTo>
                    <a:pt x="1458130" y="344471"/>
                    <a:pt x="1380739" y="237117"/>
                    <a:pt x="1270928" y="193418"/>
                  </a:cubicBezTo>
                  <a:cubicBezTo>
                    <a:pt x="1254126" y="208193"/>
                    <a:pt x="1231951" y="216024"/>
                    <a:pt x="1207947" y="216024"/>
                  </a:cubicBezTo>
                  <a:lnTo>
                    <a:pt x="938648" y="216024"/>
                  </a:lnTo>
                  <a:cubicBezTo>
                    <a:pt x="913362" y="216024"/>
                    <a:pt x="890106" y="207335"/>
                    <a:pt x="872752" y="191454"/>
                  </a:cubicBezTo>
                  <a:close/>
                  <a:moveTo>
                    <a:pt x="938648" y="0"/>
                  </a:moveTo>
                  <a:lnTo>
                    <a:pt x="1207947" y="0"/>
                  </a:lnTo>
                  <a:cubicBezTo>
                    <a:pt x="1249829" y="0"/>
                    <a:pt x="1286143" y="23838"/>
                    <a:pt x="1302947" y="59260"/>
                  </a:cubicBezTo>
                  <a:cubicBezTo>
                    <a:pt x="1459619" y="107029"/>
                    <a:pt x="1572731" y="253123"/>
                    <a:pt x="1572731" y="425635"/>
                  </a:cubicBezTo>
                  <a:lnTo>
                    <a:pt x="1572731" y="1062970"/>
                  </a:lnTo>
                  <a:cubicBezTo>
                    <a:pt x="1700463" y="1074093"/>
                    <a:pt x="1800202" y="1181663"/>
                    <a:pt x="1800202" y="1312527"/>
                  </a:cubicBezTo>
                  <a:lnTo>
                    <a:pt x="1800202" y="2703289"/>
                  </a:lnTo>
                  <a:cubicBezTo>
                    <a:pt x="1800202" y="2833087"/>
                    <a:pt x="1702083" y="2939968"/>
                    <a:pt x="1575831" y="2952534"/>
                  </a:cubicBezTo>
                  <a:lnTo>
                    <a:pt x="1539130" y="3099337"/>
                  </a:lnTo>
                  <a:lnTo>
                    <a:pt x="1377130" y="3099337"/>
                  </a:lnTo>
                  <a:lnTo>
                    <a:pt x="1341126" y="2955322"/>
                  </a:lnTo>
                  <a:lnTo>
                    <a:pt x="743221" y="2955322"/>
                  </a:lnTo>
                  <a:lnTo>
                    <a:pt x="707217" y="3099338"/>
                  </a:lnTo>
                  <a:lnTo>
                    <a:pt x="2063557" y="3099338"/>
                  </a:lnTo>
                  <a:lnTo>
                    <a:pt x="2063557" y="924090"/>
                  </a:lnTo>
                  <a:cubicBezTo>
                    <a:pt x="2063557" y="873822"/>
                    <a:pt x="2088497" y="829380"/>
                    <a:pt x="2128246" y="804684"/>
                  </a:cubicBezTo>
                  <a:cubicBezTo>
                    <a:pt x="2129584" y="799633"/>
                    <a:pt x="2132808" y="796081"/>
                    <a:pt x="2136234" y="792655"/>
                  </a:cubicBezTo>
                  <a:lnTo>
                    <a:pt x="2607705" y="321183"/>
                  </a:lnTo>
                  <a:cubicBezTo>
                    <a:pt x="2636744" y="292144"/>
                    <a:pt x="2674804" y="277625"/>
                    <a:pt x="2712864" y="277625"/>
                  </a:cubicBezTo>
                  <a:cubicBezTo>
                    <a:pt x="2750924" y="277625"/>
                    <a:pt x="2788985" y="292144"/>
                    <a:pt x="2818024" y="321183"/>
                  </a:cubicBezTo>
                  <a:lnTo>
                    <a:pt x="2862291" y="365451"/>
                  </a:lnTo>
                  <a:cubicBezTo>
                    <a:pt x="2920370" y="423529"/>
                    <a:pt x="2920370" y="517692"/>
                    <a:pt x="2862291" y="575770"/>
                  </a:cubicBezTo>
                  <a:lnTo>
                    <a:pt x="2423597" y="1014465"/>
                  </a:lnTo>
                  <a:lnTo>
                    <a:pt x="2423597" y="3310659"/>
                  </a:lnTo>
                  <a:cubicBezTo>
                    <a:pt x="2423597" y="3392794"/>
                    <a:pt x="2357014" y="3459377"/>
                    <a:pt x="2274879" y="3459377"/>
                  </a:cubicBezTo>
                  <a:lnTo>
                    <a:pt x="2247260" y="3459377"/>
                  </a:lnTo>
                  <a:lnTo>
                    <a:pt x="2157276" y="3459377"/>
                  </a:lnTo>
                  <a:cubicBezTo>
                    <a:pt x="2244145" y="3498679"/>
                    <a:pt x="2304259" y="3586235"/>
                    <a:pt x="2304259" y="3687831"/>
                  </a:cubicBezTo>
                  <a:cubicBezTo>
                    <a:pt x="2304259" y="3827023"/>
                    <a:pt x="2191422" y="3939860"/>
                    <a:pt x="2052230" y="3939860"/>
                  </a:cubicBezTo>
                  <a:cubicBezTo>
                    <a:pt x="1913038" y="3939860"/>
                    <a:pt x="1800201" y="3827023"/>
                    <a:pt x="1800201" y="3687831"/>
                  </a:cubicBezTo>
                  <a:cubicBezTo>
                    <a:pt x="1800201" y="3586235"/>
                    <a:pt x="1860315" y="3498679"/>
                    <a:pt x="1947184" y="3459377"/>
                  </a:cubicBezTo>
                  <a:lnTo>
                    <a:pt x="588218" y="3459378"/>
                  </a:lnTo>
                  <a:cubicBezTo>
                    <a:pt x="675087" y="3498679"/>
                    <a:pt x="735202" y="3586235"/>
                    <a:pt x="735202" y="3687832"/>
                  </a:cubicBezTo>
                  <a:cubicBezTo>
                    <a:pt x="735202" y="3827024"/>
                    <a:pt x="622365" y="3939861"/>
                    <a:pt x="483173" y="3939861"/>
                  </a:cubicBezTo>
                  <a:cubicBezTo>
                    <a:pt x="343981" y="3939861"/>
                    <a:pt x="231144" y="3827024"/>
                    <a:pt x="231144" y="3687832"/>
                  </a:cubicBezTo>
                  <a:cubicBezTo>
                    <a:pt x="231144" y="3586235"/>
                    <a:pt x="291259" y="3498679"/>
                    <a:pt x="378128" y="3459378"/>
                  </a:cubicBezTo>
                  <a:lnTo>
                    <a:pt x="148718" y="3459378"/>
                  </a:lnTo>
                  <a:cubicBezTo>
                    <a:pt x="66583" y="3459378"/>
                    <a:pt x="0" y="3392795"/>
                    <a:pt x="0" y="3310660"/>
                  </a:cubicBezTo>
                  <a:lnTo>
                    <a:pt x="0" y="3248056"/>
                  </a:lnTo>
                  <a:cubicBezTo>
                    <a:pt x="0" y="3165921"/>
                    <a:pt x="66583" y="3099338"/>
                    <a:pt x="148718" y="3099338"/>
                  </a:cubicBezTo>
                  <a:lnTo>
                    <a:pt x="544674" y="3099338"/>
                  </a:lnTo>
                  <a:lnTo>
                    <a:pt x="507859" y="2952075"/>
                  </a:lnTo>
                  <a:cubicBezTo>
                    <a:pt x="383796" y="2937382"/>
                    <a:pt x="288034" y="2831519"/>
                    <a:pt x="288034" y="2703289"/>
                  </a:cubicBezTo>
                  <a:lnTo>
                    <a:pt x="288034" y="1312527"/>
                  </a:lnTo>
                  <a:cubicBezTo>
                    <a:pt x="288034" y="1173333"/>
                    <a:pt x="400873" y="1060494"/>
                    <a:pt x="540067" y="1060494"/>
                  </a:cubicBezTo>
                  <a:lnTo>
                    <a:pt x="564619" y="1060494"/>
                  </a:lnTo>
                  <a:lnTo>
                    <a:pt x="564619" y="425635"/>
                  </a:lnTo>
                  <a:cubicBezTo>
                    <a:pt x="564619" y="248812"/>
                    <a:pt x="683454" y="99744"/>
                    <a:pt x="846095" y="55630"/>
                  </a:cubicBezTo>
                  <a:cubicBezTo>
                    <a:pt x="863191" y="22078"/>
                    <a:pt x="898341" y="0"/>
                    <a:pt x="9386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5" name="Rounded Rectangle 4">
              <a:extLst>
                <a:ext uri="{FF2B5EF4-FFF2-40B4-BE49-F238E27FC236}">
                  <a16:creationId xmlns:a16="http://schemas.microsoft.com/office/drawing/2014/main" id="{F0C2ACA2-883C-4840-B5A4-B50A508B417E}"/>
                </a:ext>
              </a:extLst>
            </p:cNvPr>
            <p:cNvSpPr>
              <a:spLocks noChangeAspect="1"/>
            </p:cNvSpPr>
            <p:nvPr/>
          </p:nvSpPr>
          <p:spPr>
            <a:xfrm>
              <a:off x="1508739" y="4835404"/>
              <a:ext cx="208363" cy="286805"/>
            </a:xfrm>
            <a:custGeom>
              <a:avLst/>
              <a:gdLst/>
              <a:ahLst/>
              <a:cxnLst/>
              <a:rect l="l" t="t" r="r" b="b"/>
              <a:pathLst>
                <a:path w="2862291" h="3939861">
                  <a:moveTo>
                    <a:pt x="483172" y="3610747"/>
                  </a:moveTo>
                  <a:cubicBezTo>
                    <a:pt x="440599" y="3610747"/>
                    <a:pt x="406087" y="3645259"/>
                    <a:pt x="406087" y="3687832"/>
                  </a:cubicBezTo>
                  <a:cubicBezTo>
                    <a:pt x="406087" y="3730405"/>
                    <a:pt x="440599" y="3764917"/>
                    <a:pt x="483172" y="3764917"/>
                  </a:cubicBezTo>
                  <a:cubicBezTo>
                    <a:pt x="525745" y="3764917"/>
                    <a:pt x="560257" y="3730405"/>
                    <a:pt x="560257" y="3687832"/>
                  </a:cubicBezTo>
                  <a:cubicBezTo>
                    <a:pt x="560257" y="3645259"/>
                    <a:pt x="525745" y="3610747"/>
                    <a:pt x="483172" y="3610747"/>
                  </a:cubicBezTo>
                  <a:close/>
                  <a:moveTo>
                    <a:pt x="2052229" y="3610746"/>
                  </a:moveTo>
                  <a:cubicBezTo>
                    <a:pt x="2009656" y="3610746"/>
                    <a:pt x="1975144" y="3645258"/>
                    <a:pt x="1975144" y="3687831"/>
                  </a:cubicBezTo>
                  <a:cubicBezTo>
                    <a:pt x="1975144" y="3730404"/>
                    <a:pt x="2009656" y="3764916"/>
                    <a:pt x="2052229" y="3764916"/>
                  </a:cubicBezTo>
                  <a:cubicBezTo>
                    <a:pt x="2094802" y="3764916"/>
                    <a:pt x="2129314" y="3730404"/>
                    <a:pt x="2129314" y="3687831"/>
                  </a:cubicBezTo>
                  <a:cubicBezTo>
                    <a:pt x="2129314" y="3645258"/>
                    <a:pt x="2094802" y="3610746"/>
                    <a:pt x="2052229" y="3610746"/>
                  </a:cubicBezTo>
                  <a:close/>
                  <a:moveTo>
                    <a:pt x="1578923" y="1215908"/>
                  </a:moveTo>
                  <a:cubicBezTo>
                    <a:pt x="1549100" y="1215908"/>
                    <a:pt x="1524923" y="1240085"/>
                    <a:pt x="1524923" y="1269908"/>
                  </a:cubicBezTo>
                  <a:lnTo>
                    <a:pt x="1524923" y="2745908"/>
                  </a:lnTo>
                  <a:cubicBezTo>
                    <a:pt x="1524923" y="2775731"/>
                    <a:pt x="1549100" y="2799908"/>
                    <a:pt x="1578923" y="2799908"/>
                  </a:cubicBezTo>
                  <a:cubicBezTo>
                    <a:pt x="1608746" y="2799908"/>
                    <a:pt x="1632923" y="2775731"/>
                    <a:pt x="1632923" y="2745908"/>
                  </a:cubicBezTo>
                  <a:lnTo>
                    <a:pt x="1632923" y="1269908"/>
                  </a:lnTo>
                  <a:cubicBezTo>
                    <a:pt x="1632923" y="1240085"/>
                    <a:pt x="1608746" y="1215908"/>
                    <a:pt x="1578923" y="1215908"/>
                  </a:cubicBezTo>
                  <a:close/>
                  <a:moveTo>
                    <a:pt x="1318523" y="1215908"/>
                  </a:moveTo>
                  <a:cubicBezTo>
                    <a:pt x="1288700" y="1215908"/>
                    <a:pt x="1264523" y="1240085"/>
                    <a:pt x="1264523" y="1269908"/>
                  </a:cubicBezTo>
                  <a:lnTo>
                    <a:pt x="1264523" y="2745908"/>
                  </a:lnTo>
                  <a:cubicBezTo>
                    <a:pt x="1264523" y="2775731"/>
                    <a:pt x="1288700" y="2799908"/>
                    <a:pt x="1318523" y="2799908"/>
                  </a:cubicBezTo>
                  <a:cubicBezTo>
                    <a:pt x="1348346" y="2799908"/>
                    <a:pt x="1372523" y="2775731"/>
                    <a:pt x="1372523" y="2745908"/>
                  </a:cubicBezTo>
                  <a:lnTo>
                    <a:pt x="1372523" y="1269908"/>
                  </a:lnTo>
                  <a:cubicBezTo>
                    <a:pt x="1372523" y="1240085"/>
                    <a:pt x="1348346" y="1215908"/>
                    <a:pt x="1318523" y="1215908"/>
                  </a:cubicBezTo>
                  <a:close/>
                  <a:moveTo>
                    <a:pt x="1058123" y="1215908"/>
                  </a:moveTo>
                  <a:cubicBezTo>
                    <a:pt x="1028300" y="1215908"/>
                    <a:pt x="1004123" y="1240085"/>
                    <a:pt x="1004123" y="1269908"/>
                  </a:cubicBezTo>
                  <a:lnTo>
                    <a:pt x="1004123" y="2745908"/>
                  </a:lnTo>
                  <a:cubicBezTo>
                    <a:pt x="1004123" y="2775731"/>
                    <a:pt x="1028300" y="2799908"/>
                    <a:pt x="1058123" y="2799908"/>
                  </a:cubicBezTo>
                  <a:cubicBezTo>
                    <a:pt x="1087946" y="2799908"/>
                    <a:pt x="1112123" y="2775731"/>
                    <a:pt x="1112123" y="2745908"/>
                  </a:cubicBezTo>
                  <a:lnTo>
                    <a:pt x="1112123" y="1269908"/>
                  </a:lnTo>
                  <a:cubicBezTo>
                    <a:pt x="1112123" y="1240085"/>
                    <a:pt x="1087946" y="1215908"/>
                    <a:pt x="1058123" y="1215908"/>
                  </a:cubicBezTo>
                  <a:close/>
                  <a:moveTo>
                    <a:pt x="797723" y="1215908"/>
                  </a:moveTo>
                  <a:cubicBezTo>
                    <a:pt x="767900" y="1215908"/>
                    <a:pt x="743723" y="1240085"/>
                    <a:pt x="743723" y="1269908"/>
                  </a:cubicBezTo>
                  <a:lnTo>
                    <a:pt x="743723" y="2745908"/>
                  </a:lnTo>
                  <a:cubicBezTo>
                    <a:pt x="743723" y="2775731"/>
                    <a:pt x="767900" y="2799908"/>
                    <a:pt x="797723" y="2799908"/>
                  </a:cubicBezTo>
                  <a:cubicBezTo>
                    <a:pt x="827546" y="2799908"/>
                    <a:pt x="851723" y="2775731"/>
                    <a:pt x="851723" y="2745908"/>
                  </a:cubicBezTo>
                  <a:lnTo>
                    <a:pt x="851723" y="1269908"/>
                  </a:lnTo>
                  <a:cubicBezTo>
                    <a:pt x="851723" y="1240085"/>
                    <a:pt x="827546" y="1215908"/>
                    <a:pt x="797723" y="1215908"/>
                  </a:cubicBezTo>
                  <a:close/>
                  <a:moveTo>
                    <a:pt x="537323" y="1215908"/>
                  </a:moveTo>
                  <a:cubicBezTo>
                    <a:pt x="507500" y="1215908"/>
                    <a:pt x="483323" y="1240085"/>
                    <a:pt x="483323" y="1269908"/>
                  </a:cubicBezTo>
                  <a:lnTo>
                    <a:pt x="483323" y="2745908"/>
                  </a:lnTo>
                  <a:cubicBezTo>
                    <a:pt x="483323" y="2775731"/>
                    <a:pt x="507500" y="2799908"/>
                    <a:pt x="537323" y="2799908"/>
                  </a:cubicBezTo>
                  <a:cubicBezTo>
                    <a:pt x="567146" y="2799908"/>
                    <a:pt x="591323" y="2775731"/>
                    <a:pt x="591323" y="2745908"/>
                  </a:cubicBezTo>
                  <a:lnTo>
                    <a:pt x="591323" y="1269908"/>
                  </a:lnTo>
                  <a:cubicBezTo>
                    <a:pt x="591323" y="1240085"/>
                    <a:pt x="567146" y="1215908"/>
                    <a:pt x="537323" y="1215908"/>
                  </a:cubicBezTo>
                  <a:close/>
                  <a:moveTo>
                    <a:pt x="1071414" y="977717"/>
                  </a:moveTo>
                  <a:cubicBezTo>
                    <a:pt x="1014599" y="977717"/>
                    <a:pt x="965699" y="1011599"/>
                    <a:pt x="944338" y="1060494"/>
                  </a:cubicBezTo>
                  <a:lnTo>
                    <a:pt x="1198489" y="1060494"/>
                  </a:lnTo>
                  <a:cubicBezTo>
                    <a:pt x="1177129" y="1011599"/>
                    <a:pt x="1128228" y="977717"/>
                    <a:pt x="1071414" y="977717"/>
                  </a:cubicBezTo>
                  <a:close/>
                  <a:moveTo>
                    <a:pt x="872752" y="191454"/>
                  </a:moveTo>
                  <a:cubicBezTo>
                    <a:pt x="759529" y="233114"/>
                    <a:pt x="679221" y="342129"/>
                    <a:pt x="679221" y="469900"/>
                  </a:cubicBezTo>
                  <a:lnTo>
                    <a:pt x="679221" y="1060494"/>
                  </a:lnTo>
                  <a:lnTo>
                    <a:pt x="797638" y="1060494"/>
                  </a:lnTo>
                  <a:cubicBezTo>
                    <a:pt x="823919" y="933391"/>
                    <a:pt x="936512" y="837880"/>
                    <a:pt x="1071414" y="837880"/>
                  </a:cubicBezTo>
                  <a:cubicBezTo>
                    <a:pt x="1206315" y="837880"/>
                    <a:pt x="1318908" y="933391"/>
                    <a:pt x="1345190" y="1060494"/>
                  </a:cubicBezTo>
                  <a:lnTo>
                    <a:pt x="1458130" y="1060494"/>
                  </a:lnTo>
                  <a:lnTo>
                    <a:pt x="1458130" y="469900"/>
                  </a:lnTo>
                  <a:cubicBezTo>
                    <a:pt x="1458130" y="344471"/>
                    <a:pt x="1380739" y="237117"/>
                    <a:pt x="1270928" y="193418"/>
                  </a:cubicBezTo>
                  <a:cubicBezTo>
                    <a:pt x="1254126" y="208193"/>
                    <a:pt x="1231951" y="216024"/>
                    <a:pt x="1207947" y="216024"/>
                  </a:cubicBezTo>
                  <a:lnTo>
                    <a:pt x="938648" y="216024"/>
                  </a:lnTo>
                  <a:cubicBezTo>
                    <a:pt x="913362" y="216024"/>
                    <a:pt x="890106" y="207335"/>
                    <a:pt x="872752" y="191454"/>
                  </a:cubicBezTo>
                  <a:close/>
                  <a:moveTo>
                    <a:pt x="938648" y="0"/>
                  </a:moveTo>
                  <a:lnTo>
                    <a:pt x="1207947" y="0"/>
                  </a:lnTo>
                  <a:cubicBezTo>
                    <a:pt x="1249829" y="0"/>
                    <a:pt x="1286143" y="23838"/>
                    <a:pt x="1302947" y="59260"/>
                  </a:cubicBezTo>
                  <a:cubicBezTo>
                    <a:pt x="1459619" y="107029"/>
                    <a:pt x="1572731" y="253123"/>
                    <a:pt x="1572731" y="425635"/>
                  </a:cubicBezTo>
                  <a:lnTo>
                    <a:pt x="1572731" y="1062970"/>
                  </a:lnTo>
                  <a:cubicBezTo>
                    <a:pt x="1700463" y="1074093"/>
                    <a:pt x="1800202" y="1181663"/>
                    <a:pt x="1800202" y="1312527"/>
                  </a:cubicBezTo>
                  <a:lnTo>
                    <a:pt x="1800202" y="2703289"/>
                  </a:lnTo>
                  <a:cubicBezTo>
                    <a:pt x="1800202" y="2833087"/>
                    <a:pt x="1702083" y="2939968"/>
                    <a:pt x="1575831" y="2952534"/>
                  </a:cubicBezTo>
                  <a:lnTo>
                    <a:pt x="1539130" y="3099337"/>
                  </a:lnTo>
                  <a:lnTo>
                    <a:pt x="1377130" y="3099337"/>
                  </a:lnTo>
                  <a:lnTo>
                    <a:pt x="1341126" y="2955322"/>
                  </a:lnTo>
                  <a:lnTo>
                    <a:pt x="743221" y="2955322"/>
                  </a:lnTo>
                  <a:lnTo>
                    <a:pt x="707217" y="3099338"/>
                  </a:lnTo>
                  <a:lnTo>
                    <a:pt x="2063557" y="3099338"/>
                  </a:lnTo>
                  <a:lnTo>
                    <a:pt x="2063557" y="924090"/>
                  </a:lnTo>
                  <a:cubicBezTo>
                    <a:pt x="2063557" y="873822"/>
                    <a:pt x="2088497" y="829380"/>
                    <a:pt x="2128246" y="804684"/>
                  </a:cubicBezTo>
                  <a:cubicBezTo>
                    <a:pt x="2129584" y="799633"/>
                    <a:pt x="2132808" y="796081"/>
                    <a:pt x="2136234" y="792655"/>
                  </a:cubicBezTo>
                  <a:lnTo>
                    <a:pt x="2607705" y="321183"/>
                  </a:lnTo>
                  <a:cubicBezTo>
                    <a:pt x="2636744" y="292144"/>
                    <a:pt x="2674804" y="277625"/>
                    <a:pt x="2712864" y="277625"/>
                  </a:cubicBezTo>
                  <a:cubicBezTo>
                    <a:pt x="2750924" y="277625"/>
                    <a:pt x="2788985" y="292144"/>
                    <a:pt x="2818024" y="321183"/>
                  </a:cubicBezTo>
                  <a:lnTo>
                    <a:pt x="2862291" y="365451"/>
                  </a:lnTo>
                  <a:cubicBezTo>
                    <a:pt x="2920370" y="423529"/>
                    <a:pt x="2920370" y="517692"/>
                    <a:pt x="2862291" y="575770"/>
                  </a:cubicBezTo>
                  <a:lnTo>
                    <a:pt x="2423597" y="1014465"/>
                  </a:lnTo>
                  <a:lnTo>
                    <a:pt x="2423597" y="3310659"/>
                  </a:lnTo>
                  <a:cubicBezTo>
                    <a:pt x="2423597" y="3392794"/>
                    <a:pt x="2357014" y="3459377"/>
                    <a:pt x="2274879" y="3459377"/>
                  </a:cubicBezTo>
                  <a:lnTo>
                    <a:pt x="2247260" y="3459377"/>
                  </a:lnTo>
                  <a:lnTo>
                    <a:pt x="2157276" y="3459377"/>
                  </a:lnTo>
                  <a:cubicBezTo>
                    <a:pt x="2244145" y="3498679"/>
                    <a:pt x="2304259" y="3586235"/>
                    <a:pt x="2304259" y="3687831"/>
                  </a:cubicBezTo>
                  <a:cubicBezTo>
                    <a:pt x="2304259" y="3827023"/>
                    <a:pt x="2191422" y="3939860"/>
                    <a:pt x="2052230" y="3939860"/>
                  </a:cubicBezTo>
                  <a:cubicBezTo>
                    <a:pt x="1913038" y="3939860"/>
                    <a:pt x="1800201" y="3827023"/>
                    <a:pt x="1800201" y="3687831"/>
                  </a:cubicBezTo>
                  <a:cubicBezTo>
                    <a:pt x="1800201" y="3586235"/>
                    <a:pt x="1860315" y="3498679"/>
                    <a:pt x="1947184" y="3459377"/>
                  </a:cubicBezTo>
                  <a:lnTo>
                    <a:pt x="588218" y="3459378"/>
                  </a:lnTo>
                  <a:cubicBezTo>
                    <a:pt x="675087" y="3498679"/>
                    <a:pt x="735202" y="3586235"/>
                    <a:pt x="735202" y="3687832"/>
                  </a:cubicBezTo>
                  <a:cubicBezTo>
                    <a:pt x="735202" y="3827024"/>
                    <a:pt x="622365" y="3939861"/>
                    <a:pt x="483173" y="3939861"/>
                  </a:cubicBezTo>
                  <a:cubicBezTo>
                    <a:pt x="343981" y="3939861"/>
                    <a:pt x="231144" y="3827024"/>
                    <a:pt x="231144" y="3687832"/>
                  </a:cubicBezTo>
                  <a:cubicBezTo>
                    <a:pt x="231144" y="3586235"/>
                    <a:pt x="291259" y="3498679"/>
                    <a:pt x="378128" y="3459378"/>
                  </a:cubicBezTo>
                  <a:lnTo>
                    <a:pt x="148718" y="3459378"/>
                  </a:lnTo>
                  <a:cubicBezTo>
                    <a:pt x="66583" y="3459378"/>
                    <a:pt x="0" y="3392795"/>
                    <a:pt x="0" y="3310660"/>
                  </a:cubicBezTo>
                  <a:lnTo>
                    <a:pt x="0" y="3248056"/>
                  </a:lnTo>
                  <a:cubicBezTo>
                    <a:pt x="0" y="3165921"/>
                    <a:pt x="66583" y="3099338"/>
                    <a:pt x="148718" y="3099338"/>
                  </a:cubicBezTo>
                  <a:lnTo>
                    <a:pt x="544674" y="3099338"/>
                  </a:lnTo>
                  <a:lnTo>
                    <a:pt x="507859" y="2952075"/>
                  </a:lnTo>
                  <a:cubicBezTo>
                    <a:pt x="383796" y="2937382"/>
                    <a:pt x="288034" y="2831519"/>
                    <a:pt x="288034" y="2703289"/>
                  </a:cubicBezTo>
                  <a:lnTo>
                    <a:pt x="288034" y="1312527"/>
                  </a:lnTo>
                  <a:cubicBezTo>
                    <a:pt x="288034" y="1173333"/>
                    <a:pt x="400873" y="1060494"/>
                    <a:pt x="540067" y="1060494"/>
                  </a:cubicBezTo>
                  <a:lnTo>
                    <a:pt x="564619" y="1060494"/>
                  </a:lnTo>
                  <a:lnTo>
                    <a:pt x="564619" y="425635"/>
                  </a:lnTo>
                  <a:cubicBezTo>
                    <a:pt x="564619" y="248812"/>
                    <a:pt x="683454" y="99744"/>
                    <a:pt x="846095" y="55630"/>
                  </a:cubicBezTo>
                  <a:cubicBezTo>
                    <a:pt x="863191" y="22078"/>
                    <a:pt x="898341" y="0"/>
                    <a:pt x="9386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76" name="Rectangle 75">
            <a:extLst>
              <a:ext uri="{FF2B5EF4-FFF2-40B4-BE49-F238E27FC236}">
                <a16:creationId xmlns:a16="http://schemas.microsoft.com/office/drawing/2014/main" id="{6D551583-D66B-1919-46D8-32519E2F505C}"/>
              </a:ext>
            </a:extLst>
          </p:cNvPr>
          <p:cNvSpPr/>
          <p:nvPr/>
        </p:nvSpPr>
        <p:spPr>
          <a:xfrm>
            <a:off x="1837791" y="1130296"/>
            <a:ext cx="854467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336FDCF2-03A3-D4C3-CBEE-AAE2D397C290}"/>
              </a:ext>
            </a:extLst>
          </p:cNvPr>
          <p:cNvSpPr txBox="1"/>
          <p:nvPr/>
        </p:nvSpPr>
        <p:spPr>
          <a:xfrm>
            <a:off x="6245753" y="4297276"/>
            <a:ext cx="2255106" cy="1015663"/>
          </a:xfrm>
          <a:prstGeom prst="rect">
            <a:avLst/>
          </a:prstGeom>
          <a:noFill/>
        </p:spPr>
        <p:txBody>
          <a:bodyPr wrap="square" rtlCol="0">
            <a:spAutoFit/>
          </a:bodyPr>
          <a:lstStyle/>
          <a:p>
            <a:pPr algn="ctr"/>
            <a:r>
              <a:rPr lang="en-US" altLang="ko-KR" sz="3000" b="1" spc="300" dirty="0">
                <a:solidFill>
                  <a:schemeClr val="accent3"/>
                </a:solidFill>
                <a:cs typeface="Calibri" pitchFamily="34" charset="0"/>
              </a:rPr>
              <a:t>Business Objective</a:t>
            </a:r>
            <a:endParaRPr lang="ko-KR" altLang="en-US" sz="3000" b="1" spc="300" dirty="0">
              <a:solidFill>
                <a:schemeClr val="accent3"/>
              </a:solidFill>
              <a:cs typeface="Calibri" pitchFamily="34" charset="0"/>
            </a:endParaRPr>
          </a:p>
        </p:txBody>
      </p:sp>
      <p:cxnSp>
        <p:nvCxnSpPr>
          <p:cNvPr id="78" name="Straight Connector 77">
            <a:extLst>
              <a:ext uri="{FF2B5EF4-FFF2-40B4-BE49-F238E27FC236}">
                <a16:creationId xmlns:a16="http://schemas.microsoft.com/office/drawing/2014/main" id="{0FE47C69-208C-8B19-D9E9-2060014B929D}"/>
              </a:ext>
            </a:extLst>
          </p:cNvPr>
          <p:cNvCxnSpPr>
            <a:cxnSpLocks/>
          </p:cNvCxnSpPr>
          <p:nvPr/>
        </p:nvCxnSpPr>
        <p:spPr>
          <a:xfrm>
            <a:off x="6146663" y="3960351"/>
            <a:ext cx="6069" cy="1791609"/>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152B465-83E9-65D2-ED8B-FB65FB51D69E}"/>
              </a:ext>
            </a:extLst>
          </p:cNvPr>
          <p:cNvCxnSpPr>
            <a:cxnSpLocks/>
          </p:cNvCxnSpPr>
          <p:nvPr/>
        </p:nvCxnSpPr>
        <p:spPr>
          <a:xfrm>
            <a:off x="8546004" y="3986893"/>
            <a:ext cx="0" cy="1800621"/>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62C566D9-D9C9-5CC8-9AA4-71CEC0E1D15D}"/>
              </a:ext>
            </a:extLst>
          </p:cNvPr>
          <p:cNvGrpSpPr/>
          <p:nvPr/>
        </p:nvGrpSpPr>
        <p:grpSpPr>
          <a:xfrm>
            <a:off x="8624347" y="3844048"/>
            <a:ext cx="2962727" cy="2256220"/>
            <a:chOff x="4822352" y="1821315"/>
            <a:chExt cx="3441183" cy="2235397"/>
          </a:xfrm>
        </p:grpSpPr>
        <p:sp>
          <p:nvSpPr>
            <p:cNvPr id="81" name="Text Placeholder 10">
              <a:extLst>
                <a:ext uri="{FF2B5EF4-FFF2-40B4-BE49-F238E27FC236}">
                  <a16:creationId xmlns:a16="http://schemas.microsoft.com/office/drawing/2014/main" id="{2F10257C-831B-C515-41C7-818960EB5B29}"/>
                </a:ext>
              </a:extLst>
            </p:cNvPr>
            <p:cNvSpPr txBox="1">
              <a:spLocks/>
            </p:cNvSpPr>
            <p:nvPr/>
          </p:nvSpPr>
          <p:spPr>
            <a:xfrm>
              <a:off x="4822352" y="1821315"/>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lumMod val="60000"/>
                      <a:lumOff val="40000"/>
                    </a:schemeClr>
                  </a:solidFill>
                  <a:cs typeface="Arial" pitchFamily="34" charset="0"/>
                </a:rPr>
                <a:t>Business Objective</a:t>
              </a:r>
            </a:p>
          </p:txBody>
        </p:sp>
        <p:sp>
          <p:nvSpPr>
            <p:cNvPr id="82" name="TextBox 81">
              <a:extLst>
                <a:ext uri="{FF2B5EF4-FFF2-40B4-BE49-F238E27FC236}">
                  <a16:creationId xmlns:a16="http://schemas.microsoft.com/office/drawing/2014/main" id="{6EEA3E28-8451-4A46-2B1B-D0ECEA991997}"/>
                </a:ext>
              </a:extLst>
            </p:cNvPr>
            <p:cNvSpPr txBox="1"/>
            <p:nvPr/>
          </p:nvSpPr>
          <p:spPr>
            <a:xfrm>
              <a:off x="4841479" y="2181355"/>
              <a:ext cx="3422056" cy="1875357"/>
            </a:xfrm>
            <a:prstGeom prst="rect">
              <a:avLst/>
            </a:prstGeom>
            <a:noFill/>
          </p:spPr>
          <p:txBody>
            <a:bodyPr wrap="square" rtlCol="0">
              <a:spAutoFit/>
            </a:bodyPr>
            <a:lstStyle/>
            <a:p>
              <a:r>
                <a:rPr lang="en-US" altLang="ko-KR" sz="1300" dirty="0">
                  <a:solidFill>
                    <a:schemeClr val="bg1"/>
                  </a:solidFill>
                  <a:cs typeface="Arial" pitchFamily="34" charset="0"/>
                </a:rPr>
                <a:t>objective: To develop a model to predict whether a transaction is fraudulent or not. To predict feature importance which can help in predicting fraud more easily. Our main goal is to minimize the fraud and derive the best accuracy model with less log loss value. </a:t>
              </a:r>
            </a:p>
            <a:p>
              <a:endParaRPr lang="en-US" altLang="ko-KR" sz="1300" dirty="0">
                <a:solidFill>
                  <a:schemeClr val="bg1"/>
                </a:solidFill>
                <a:cs typeface="Arial" pitchFamily="34" charset="0"/>
              </a:endParaRPr>
            </a:p>
          </p:txBody>
        </p:sp>
      </p:grpSp>
    </p:spTree>
    <p:extLst>
      <p:ext uri="{BB962C8B-B14F-4D97-AF65-F5344CB8AC3E}">
        <p14:creationId xmlns:p14="http://schemas.microsoft.com/office/powerpoint/2010/main" val="744961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1D873B5-2BF4-CF5F-D760-95A44028B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8" y="1"/>
            <a:ext cx="6858000" cy="6857524"/>
          </a:xfrm>
          <a:prstGeom prst="rect">
            <a:avLst/>
          </a:prstGeom>
        </p:spPr>
      </p:pic>
      <p:sp>
        <p:nvSpPr>
          <p:cNvPr id="3" name="TextBox 2">
            <a:extLst>
              <a:ext uri="{FF2B5EF4-FFF2-40B4-BE49-F238E27FC236}">
                <a16:creationId xmlns:a16="http://schemas.microsoft.com/office/drawing/2014/main" id="{CFAD2EED-ED47-4504-81A2-FC715B12F523}"/>
              </a:ext>
            </a:extLst>
          </p:cNvPr>
          <p:cNvSpPr txBox="1"/>
          <p:nvPr/>
        </p:nvSpPr>
        <p:spPr>
          <a:xfrm>
            <a:off x="776585" y="4010064"/>
            <a:ext cx="4387086" cy="1785104"/>
          </a:xfrm>
          <a:prstGeom prst="rect">
            <a:avLst/>
          </a:prstGeom>
          <a:noFill/>
        </p:spPr>
        <p:txBody>
          <a:bodyPr wrap="square" rtlCol="0" anchor="ctr">
            <a:spAutoFit/>
          </a:bodyPr>
          <a:lstStyle/>
          <a:p>
            <a:r>
              <a:rPr lang="en-US" altLang="ko-KR" sz="5500" b="1" dirty="0">
                <a:solidFill>
                  <a:schemeClr val="accent1"/>
                </a:solidFill>
                <a:latin typeface="Anton" pitchFamily="2" charset="0"/>
                <a:cs typeface="Arial" pitchFamily="34" charset="0"/>
              </a:rPr>
              <a:t>DATA</a:t>
            </a:r>
          </a:p>
          <a:p>
            <a:r>
              <a:rPr lang="en-US" altLang="ko-KR" sz="5500" b="1" dirty="0">
                <a:latin typeface="Anton" pitchFamily="2" charset="0"/>
                <a:cs typeface="Arial" pitchFamily="34" charset="0"/>
              </a:rPr>
              <a:t>UNDERSTANDING</a:t>
            </a:r>
            <a:endParaRPr lang="ko-KR" altLang="en-US" sz="5500" b="1" dirty="0">
              <a:latin typeface="Anton" pitchFamily="2" charset="0"/>
              <a:cs typeface="Arial" pitchFamily="34" charset="0"/>
            </a:endParaRPr>
          </a:p>
        </p:txBody>
      </p:sp>
      <p:pic>
        <p:nvPicPr>
          <p:cNvPr id="12" name="Picture Placeholder 11">
            <a:extLst>
              <a:ext uri="{FF2B5EF4-FFF2-40B4-BE49-F238E27FC236}">
                <a16:creationId xmlns:a16="http://schemas.microsoft.com/office/drawing/2014/main" id="{C2E23126-78DA-3D0C-8665-0D1AB997E043}"/>
              </a:ext>
            </a:extLst>
          </p:cNvPr>
          <p:cNvPicPr>
            <a:picLocks noGrp="1" noChangeAspect="1"/>
          </p:cNvPicPr>
          <p:nvPr>
            <p:ph type="pic" idx="16"/>
          </p:nvPr>
        </p:nvPicPr>
        <p:blipFill>
          <a:blip r:embed="rId3">
            <a:extLst>
              <a:ext uri="{28A0092B-C50C-407E-A947-70E740481C1C}">
                <a14:useLocalDpi xmlns:a14="http://schemas.microsoft.com/office/drawing/2010/main" val="0"/>
              </a:ext>
            </a:extLst>
          </a:blip>
          <a:srcRect l="20901" r="20901"/>
          <a:stretch>
            <a:fillRect/>
          </a:stretch>
        </p:blipFill>
        <p:spPr>
          <a:xfrm>
            <a:off x="5661436" y="-476"/>
            <a:ext cx="6530564" cy="6858000"/>
          </a:xfrm>
        </p:spPr>
      </p:pic>
      <p:grpSp>
        <p:nvGrpSpPr>
          <p:cNvPr id="13" name="Group 12">
            <a:extLst>
              <a:ext uri="{FF2B5EF4-FFF2-40B4-BE49-F238E27FC236}">
                <a16:creationId xmlns:a16="http://schemas.microsoft.com/office/drawing/2014/main" id="{FF315F06-90D0-CB2C-FAA0-0DC6BFF6B7D6}"/>
              </a:ext>
            </a:extLst>
          </p:cNvPr>
          <p:cNvGrpSpPr/>
          <p:nvPr/>
        </p:nvGrpSpPr>
        <p:grpSpPr>
          <a:xfrm>
            <a:off x="1022045" y="1912791"/>
            <a:ext cx="1957025" cy="1870289"/>
            <a:chOff x="6127601" y="487152"/>
            <a:chExt cx="999728" cy="994953"/>
          </a:xfrm>
          <a:solidFill>
            <a:srgbClr val="FFC000"/>
          </a:solidFill>
        </p:grpSpPr>
        <p:sp>
          <p:nvSpPr>
            <p:cNvPr id="14" name="Oval 13">
              <a:extLst>
                <a:ext uri="{FF2B5EF4-FFF2-40B4-BE49-F238E27FC236}">
                  <a16:creationId xmlns:a16="http://schemas.microsoft.com/office/drawing/2014/main" id="{B9A0EF1F-CAA7-D61F-868D-E309586C793C}"/>
                </a:ext>
              </a:extLst>
            </p:cNvPr>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Oval 14">
              <a:extLst>
                <a:ext uri="{FF2B5EF4-FFF2-40B4-BE49-F238E27FC236}">
                  <a16:creationId xmlns:a16="http://schemas.microsoft.com/office/drawing/2014/main" id="{20EDA599-D5AE-2EB0-F4BB-019D602E67CD}"/>
                </a:ext>
              </a:extLst>
            </p:cNvPr>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0CDD3AEF-259A-C7F1-DD82-D3538EF10FA1}"/>
                </a:ext>
              </a:extLst>
            </p:cNvPr>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7" name="Google Shape;864;p49">
            <a:extLst>
              <a:ext uri="{FF2B5EF4-FFF2-40B4-BE49-F238E27FC236}">
                <a16:creationId xmlns:a16="http://schemas.microsoft.com/office/drawing/2014/main" id="{6C09C192-FB27-C123-B078-5A0C379119E8}"/>
              </a:ext>
            </a:extLst>
          </p:cNvPr>
          <p:cNvSpPr txBox="1">
            <a:spLocks/>
          </p:cNvSpPr>
          <p:nvPr/>
        </p:nvSpPr>
        <p:spPr>
          <a:xfrm>
            <a:off x="941294" y="2460222"/>
            <a:ext cx="1571100" cy="13125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lt1"/>
              </a:buClr>
              <a:buSzPts val="8000"/>
            </a:pPr>
            <a:r>
              <a:rPr lang="en" sz="8000" b="1" dirty="0">
                <a:solidFill>
                  <a:schemeClr val="lt1"/>
                </a:solidFill>
                <a:latin typeface="Oswald"/>
                <a:sym typeface="Oswald"/>
              </a:rPr>
              <a:t>02</a:t>
            </a:r>
          </a:p>
        </p:txBody>
      </p:sp>
    </p:spTree>
    <p:extLst>
      <p:ext uri="{BB962C8B-B14F-4D97-AF65-F5344CB8AC3E}">
        <p14:creationId xmlns:p14="http://schemas.microsoft.com/office/powerpoint/2010/main" val="234562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r"/>
            <a:r>
              <a:rPr lang="en-US" altLang="ko-KR" sz="5400" dirty="0">
                <a:solidFill>
                  <a:schemeClr val="tx1">
                    <a:lumMod val="75000"/>
                    <a:lumOff val="25000"/>
                  </a:schemeClr>
                </a:solidFill>
                <a:latin typeface="+mj-lt"/>
              </a:rPr>
              <a:t>DATA </a:t>
            </a:r>
            <a:r>
              <a:rPr lang="en-US" altLang="ko-KR" sz="5400" dirty="0">
                <a:solidFill>
                  <a:schemeClr val="accent1"/>
                </a:solidFill>
                <a:latin typeface="+mj-lt"/>
              </a:rPr>
              <a:t>UNDERSTANDING</a:t>
            </a:r>
            <a:endParaRPr lang="ko-KR" altLang="en-US" sz="5400" dirty="0">
              <a:solidFill>
                <a:schemeClr val="accent1"/>
              </a:solidFill>
              <a:latin typeface="+mj-lt"/>
            </a:endParaRPr>
          </a:p>
        </p:txBody>
      </p:sp>
      <p:sp>
        <p:nvSpPr>
          <p:cNvPr id="152" name="Rectangle 151">
            <a:extLst>
              <a:ext uri="{FF2B5EF4-FFF2-40B4-BE49-F238E27FC236}">
                <a16:creationId xmlns:a16="http://schemas.microsoft.com/office/drawing/2014/main" id="{6F33B425-FF66-FE10-64CA-0DEBDF4A7E5B}"/>
              </a:ext>
            </a:extLst>
          </p:cNvPr>
          <p:cNvSpPr/>
          <p:nvPr/>
        </p:nvSpPr>
        <p:spPr>
          <a:xfrm>
            <a:off x="3998762" y="932329"/>
            <a:ext cx="8004980" cy="60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4D5F1E-581F-093E-47C9-DBA9BEFDBDF3}"/>
              </a:ext>
            </a:extLst>
          </p:cNvPr>
          <p:cNvPicPr>
            <a:picLocks noChangeAspect="1"/>
          </p:cNvPicPr>
          <p:nvPr/>
        </p:nvPicPr>
        <p:blipFill>
          <a:blip r:embed="rId2"/>
          <a:stretch>
            <a:fillRect/>
          </a:stretch>
        </p:blipFill>
        <p:spPr>
          <a:xfrm>
            <a:off x="188258" y="71827"/>
            <a:ext cx="3223539" cy="2644369"/>
          </a:xfrm>
          <a:prstGeom prst="rect">
            <a:avLst/>
          </a:prstGeom>
        </p:spPr>
      </p:pic>
      <p:sp>
        <p:nvSpPr>
          <p:cNvPr id="5" name="TextBox 4">
            <a:extLst>
              <a:ext uri="{FF2B5EF4-FFF2-40B4-BE49-F238E27FC236}">
                <a16:creationId xmlns:a16="http://schemas.microsoft.com/office/drawing/2014/main" id="{46A40CF9-266E-BC75-152D-C1DD39C7BFA3}"/>
              </a:ext>
            </a:extLst>
          </p:cNvPr>
          <p:cNvSpPr txBox="1"/>
          <p:nvPr/>
        </p:nvSpPr>
        <p:spPr>
          <a:xfrm>
            <a:off x="188258" y="2841811"/>
            <a:ext cx="2877671" cy="1615827"/>
          </a:xfrm>
          <a:prstGeom prst="rect">
            <a:avLst/>
          </a:prstGeom>
          <a:noFill/>
        </p:spPr>
        <p:txBody>
          <a:bodyPr wrap="square" rtlCol="0">
            <a:spAutoFit/>
          </a:bodyPr>
          <a:lstStyle/>
          <a:p>
            <a:r>
              <a:rPr lang="en-US" sz="1100" dirty="0"/>
              <a:t> </a:t>
            </a:r>
            <a:r>
              <a:rPr lang="en-US" sz="1100" b="1" dirty="0"/>
              <a:t>Inference: </a:t>
            </a:r>
          </a:p>
          <a:p>
            <a:r>
              <a:rPr lang="en-US" sz="1100" dirty="0"/>
              <a:t>- We can see of the data types of the columns. </a:t>
            </a:r>
          </a:p>
          <a:p>
            <a:r>
              <a:rPr lang="en-US" sz="1100" dirty="0"/>
              <a:t>- In categorical columns 'type' </a:t>
            </a:r>
            <a:r>
              <a:rPr lang="en-US" sz="1100" dirty="0" err="1"/>
              <a:t>dtypes</a:t>
            </a:r>
            <a:r>
              <a:rPr lang="en-US" sz="1100" dirty="0"/>
              <a:t> are objects we have to convert numerical.</a:t>
            </a:r>
          </a:p>
          <a:p>
            <a:r>
              <a:rPr lang="en-US" sz="1100" dirty="0"/>
              <a:t>- The '</a:t>
            </a:r>
            <a:r>
              <a:rPr lang="en-US" sz="1100" dirty="0" err="1"/>
              <a:t>isfraud</a:t>
            </a:r>
            <a:r>
              <a:rPr lang="en-US" sz="1100" dirty="0"/>
              <a:t>' column has been identified as incorrect data type i.e. integer. But it should be </a:t>
            </a:r>
            <a:r>
              <a:rPr lang="en-US" sz="1100" dirty="0" err="1"/>
              <a:t>boolean</a:t>
            </a:r>
            <a:r>
              <a:rPr lang="en-US" sz="1100" dirty="0"/>
              <a:t> instead. Same is the case for '</a:t>
            </a:r>
            <a:r>
              <a:rPr lang="en-US" sz="1100" dirty="0" err="1"/>
              <a:t>isflagged</a:t>
            </a:r>
            <a:r>
              <a:rPr lang="en-US" sz="1100" dirty="0"/>
              <a:t>'.</a:t>
            </a:r>
          </a:p>
        </p:txBody>
      </p:sp>
      <p:pic>
        <p:nvPicPr>
          <p:cNvPr id="7" name="Picture 6">
            <a:extLst>
              <a:ext uri="{FF2B5EF4-FFF2-40B4-BE49-F238E27FC236}">
                <a16:creationId xmlns:a16="http://schemas.microsoft.com/office/drawing/2014/main" id="{AD608782-EBE8-8B25-B225-86AEAAAA6AC7}"/>
              </a:ext>
            </a:extLst>
          </p:cNvPr>
          <p:cNvPicPr>
            <a:picLocks noChangeAspect="1"/>
          </p:cNvPicPr>
          <p:nvPr/>
        </p:nvPicPr>
        <p:blipFill>
          <a:blip r:embed="rId3"/>
          <a:stretch>
            <a:fillRect/>
          </a:stretch>
        </p:blipFill>
        <p:spPr>
          <a:xfrm>
            <a:off x="3201200" y="962631"/>
            <a:ext cx="5924873" cy="2232853"/>
          </a:xfrm>
          <a:prstGeom prst="rect">
            <a:avLst/>
          </a:prstGeom>
        </p:spPr>
      </p:pic>
      <p:pic>
        <p:nvPicPr>
          <p:cNvPr id="9" name="Picture 8">
            <a:extLst>
              <a:ext uri="{FF2B5EF4-FFF2-40B4-BE49-F238E27FC236}">
                <a16:creationId xmlns:a16="http://schemas.microsoft.com/office/drawing/2014/main" id="{E3F15B27-CB84-2372-6E9D-EEE4AEDF5D04}"/>
              </a:ext>
            </a:extLst>
          </p:cNvPr>
          <p:cNvPicPr>
            <a:picLocks noChangeAspect="1"/>
          </p:cNvPicPr>
          <p:nvPr/>
        </p:nvPicPr>
        <p:blipFill>
          <a:blip r:embed="rId4"/>
          <a:stretch>
            <a:fillRect/>
          </a:stretch>
        </p:blipFill>
        <p:spPr>
          <a:xfrm>
            <a:off x="9126073" y="979911"/>
            <a:ext cx="2911092" cy="2215573"/>
          </a:xfrm>
          <a:prstGeom prst="rect">
            <a:avLst/>
          </a:prstGeom>
        </p:spPr>
      </p:pic>
      <p:sp>
        <p:nvSpPr>
          <p:cNvPr id="10" name="TextBox 9">
            <a:extLst>
              <a:ext uri="{FF2B5EF4-FFF2-40B4-BE49-F238E27FC236}">
                <a16:creationId xmlns:a16="http://schemas.microsoft.com/office/drawing/2014/main" id="{FB4248EF-6CC6-38BF-E36D-ADCC4C143A68}"/>
              </a:ext>
            </a:extLst>
          </p:cNvPr>
          <p:cNvSpPr txBox="1"/>
          <p:nvPr/>
        </p:nvSpPr>
        <p:spPr>
          <a:xfrm>
            <a:off x="3313185" y="3185230"/>
            <a:ext cx="8690557" cy="3693319"/>
          </a:xfrm>
          <a:prstGeom prst="rect">
            <a:avLst/>
          </a:prstGeom>
          <a:noFill/>
        </p:spPr>
        <p:txBody>
          <a:bodyPr wrap="square" rtlCol="0">
            <a:spAutoFit/>
          </a:bodyPr>
          <a:lstStyle/>
          <a:p>
            <a:r>
              <a:rPr lang="en-US" sz="1300" b="1" dirty="0"/>
              <a:t>Inference:</a:t>
            </a:r>
          </a:p>
          <a:p>
            <a:pPr marL="171450" indent="-171450">
              <a:buFont typeface="Arial" panose="020B0604020202020204" pitchFamily="34" charset="0"/>
              <a:buChar char="•"/>
            </a:pPr>
            <a:r>
              <a:rPr lang="en-US" sz="1300" dirty="0"/>
              <a:t>The records are very large for description.</a:t>
            </a:r>
          </a:p>
          <a:p>
            <a:pPr marL="171450" indent="-171450">
              <a:buFont typeface="Arial" panose="020B0604020202020204" pitchFamily="34" charset="0"/>
              <a:buChar char="•"/>
            </a:pPr>
            <a:r>
              <a:rPr lang="en-US" sz="1300" dirty="0"/>
              <a:t>25% of the data is zero </a:t>
            </a:r>
            <a:r>
              <a:rPr lang="en-US" sz="1300" dirty="0" err="1"/>
              <a:t>oldbalanceOrg</a:t>
            </a:r>
            <a:r>
              <a:rPr lang="en-US" sz="1300" dirty="0"/>
              <a:t>, </a:t>
            </a:r>
            <a:r>
              <a:rPr lang="en-US" sz="1300" dirty="0" err="1"/>
              <a:t>newbalanceOrig</a:t>
            </a:r>
            <a:r>
              <a:rPr lang="en-US" sz="1300" dirty="0"/>
              <a:t>, </a:t>
            </a:r>
            <a:r>
              <a:rPr lang="en-US" sz="1300" dirty="0" err="1"/>
              <a:t>oldbalanceDest</a:t>
            </a:r>
            <a:r>
              <a:rPr lang="en-US" sz="1300" dirty="0"/>
              <a:t> &amp; </a:t>
            </a:r>
            <a:r>
              <a:rPr lang="en-US" sz="1300" dirty="0" err="1"/>
              <a:t>newbalanceDest</a:t>
            </a:r>
            <a:r>
              <a:rPr lang="en-US" sz="1300" dirty="0"/>
              <a:t>.</a:t>
            </a:r>
          </a:p>
          <a:p>
            <a:pPr marL="171450" indent="-171450">
              <a:buFont typeface="Arial" panose="020B0604020202020204" pitchFamily="34" charset="0"/>
              <a:buChar char="•"/>
            </a:pPr>
            <a:r>
              <a:rPr lang="en-US" sz="1300" dirty="0"/>
              <a:t>50% of the data is zero  under </a:t>
            </a:r>
            <a:r>
              <a:rPr lang="en-US" sz="1300" dirty="0" err="1"/>
              <a:t>newbalanceOrig</a:t>
            </a:r>
            <a:r>
              <a:rPr lang="en-US" sz="1300" dirty="0"/>
              <a:t>. That means </a:t>
            </a:r>
            <a:r>
              <a:rPr lang="en-US" sz="1300" dirty="0" err="1"/>
              <a:t>mabybe</a:t>
            </a:r>
            <a:r>
              <a:rPr lang="en-US" sz="1300" dirty="0"/>
              <a:t> sender account goes nil by any means of fraud.</a:t>
            </a:r>
          </a:p>
          <a:p>
            <a:pPr marL="171450" indent="-171450">
              <a:buFont typeface="Arial" panose="020B0604020202020204" pitchFamily="34" charset="0"/>
              <a:buChar char="•"/>
            </a:pPr>
            <a:r>
              <a:rPr lang="en-US" sz="1300" dirty="0"/>
              <a:t>There is an average transaction amount of 1.798619e+05, which is been moving in the system from sender to receiver.</a:t>
            </a:r>
          </a:p>
          <a:p>
            <a:pPr marL="171450" indent="-171450">
              <a:buFont typeface="Arial" panose="020B0604020202020204" pitchFamily="34" charset="0"/>
              <a:buChar char="•"/>
            </a:pPr>
            <a:r>
              <a:rPr lang="en-US" sz="1300" dirty="0"/>
              <a:t>75% of transaction have happened with amount &lt;= 2.087215e+05.</a:t>
            </a:r>
          </a:p>
          <a:p>
            <a:pPr marL="171450" indent="-171450">
              <a:buFont typeface="Arial" panose="020B0604020202020204" pitchFamily="34" charset="0"/>
              <a:buChar char="•"/>
            </a:pPr>
            <a:r>
              <a:rPr lang="en-US" sz="1300" dirty="0"/>
              <a:t>On an average, the sender maintains a balance of 8.338831e+05 and this can be the case targeted by the fraudster.</a:t>
            </a:r>
          </a:p>
          <a:p>
            <a:pPr marL="171450" indent="-171450">
              <a:buFont typeface="Arial" panose="020B0604020202020204" pitchFamily="34" charset="0"/>
              <a:buChar char="•"/>
            </a:pPr>
            <a:r>
              <a:rPr lang="en-US" sz="1300" dirty="0"/>
              <a:t>The average transaction which is predicted under fraud is 1.290820e-03. And for Flagged Fraud is 2.514687e-06.</a:t>
            </a:r>
          </a:p>
          <a:p>
            <a:pPr marL="171450" indent="-171450">
              <a:buFont typeface="Arial" panose="020B0604020202020204" pitchFamily="34" charset="0"/>
              <a:buChar char="•"/>
            </a:pPr>
            <a:r>
              <a:rPr lang="en-US" sz="1300" dirty="0"/>
              <a:t>On an average step is 2.433972e+02 (unit of time).</a:t>
            </a:r>
          </a:p>
          <a:p>
            <a:pPr marL="171450" indent="-171450">
              <a:buFont typeface="Arial" panose="020B0604020202020204" pitchFamily="34" charset="0"/>
              <a:buChar char="•"/>
            </a:pPr>
            <a:r>
              <a:rPr lang="en-US" sz="1300" dirty="0"/>
              <a:t>There are 5 category under type columns and among them mostly used by customer is CASH_OUT and the </a:t>
            </a:r>
            <a:r>
              <a:rPr lang="en-US" sz="1300" dirty="0" err="1"/>
              <a:t>freq</a:t>
            </a:r>
            <a:r>
              <a:rPr lang="en-US" sz="1300" dirty="0"/>
              <a:t> of </a:t>
            </a:r>
            <a:r>
              <a:rPr lang="en-US" sz="1300" dirty="0" err="1"/>
              <a:t>occurence</a:t>
            </a:r>
            <a:r>
              <a:rPr lang="en-US" sz="1300" dirty="0"/>
              <a:t> is 2237500 which is quite large.</a:t>
            </a:r>
          </a:p>
          <a:p>
            <a:pPr marL="171450" indent="-171450">
              <a:buFont typeface="Arial" panose="020B0604020202020204" pitchFamily="34" charset="0"/>
              <a:buChar char="•"/>
            </a:pPr>
            <a:r>
              <a:rPr lang="en-US" sz="1300" dirty="0"/>
              <a:t>In the </a:t>
            </a:r>
            <a:r>
              <a:rPr lang="en-US" sz="1300" dirty="0" err="1"/>
              <a:t>nameOrig</a:t>
            </a:r>
            <a:r>
              <a:rPr lang="en-US" sz="1300" dirty="0"/>
              <a:t> the customer maximum transaction is 3 which is quite normal.</a:t>
            </a:r>
          </a:p>
          <a:p>
            <a:pPr marL="171450" indent="-171450">
              <a:buFont typeface="Arial" panose="020B0604020202020204" pitchFamily="34" charset="0"/>
              <a:buChar char="•"/>
            </a:pPr>
            <a:r>
              <a:rPr lang="en-US" sz="1300" dirty="0"/>
              <a:t>In the </a:t>
            </a:r>
            <a:r>
              <a:rPr lang="en-US" sz="1300" dirty="0" err="1"/>
              <a:t>nameDest</a:t>
            </a:r>
            <a:r>
              <a:rPr lang="en-US" sz="1300" dirty="0"/>
              <a:t> the customer which is receiving maximum frequency is 113 which is not normal as it is a customer account. So we have to check for these type of customer they come under the consideration of fraud. </a:t>
            </a:r>
          </a:p>
          <a:p>
            <a:pPr marL="171450" indent="-171450">
              <a:buFont typeface="Arial" panose="020B0604020202020204" pitchFamily="34" charset="0"/>
              <a:buChar char="•"/>
            </a:pPr>
            <a:r>
              <a:rPr lang="en-US" sz="1300" dirty="0"/>
              <a:t>From the left heatmap there are no null values inside the dataset. </a:t>
            </a:r>
          </a:p>
        </p:txBody>
      </p:sp>
      <p:pic>
        <p:nvPicPr>
          <p:cNvPr id="14" name="Picture 13">
            <a:extLst>
              <a:ext uri="{FF2B5EF4-FFF2-40B4-BE49-F238E27FC236}">
                <a16:creationId xmlns:a16="http://schemas.microsoft.com/office/drawing/2014/main" id="{4BA2A6B2-7B62-D772-BBE9-F285C437A884}"/>
              </a:ext>
            </a:extLst>
          </p:cNvPr>
          <p:cNvPicPr>
            <a:picLocks noChangeAspect="1"/>
          </p:cNvPicPr>
          <p:nvPr/>
        </p:nvPicPr>
        <p:blipFill>
          <a:blip r:embed="rId5"/>
          <a:stretch>
            <a:fillRect/>
          </a:stretch>
        </p:blipFill>
        <p:spPr>
          <a:xfrm>
            <a:off x="79886" y="4390034"/>
            <a:ext cx="3233300" cy="2396139"/>
          </a:xfrm>
          <a:prstGeom prst="rect">
            <a:avLst/>
          </a:prstGeom>
        </p:spPr>
      </p:pic>
    </p:spTree>
    <p:extLst>
      <p:ext uri="{BB962C8B-B14F-4D97-AF65-F5344CB8AC3E}">
        <p14:creationId xmlns:p14="http://schemas.microsoft.com/office/powerpoint/2010/main" val="3106245844"/>
      </p:ext>
    </p:extLst>
  </p:cSld>
  <p:clrMapOvr>
    <a:masterClrMapping/>
  </p:clrMapOvr>
</p:sld>
</file>

<file path=ppt/theme/theme1.xml><?xml version="1.0" encoding="utf-8"?>
<a:theme xmlns:a="http://schemas.openxmlformats.org/drawingml/2006/main" name="Cover and End Slide Master">
  <a:themeElements>
    <a:clrScheme name="ALLPPT-305">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11">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11">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3607</TotalTime>
  <Words>8233</Words>
  <Application>Microsoft Office PowerPoint</Application>
  <PresentationFormat>Widescreen</PresentationFormat>
  <Paragraphs>535</Paragraphs>
  <Slides>57</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57</vt:i4>
      </vt:variant>
    </vt:vector>
  </HeadingPairs>
  <TitlesOfParts>
    <vt:vector size="72" baseType="lpstr">
      <vt:lpstr>Anton</vt:lpstr>
      <vt:lpstr>-apple-system</vt:lpstr>
      <vt:lpstr>Arial</vt:lpstr>
      <vt:lpstr>Arial Black</vt:lpstr>
      <vt:lpstr>Calibri</vt:lpstr>
      <vt:lpstr>Calibri Light</vt:lpstr>
      <vt:lpstr>Helvetica Neue</vt:lpstr>
      <vt:lpstr>Lato</vt:lpstr>
      <vt:lpstr>Oswald</vt:lpstr>
      <vt:lpstr>Poppins</vt:lpstr>
      <vt:lpstr>Roboto</vt:lpstr>
      <vt:lpstr>Wingdings</vt:lpstr>
      <vt:lpstr>Cover and End Slide Master</vt:lpstr>
      <vt:lpstr>Contents Slide Master</vt:lpstr>
      <vt:lpstr>Section Break Slide Master</vt:lpstr>
      <vt:lpstr>PowerPoint Presentation</vt:lpstr>
      <vt:lpstr>PowerPoint Presentation</vt:lpstr>
      <vt:lpstr>PowerPoint Presentation</vt:lpstr>
      <vt:lpstr>Fraudulent Transaction &amp; Business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rahul singh</cp:lastModifiedBy>
  <cp:revision>243</cp:revision>
  <dcterms:created xsi:type="dcterms:W3CDTF">2020-01-20T05:08:25Z</dcterms:created>
  <dcterms:modified xsi:type="dcterms:W3CDTF">2022-08-01T09:13:38Z</dcterms:modified>
</cp:coreProperties>
</file>